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74" r:id="rId5"/>
  </p:sldMasterIdLst>
  <p:notesMasterIdLst>
    <p:notesMasterId r:id="rId66"/>
  </p:notesMasterIdLst>
  <p:handoutMasterIdLst>
    <p:handoutMasterId r:id="rId67"/>
  </p:handoutMasterIdLst>
  <p:sldIdLst>
    <p:sldId id="394" r:id="rId6"/>
    <p:sldId id="345" r:id="rId7"/>
    <p:sldId id="346" r:id="rId8"/>
    <p:sldId id="299" r:id="rId9"/>
    <p:sldId id="347" r:id="rId10"/>
    <p:sldId id="348" r:id="rId11"/>
    <p:sldId id="262" r:id="rId12"/>
    <p:sldId id="297" r:id="rId13"/>
    <p:sldId id="368" r:id="rId14"/>
    <p:sldId id="350" r:id="rId15"/>
    <p:sldId id="351" r:id="rId16"/>
    <p:sldId id="265" r:id="rId17"/>
    <p:sldId id="352" r:id="rId18"/>
    <p:sldId id="270" r:id="rId19"/>
    <p:sldId id="274" r:id="rId20"/>
    <p:sldId id="275" r:id="rId21"/>
    <p:sldId id="354" r:id="rId22"/>
    <p:sldId id="353" r:id="rId23"/>
    <p:sldId id="356" r:id="rId24"/>
    <p:sldId id="355" r:id="rId25"/>
    <p:sldId id="276" r:id="rId26"/>
    <p:sldId id="357" r:id="rId27"/>
    <p:sldId id="367" r:id="rId28"/>
    <p:sldId id="369" r:id="rId29"/>
    <p:sldId id="370" r:id="rId30"/>
    <p:sldId id="371" r:id="rId31"/>
    <p:sldId id="373" r:id="rId32"/>
    <p:sldId id="374" r:id="rId33"/>
    <p:sldId id="377" r:id="rId34"/>
    <p:sldId id="376" r:id="rId35"/>
    <p:sldId id="375" r:id="rId36"/>
    <p:sldId id="372" r:id="rId37"/>
    <p:sldId id="284" r:id="rId38"/>
    <p:sldId id="359" r:id="rId39"/>
    <p:sldId id="360" r:id="rId40"/>
    <p:sldId id="365" r:id="rId41"/>
    <p:sldId id="366" r:id="rId42"/>
    <p:sldId id="402" r:id="rId43"/>
    <p:sldId id="278" r:id="rId44"/>
    <p:sldId id="378" r:id="rId45"/>
    <p:sldId id="399" r:id="rId46"/>
    <p:sldId id="400" r:id="rId47"/>
    <p:sldId id="401" r:id="rId48"/>
    <p:sldId id="396" r:id="rId49"/>
    <p:sldId id="397" r:id="rId50"/>
    <p:sldId id="395" r:id="rId51"/>
    <p:sldId id="393" r:id="rId52"/>
    <p:sldId id="380" r:id="rId53"/>
    <p:sldId id="381" r:id="rId54"/>
    <p:sldId id="382" r:id="rId55"/>
    <p:sldId id="383" r:id="rId56"/>
    <p:sldId id="384" r:id="rId57"/>
    <p:sldId id="385" r:id="rId58"/>
    <p:sldId id="386" r:id="rId59"/>
    <p:sldId id="387" r:id="rId60"/>
    <p:sldId id="388" r:id="rId61"/>
    <p:sldId id="389" r:id="rId62"/>
    <p:sldId id="390" r:id="rId63"/>
    <p:sldId id="391" r:id="rId64"/>
    <p:sldId id="392" r:id="rId65"/>
  </p:sldIdLst>
  <p:sldSz cx="12436475" cy="6986588"/>
  <p:notesSz cx="6858000" cy="9144000"/>
  <p:defaultTextStyle>
    <a:defPPr>
      <a:defRPr lang="en-US"/>
    </a:defPPr>
    <a:lvl1pPr marL="0" algn="l" defTabSz="932218" rtl="0" eaLnBrk="1" latinLnBrk="0" hangingPunct="1">
      <a:defRPr sz="1800" kern="1200">
        <a:solidFill>
          <a:schemeClr val="tx1"/>
        </a:solidFill>
        <a:latin typeface="+mn-lt"/>
        <a:ea typeface="+mn-ea"/>
        <a:cs typeface="+mn-cs"/>
      </a:defRPr>
    </a:lvl1pPr>
    <a:lvl2pPr marL="466110" algn="l" defTabSz="932218" rtl="0" eaLnBrk="1" latinLnBrk="0" hangingPunct="1">
      <a:defRPr sz="1800" kern="1200">
        <a:solidFill>
          <a:schemeClr val="tx1"/>
        </a:solidFill>
        <a:latin typeface="+mn-lt"/>
        <a:ea typeface="+mn-ea"/>
        <a:cs typeface="+mn-cs"/>
      </a:defRPr>
    </a:lvl2pPr>
    <a:lvl3pPr marL="932218" algn="l" defTabSz="932218" rtl="0" eaLnBrk="1" latinLnBrk="0" hangingPunct="1">
      <a:defRPr sz="1800" kern="1200">
        <a:solidFill>
          <a:schemeClr val="tx1"/>
        </a:solidFill>
        <a:latin typeface="+mn-lt"/>
        <a:ea typeface="+mn-ea"/>
        <a:cs typeface="+mn-cs"/>
      </a:defRPr>
    </a:lvl3pPr>
    <a:lvl4pPr marL="1398328" algn="l" defTabSz="932218" rtl="0" eaLnBrk="1" latinLnBrk="0" hangingPunct="1">
      <a:defRPr sz="1800" kern="1200">
        <a:solidFill>
          <a:schemeClr val="tx1"/>
        </a:solidFill>
        <a:latin typeface="+mn-lt"/>
        <a:ea typeface="+mn-ea"/>
        <a:cs typeface="+mn-cs"/>
      </a:defRPr>
    </a:lvl4pPr>
    <a:lvl5pPr marL="1864436" algn="l" defTabSz="932218" rtl="0" eaLnBrk="1" latinLnBrk="0" hangingPunct="1">
      <a:defRPr sz="1800" kern="1200">
        <a:solidFill>
          <a:schemeClr val="tx1"/>
        </a:solidFill>
        <a:latin typeface="+mn-lt"/>
        <a:ea typeface="+mn-ea"/>
        <a:cs typeface="+mn-cs"/>
      </a:defRPr>
    </a:lvl5pPr>
    <a:lvl6pPr marL="2330549" algn="l" defTabSz="932218" rtl="0" eaLnBrk="1" latinLnBrk="0" hangingPunct="1">
      <a:defRPr sz="1800" kern="1200">
        <a:solidFill>
          <a:schemeClr val="tx1"/>
        </a:solidFill>
        <a:latin typeface="+mn-lt"/>
        <a:ea typeface="+mn-ea"/>
        <a:cs typeface="+mn-cs"/>
      </a:defRPr>
    </a:lvl6pPr>
    <a:lvl7pPr marL="2796657" algn="l" defTabSz="932218" rtl="0" eaLnBrk="1" latinLnBrk="0" hangingPunct="1">
      <a:defRPr sz="1800" kern="1200">
        <a:solidFill>
          <a:schemeClr val="tx1"/>
        </a:solidFill>
        <a:latin typeface="+mn-lt"/>
        <a:ea typeface="+mn-ea"/>
        <a:cs typeface="+mn-cs"/>
      </a:defRPr>
    </a:lvl7pPr>
    <a:lvl8pPr marL="3262765" algn="l" defTabSz="932218" rtl="0" eaLnBrk="1" latinLnBrk="0" hangingPunct="1">
      <a:defRPr sz="1800" kern="1200">
        <a:solidFill>
          <a:schemeClr val="tx1"/>
        </a:solidFill>
        <a:latin typeface="+mn-lt"/>
        <a:ea typeface="+mn-ea"/>
        <a:cs typeface="+mn-cs"/>
      </a:defRPr>
    </a:lvl8pPr>
    <a:lvl9pPr marL="3728876" algn="l" defTabSz="932218"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vOps Customer Deck" id="{2B7A1C59-4114-4A61-A48E-90B4765F6BF1}">
          <p14:sldIdLst>
            <p14:sldId id="394"/>
          </p14:sldIdLst>
        </p14:section>
        <p14:section name="Introduction" id="{E6C1EE60-7D5C-4504-8872-A5E300264147}">
          <p14:sldIdLst>
            <p14:sldId id="345"/>
            <p14:sldId id="346"/>
            <p14:sldId id="299"/>
            <p14:sldId id="347"/>
            <p14:sldId id="348"/>
            <p14:sldId id="262"/>
          </p14:sldIdLst>
        </p14:section>
        <p14:section name="Features" id="{B444A961-F5DD-4C88-B82C-6DF929BBB9C5}">
          <p14:sldIdLst>
            <p14:sldId id="297"/>
            <p14:sldId id="368"/>
            <p14:sldId id="350"/>
            <p14:sldId id="351"/>
            <p14:sldId id="265"/>
            <p14:sldId id="352"/>
            <p14:sldId id="270"/>
            <p14:sldId id="274"/>
            <p14:sldId id="275"/>
            <p14:sldId id="354"/>
            <p14:sldId id="353"/>
            <p14:sldId id="356"/>
            <p14:sldId id="355"/>
            <p14:sldId id="276"/>
            <p14:sldId id="357"/>
            <p14:sldId id="367"/>
            <p14:sldId id="369"/>
            <p14:sldId id="370"/>
            <p14:sldId id="371"/>
            <p14:sldId id="373"/>
            <p14:sldId id="374"/>
            <p14:sldId id="377"/>
            <p14:sldId id="376"/>
            <p14:sldId id="375"/>
            <p14:sldId id="372"/>
            <p14:sldId id="284"/>
            <p14:sldId id="359"/>
            <p14:sldId id="360"/>
          </p14:sldIdLst>
        </p14:section>
        <p14:section name="Benefits" id="{C26DA394-8BA3-4088-8CB7-BF07878D6F48}">
          <p14:sldIdLst>
            <p14:sldId id="365"/>
          </p14:sldIdLst>
        </p14:section>
        <p14:section name="Closing" id="{63FB4E0E-699C-4F42-A374-B7BC7B3D1909}">
          <p14:sldIdLst>
            <p14:sldId id="366"/>
            <p14:sldId id="402"/>
            <p14:sldId id="278"/>
          </p14:sldIdLst>
        </p14:section>
        <p14:section name="APPENDIX" id="{26D19DD7-4E91-454A-97F3-D0A5F0D32961}">
          <p14:sldIdLst>
            <p14:sldId id="378"/>
            <p14:sldId id="399"/>
            <p14:sldId id="400"/>
            <p14:sldId id="401"/>
            <p14:sldId id="396"/>
            <p14:sldId id="397"/>
            <p14:sldId id="395"/>
            <p14:sldId id="393"/>
            <p14:sldId id="380"/>
            <p14:sldId id="381"/>
            <p14:sldId id="382"/>
            <p14:sldId id="383"/>
            <p14:sldId id="384"/>
            <p14:sldId id="385"/>
            <p14:sldId id="386"/>
            <p14:sldId id="387"/>
            <p14:sldId id="388"/>
            <p14:sldId id="389"/>
            <p14:sldId id="390"/>
            <p14:sldId id="391"/>
            <p14:sldId id="39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5C2D91"/>
    <a:srgbClr val="D69900"/>
    <a:srgbClr val="F5F5F5"/>
    <a:srgbClr val="505050"/>
    <a:srgbClr val="1989CA"/>
    <a:srgbClr val="45226D"/>
    <a:srgbClr val="00B0F0"/>
    <a:srgbClr val="1BA6D3"/>
    <a:srgbClr val="682A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18" autoAdjust="0"/>
    <p:restoredTop sz="84102" autoAdjust="0"/>
  </p:normalViewPr>
  <p:slideViewPr>
    <p:cSldViewPr snapToObjects="1">
      <p:cViewPr varScale="1">
        <p:scale>
          <a:sx n="75" d="100"/>
          <a:sy n="75" d="100"/>
        </p:scale>
        <p:origin x="597" y="42"/>
      </p:cViewPr>
      <p:guideLst/>
    </p:cSldViewPr>
  </p:slideViewPr>
  <p:outlineViewPr>
    <p:cViewPr>
      <p:scale>
        <a:sx n="33" d="100"/>
        <a:sy n="33" d="100"/>
      </p:scale>
      <p:origin x="0" y="-2862"/>
    </p:cViewPr>
  </p:outlineViewPr>
  <p:notesTextViewPr>
    <p:cViewPr>
      <p:scale>
        <a:sx n="3" d="2"/>
        <a:sy n="3" d="2"/>
      </p:scale>
      <p:origin x="0" y="0"/>
    </p:cViewPr>
  </p:notesTextViewPr>
  <p:sorterViewPr>
    <p:cViewPr varScale="1">
      <p:scale>
        <a:sx n="1" d="1"/>
        <a:sy n="1" d="1"/>
      </p:scale>
      <p:origin x="0" y="0"/>
    </p:cViewPr>
  </p:sorterViewPr>
  <p:notesViewPr>
    <p:cSldViewPr snapToObjects="1" showGuides="1">
      <p:cViewPr varScale="1">
        <p:scale>
          <a:sx n="86" d="100"/>
          <a:sy n="86" d="100"/>
        </p:scale>
        <p:origin x="278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1.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handoutMaster" Target="handoutMasters/handout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4/21/2017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77825" y="685800"/>
            <a:ext cx="610235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4/21/2017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21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40" indent="-107896"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475"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274" indent="-149705"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144" indent="-117337" algn="l" defTabSz="93221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0549" algn="l" defTabSz="932218" rtl="0" eaLnBrk="1" latinLnBrk="0" hangingPunct="1">
      <a:defRPr sz="1199" kern="1200">
        <a:solidFill>
          <a:schemeClr val="tx1"/>
        </a:solidFill>
        <a:latin typeface="+mn-lt"/>
        <a:ea typeface="+mn-ea"/>
        <a:cs typeface="+mn-cs"/>
      </a:defRPr>
    </a:lvl6pPr>
    <a:lvl7pPr marL="2796657" algn="l" defTabSz="932218" rtl="0" eaLnBrk="1" latinLnBrk="0" hangingPunct="1">
      <a:defRPr sz="1199" kern="1200">
        <a:solidFill>
          <a:schemeClr val="tx1"/>
        </a:solidFill>
        <a:latin typeface="+mn-lt"/>
        <a:ea typeface="+mn-ea"/>
        <a:cs typeface="+mn-cs"/>
      </a:defRPr>
    </a:lvl7pPr>
    <a:lvl8pPr marL="3262765" algn="l" defTabSz="932218" rtl="0" eaLnBrk="1" latinLnBrk="0" hangingPunct="1">
      <a:defRPr sz="1199" kern="1200">
        <a:solidFill>
          <a:schemeClr val="tx1"/>
        </a:solidFill>
        <a:latin typeface="+mn-lt"/>
        <a:ea typeface="+mn-ea"/>
        <a:cs typeface="+mn-cs"/>
      </a:defRPr>
    </a:lvl8pPr>
    <a:lvl9pPr marL="3728876" algn="l" defTabSz="932218"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In-house &amp; store deployment possible in Community SKUs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244B1D4-63DB-514D-99AA-086E2EBFDFE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34270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pplication LifeCyc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813" y="2245"/>
            <a:ext cx="12486893" cy="7019863"/>
          </a:xfrm>
          <a:prstGeom prst="rect">
            <a:avLst/>
          </a:prstGeom>
        </p:spPr>
      </p:pic>
      <p:sp>
        <p:nvSpPr>
          <p:cNvPr id="8" name="Rectangle 7"/>
          <p:cNvSpPr/>
          <p:nvPr userDrawn="1"/>
        </p:nvSpPr>
        <p:spPr>
          <a:xfrm>
            <a:off x="0" y="1"/>
            <a:ext cx="12436475" cy="6986588"/>
          </a:xfrm>
          <a:prstGeom prst="rect">
            <a:avLst/>
          </a:prstGeom>
          <a:gradFill>
            <a:gsLst>
              <a:gs pos="61000">
                <a:srgbClr val="000000">
                  <a:alpha val="0"/>
                </a:srgbClr>
              </a:gs>
              <a:gs pos="100000">
                <a:srgbClr val="000000">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4"/>
          </a:p>
        </p:txBody>
      </p:sp>
      <p:grpSp>
        <p:nvGrpSpPr>
          <p:cNvPr id="30" name="Group 29"/>
          <p:cNvGrpSpPr/>
          <p:nvPr userDrawn="1"/>
        </p:nvGrpSpPr>
        <p:grpSpPr>
          <a:xfrm>
            <a:off x="9870766" y="443577"/>
            <a:ext cx="2127249" cy="455095"/>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grpSp>
      <p:sp>
        <p:nvSpPr>
          <p:cNvPr id="23" name="Rectangle 22"/>
          <p:cNvSpPr/>
          <p:nvPr userDrawn="1"/>
        </p:nvSpPr>
        <p:spPr bwMode="gray">
          <a:xfrm>
            <a:off x="6538477" y="1434580"/>
            <a:ext cx="5447176" cy="3027521"/>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itle 1"/>
          <p:cNvSpPr>
            <a:spLocks noGrp="1"/>
          </p:cNvSpPr>
          <p:nvPr>
            <p:ph type="title" hasCustomPrompt="1"/>
          </p:nvPr>
        </p:nvSpPr>
        <p:spPr bwMode="gray">
          <a:xfrm>
            <a:off x="6538477" y="1440284"/>
            <a:ext cx="5439287" cy="2134620"/>
          </a:xfrm>
          <a:noFill/>
        </p:spPr>
        <p:txBody>
          <a:bodyPr lIns="393192" tIns="393192" rIns="146304" bIns="91440" anchor="t" anchorCtr="0"/>
          <a:lstStyle>
            <a:lvl1pPr>
              <a:defRPr sz="4890" spc="-100" baseline="0">
                <a:gradFill>
                  <a:gsLst>
                    <a:gs pos="57576">
                      <a:srgbClr val="FFFFFF"/>
                    </a:gs>
                    <a:gs pos="35000">
                      <a:srgbClr val="FFFFFF"/>
                    </a:gs>
                  </a:gsLst>
                  <a:lin ang="5400000" scaled="0"/>
                </a:gradFill>
              </a:defRPr>
            </a:lvl1pPr>
          </a:lstStyle>
          <a:p>
            <a:r>
              <a:rPr lang="en-US" dirty="0"/>
              <a:t>Presentation title</a:t>
            </a:r>
          </a:p>
        </p:txBody>
      </p:sp>
      <p:sp>
        <p:nvSpPr>
          <p:cNvPr id="25" name="Text Placeholder 2"/>
          <p:cNvSpPr>
            <a:spLocks noGrp="1"/>
          </p:cNvSpPr>
          <p:nvPr>
            <p:ph type="body" sz="quarter" idx="10" hasCustomPrompt="1"/>
          </p:nvPr>
        </p:nvSpPr>
        <p:spPr>
          <a:xfrm>
            <a:off x="6538477" y="3560339"/>
            <a:ext cx="5447176" cy="893610"/>
          </a:xfrm>
        </p:spPr>
        <p:txBody>
          <a:bodyPr lIns="393192" bIns="393192" anchor="b" anchorCtr="0"/>
          <a:lstStyle>
            <a:lvl1pPr marL="0" indent="0">
              <a:buNone/>
              <a:defRPr sz="2853">
                <a:solidFill>
                  <a:schemeClr val="bg1"/>
                </a:solidFill>
              </a:defRPr>
            </a:lvl1pPr>
          </a:lstStyle>
          <a:p>
            <a:pPr lvl="0"/>
            <a:r>
              <a:rPr lang="en-US" dirty="0"/>
              <a:t>Subtitle</a:t>
            </a:r>
          </a:p>
        </p:txBody>
      </p:sp>
    </p:spTree>
    <p:extLst>
      <p:ext uri="{BB962C8B-B14F-4D97-AF65-F5344CB8AC3E}">
        <p14:creationId xmlns:p14="http://schemas.microsoft.com/office/powerpoint/2010/main" val="361819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3"/>
                </a:solidFill>
              </a:defRPr>
            </a:lvl1pPr>
            <a:lvl2pPr marL="465795" indent="0">
              <a:buNone/>
              <a:defRPr/>
            </a:lvl2pPr>
          </a:lstStyle>
          <a:p>
            <a:pPr lvl="0"/>
            <a:r>
              <a:rPr lang="en-US" dirty="0"/>
              <a:t>Subtitle</a:t>
            </a:r>
          </a:p>
        </p:txBody>
      </p:sp>
    </p:spTree>
    <p:extLst>
      <p:ext uri="{BB962C8B-B14F-4D97-AF65-F5344CB8AC3E}">
        <p14:creationId xmlns:p14="http://schemas.microsoft.com/office/powerpoint/2010/main" val="2690343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4"/>
                </a:solidFill>
              </a:defRPr>
            </a:lvl1pPr>
            <a:lvl2pPr marL="465795" indent="0">
              <a:buNone/>
              <a:defRPr/>
            </a:lvl2pPr>
          </a:lstStyle>
          <a:p>
            <a:pPr lvl="0"/>
            <a:r>
              <a:rPr lang="en-US" dirty="0"/>
              <a:t>Subtitle</a:t>
            </a:r>
          </a:p>
        </p:txBody>
      </p:sp>
    </p:spTree>
    <p:extLst>
      <p:ext uri="{BB962C8B-B14F-4D97-AF65-F5344CB8AC3E}">
        <p14:creationId xmlns:p14="http://schemas.microsoft.com/office/powerpoint/2010/main" val="3528987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5"/>
                </a:solidFill>
              </a:defRPr>
            </a:lvl1pPr>
            <a:lvl2pPr marL="465795" indent="0">
              <a:buNone/>
              <a:defRPr/>
            </a:lvl2pPr>
          </a:lstStyle>
          <a:p>
            <a:pPr lvl="0"/>
            <a:r>
              <a:rPr lang="en-US" dirty="0"/>
              <a:t>Subtitle</a:t>
            </a:r>
          </a:p>
        </p:txBody>
      </p:sp>
    </p:spTree>
    <p:extLst>
      <p:ext uri="{BB962C8B-B14F-4D97-AF65-F5344CB8AC3E}">
        <p14:creationId xmlns:p14="http://schemas.microsoft.com/office/powerpoint/2010/main" val="3717113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6632" cy="921241"/>
          </a:xfrm>
        </p:spPr>
        <p:txBody>
          <a:bodyPr lIns="393192" bIns="91440"/>
          <a:lstStyle>
            <a:lvl1pPr marL="0" indent="0">
              <a:buNone/>
              <a:defRPr>
                <a:solidFill>
                  <a:schemeClr val="tx2"/>
                </a:solidFill>
              </a:defRPr>
            </a:lvl1pPr>
            <a:lvl2pPr marL="465795"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5819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7087" cy="921241"/>
          </a:xfrm>
        </p:spPr>
        <p:txBody>
          <a:bodyPr lIns="393192" bIns="91440"/>
          <a:lstStyle>
            <a:lvl1pPr marL="0" indent="0">
              <a:buNone/>
              <a:defRPr>
                <a:solidFill>
                  <a:schemeClr val="accent2"/>
                </a:solidFill>
              </a:defRPr>
            </a:lvl1pPr>
            <a:lvl2pPr marL="465795"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1572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7087" cy="921241"/>
          </a:xfrm>
        </p:spPr>
        <p:txBody>
          <a:bodyPr lIns="393192" bIns="91440"/>
          <a:lstStyle>
            <a:lvl1pPr marL="0" indent="0">
              <a:buNone/>
              <a:defRPr>
                <a:solidFill>
                  <a:schemeClr val="accent3"/>
                </a:solidFill>
              </a:defRPr>
            </a:lvl1pPr>
            <a:lvl2pPr marL="465795"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82715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7087" cy="921241"/>
          </a:xfrm>
        </p:spPr>
        <p:txBody>
          <a:bodyPr lIns="393192" bIns="91440"/>
          <a:lstStyle>
            <a:lvl1pPr marL="0" indent="0">
              <a:buNone/>
              <a:defRPr>
                <a:solidFill>
                  <a:schemeClr val="accent4"/>
                </a:solidFill>
              </a:defRPr>
            </a:lvl1pPr>
            <a:lvl2pPr marL="465795"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38903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Title/sub-title pillar color background stripe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7087" cy="921241"/>
          </a:xfrm>
        </p:spPr>
        <p:txBody>
          <a:bodyPr lIns="393192" bIns="91440"/>
          <a:lstStyle>
            <a:lvl1pPr marL="0" indent="0">
              <a:buNone/>
              <a:defRPr>
                <a:solidFill>
                  <a:schemeClr val="accent5"/>
                </a:solidFill>
              </a:defRPr>
            </a:lvl1pPr>
            <a:lvl2pPr marL="465795" indent="0">
              <a:buNone/>
              <a:defRPr/>
            </a:lvl2pPr>
          </a:lstStyle>
          <a:p>
            <a:pPr lvl="0"/>
            <a:r>
              <a:rPr lang="en-US" dirty="0"/>
              <a:t>Subtitle</a:t>
            </a:r>
          </a:p>
        </p:txBody>
      </p:sp>
      <p:sp>
        <p:nvSpPr>
          <p:cNvPr id="4" name="Rectangle 3"/>
          <p:cNvSpPr/>
          <p:nvPr userDrawn="1"/>
        </p:nvSpPr>
        <p:spPr bwMode="auto">
          <a:xfrm>
            <a:off x="8239165" y="0"/>
            <a:ext cx="4197310" cy="698658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24390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6632"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6632" cy="921241"/>
          </a:xfrm>
        </p:spPr>
        <p:txBody>
          <a:bodyPr lIns="393192" bIns="91440"/>
          <a:lstStyle>
            <a:lvl1pPr marL="0" indent="0">
              <a:buNone/>
              <a:defRPr>
                <a:solidFill>
                  <a:schemeClr val="tx2"/>
                </a:solidFill>
              </a:defRPr>
            </a:lvl1pPr>
            <a:lvl2pPr marL="465795" indent="0">
              <a:buNone/>
              <a:defRPr/>
            </a:lvl2pPr>
          </a:lstStyle>
          <a:p>
            <a:pPr lvl="0"/>
            <a:r>
              <a:rPr lang="en-US" dirty="0"/>
              <a:t>Subtitle</a:t>
            </a:r>
          </a:p>
        </p:txBody>
      </p:sp>
    </p:spTree>
    <p:extLst>
      <p:ext uri="{BB962C8B-B14F-4D97-AF65-F5344CB8AC3E}">
        <p14:creationId xmlns:p14="http://schemas.microsoft.com/office/powerpoint/2010/main" val="13565644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7087" cy="921241"/>
          </a:xfrm>
        </p:spPr>
        <p:txBody>
          <a:bodyPr lIns="393192" bIns="91440"/>
          <a:lstStyle>
            <a:lvl1pPr marL="0" indent="0">
              <a:buNone/>
              <a:defRPr>
                <a:solidFill>
                  <a:schemeClr val="accent2"/>
                </a:solidFill>
              </a:defRPr>
            </a:lvl1pPr>
            <a:lvl2pPr marL="465795" indent="0">
              <a:buNone/>
              <a:defRPr/>
            </a:lvl2pPr>
          </a:lstStyle>
          <a:p>
            <a:pPr lvl="0"/>
            <a:r>
              <a:rPr lang="en-US" dirty="0"/>
              <a:t>Subtitle</a:t>
            </a:r>
          </a:p>
        </p:txBody>
      </p:sp>
    </p:spTree>
    <p:extLst>
      <p:ext uri="{BB962C8B-B14F-4D97-AF65-F5344CB8AC3E}">
        <p14:creationId xmlns:p14="http://schemas.microsoft.com/office/powerpoint/2010/main" val="13272449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2114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7087" cy="921241"/>
          </a:xfrm>
        </p:spPr>
        <p:txBody>
          <a:bodyPr lIns="393192" bIns="91440"/>
          <a:lstStyle>
            <a:lvl1pPr marL="0" indent="0">
              <a:buNone/>
              <a:defRPr>
                <a:solidFill>
                  <a:schemeClr val="accent3"/>
                </a:solidFill>
              </a:defRPr>
            </a:lvl1pPr>
            <a:lvl2pPr marL="465795" indent="0">
              <a:buNone/>
              <a:defRPr/>
            </a:lvl2pPr>
          </a:lstStyle>
          <a:p>
            <a:pPr lvl="0"/>
            <a:r>
              <a:rPr lang="en-US" dirty="0"/>
              <a:t>Subtitle</a:t>
            </a:r>
          </a:p>
        </p:txBody>
      </p:sp>
    </p:spTree>
    <p:extLst>
      <p:ext uri="{BB962C8B-B14F-4D97-AF65-F5344CB8AC3E}">
        <p14:creationId xmlns:p14="http://schemas.microsoft.com/office/powerpoint/2010/main" val="37836486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7087" cy="921241"/>
          </a:xfrm>
        </p:spPr>
        <p:txBody>
          <a:bodyPr lIns="393192" bIns="91440"/>
          <a:lstStyle>
            <a:lvl1pPr marL="0" indent="0">
              <a:buNone/>
              <a:defRPr>
                <a:solidFill>
                  <a:schemeClr val="accent4"/>
                </a:solidFill>
              </a:defRPr>
            </a:lvl1pPr>
            <a:lvl2pPr marL="465795" indent="0">
              <a:buNone/>
              <a:defRPr/>
            </a:lvl2pPr>
          </a:lstStyle>
          <a:p>
            <a:pPr lvl="0"/>
            <a:r>
              <a:rPr lang="en-US" dirty="0"/>
              <a:t>Subtitle</a:t>
            </a:r>
          </a:p>
        </p:txBody>
      </p:sp>
    </p:spTree>
    <p:extLst>
      <p:ext uri="{BB962C8B-B14F-4D97-AF65-F5344CB8AC3E}">
        <p14:creationId xmlns:p14="http://schemas.microsoft.com/office/powerpoint/2010/main" val="4634635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Title/sub-title illu">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7667087"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7667087" cy="921241"/>
          </a:xfrm>
        </p:spPr>
        <p:txBody>
          <a:bodyPr lIns="393192" bIns="91440"/>
          <a:lstStyle>
            <a:lvl1pPr marL="0" indent="0">
              <a:buNone/>
              <a:defRPr>
                <a:solidFill>
                  <a:schemeClr val="accent5"/>
                </a:solidFill>
              </a:defRPr>
            </a:lvl1pPr>
            <a:lvl2pPr marL="465795" indent="0">
              <a:buNone/>
              <a:defRPr/>
            </a:lvl2pPr>
          </a:lstStyle>
          <a:p>
            <a:pPr lvl="0"/>
            <a:r>
              <a:rPr lang="en-US" dirty="0"/>
              <a:t>Subtitle</a:t>
            </a:r>
          </a:p>
        </p:txBody>
      </p:sp>
    </p:spTree>
    <p:extLst>
      <p:ext uri="{BB962C8B-B14F-4D97-AF65-F5344CB8AC3E}">
        <p14:creationId xmlns:p14="http://schemas.microsoft.com/office/powerpoint/2010/main" val="22179946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78952"/>
            <a:ext cx="4183177" cy="977856"/>
          </a:xfrm>
        </p:spPr>
        <p:txBody>
          <a:bodyPr lIns="393192" rIns="393192" bIns="91440"/>
          <a:lstStyle>
            <a:lvl1pPr marL="0" indent="0">
              <a:buNone/>
              <a:defRPr>
                <a:solidFill>
                  <a:schemeClr val="bg1"/>
                </a:solidFill>
              </a:defRPr>
            </a:lvl1pPr>
            <a:lvl2pPr marL="465795" indent="0">
              <a:buNone/>
              <a:defRPr/>
            </a:lvl2pPr>
          </a:lstStyle>
          <a:p>
            <a:pPr lvl="0"/>
            <a:r>
              <a:rPr lang="en-US" dirty="0"/>
              <a:t>Subtitle</a:t>
            </a:r>
          </a:p>
        </p:txBody>
      </p:sp>
      <p:sp>
        <p:nvSpPr>
          <p:cNvPr id="3" name="Text Placeholder 2"/>
          <p:cNvSpPr>
            <a:spLocks noGrp="1"/>
          </p:cNvSpPr>
          <p:nvPr>
            <p:ph type="body" sz="quarter" idx="12" hasCustomPrompt="1"/>
          </p:nvPr>
        </p:nvSpPr>
        <p:spPr>
          <a:xfrm>
            <a:off x="1"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37187033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78952"/>
            <a:ext cx="4183177" cy="977856"/>
          </a:xfrm>
        </p:spPr>
        <p:txBody>
          <a:bodyPr lIns="393192" rIns="393192" bIns="91440"/>
          <a:lstStyle>
            <a:lvl1pPr marL="0" indent="0">
              <a:buNone/>
              <a:defRPr>
                <a:solidFill>
                  <a:schemeClr val="bg1"/>
                </a:solidFill>
              </a:defRPr>
            </a:lvl1pPr>
            <a:lvl2pPr marL="465795"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33717654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78952"/>
            <a:ext cx="4183177" cy="977856"/>
          </a:xfrm>
        </p:spPr>
        <p:txBody>
          <a:bodyPr lIns="393192" rIns="393192" bIns="91440"/>
          <a:lstStyle>
            <a:lvl1pPr marL="0" indent="0">
              <a:buNone/>
              <a:defRPr>
                <a:solidFill>
                  <a:schemeClr val="bg1"/>
                </a:solidFill>
              </a:defRPr>
            </a:lvl1pPr>
            <a:lvl2pPr marL="465795"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12923245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78952"/>
            <a:ext cx="4183177" cy="977856"/>
          </a:xfrm>
        </p:spPr>
        <p:txBody>
          <a:bodyPr lIns="393192" rIns="393192" bIns="91440"/>
          <a:lstStyle>
            <a:lvl1pPr marL="0" indent="0">
              <a:buNone/>
              <a:defRPr>
                <a:solidFill>
                  <a:schemeClr val="bg1"/>
                </a:solidFill>
              </a:defRPr>
            </a:lvl1pPr>
            <a:lvl2pPr marL="465795"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919555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8658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4692"/>
          </a:xfrm>
        </p:spPr>
        <p:txBody>
          <a:bodyPr lIns="393192" tIns="393192" rIns="393192" bIns="91440">
            <a:normAutofit/>
          </a:bodyPr>
          <a:lstStyle>
            <a:lvl1pPr marL="0" indent="0">
              <a:buNone/>
              <a:defRPr sz="4483">
                <a:solidFill>
                  <a:schemeClr val="bg1"/>
                </a:solidFill>
              </a:defRPr>
            </a:lvl1pPr>
          </a:lstStyle>
          <a:p>
            <a:pPr lvl="0"/>
            <a:r>
              <a:rPr lang="en-US" dirty="0"/>
              <a:t>Title</a:t>
            </a:r>
          </a:p>
        </p:txBody>
      </p:sp>
      <p:sp>
        <p:nvSpPr>
          <p:cNvPr id="7" name="Text Placeholder 7"/>
          <p:cNvSpPr>
            <a:spLocks noGrp="1"/>
          </p:cNvSpPr>
          <p:nvPr>
            <p:ph type="body" sz="quarter" idx="11" hasCustomPrompt="1"/>
          </p:nvPr>
        </p:nvSpPr>
        <p:spPr>
          <a:xfrm>
            <a:off x="1" y="2578952"/>
            <a:ext cx="4183177" cy="977856"/>
          </a:xfrm>
        </p:spPr>
        <p:txBody>
          <a:bodyPr lIns="393192" rIns="393192" bIns="91440"/>
          <a:lstStyle>
            <a:lvl1pPr marL="0" indent="0">
              <a:buNone/>
              <a:defRPr>
                <a:solidFill>
                  <a:schemeClr val="bg1"/>
                </a:solidFill>
              </a:defRPr>
            </a:lvl1pPr>
            <a:lvl2pPr marL="465795" indent="0">
              <a:buNone/>
              <a:defRPr/>
            </a:lvl2pPr>
          </a:lstStyle>
          <a:p>
            <a:pPr lvl="0"/>
            <a:r>
              <a:rPr lang="en-US" dirty="0"/>
              <a:t>Subtitle</a:t>
            </a:r>
          </a:p>
        </p:txBody>
      </p:sp>
      <p:sp>
        <p:nvSpPr>
          <p:cNvPr id="9" name="Text Placeholder 2"/>
          <p:cNvSpPr>
            <a:spLocks noGrp="1"/>
          </p:cNvSpPr>
          <p:nvPr>
            <p:ph type="body" sz="quarter" idx="12" hasCustomPrompt="1"/>
          </p:nvPr>
        </p:nvSpPr>
        <p:spPr>
          <a:xfrm>
            <a:off x="1" y="3570923"/>
            <a:ext cx="4169782" cy="3415665"/>
          </a:xfrm>
        </p:spPr>
        <p:txBody>
          <a:bodyPr lIns="393192" tIns="91440" bIns="91440">
            <a:normAutofit/>
          </a:bodyPr>
          <a:lstStyle>
            <a:lvl1pPr marL="0" indent="0">
              <a:buNone/>
              <a:defRPr sz="2038">
                <a:solidFill>
                  <a:schemeClr val="bg1"/>
                </a:solidFill>
                <a:latin typeface="+mn-lt"/>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Body text</a:t>
            </a:r>
          </a:p>
        </p:txBody>
      </p:sp>
      <p:sp>
        <p:nvSpPr>
          <p:cNvPr id="10" name="Picture Placeholder 9"/>
          <p:cNvSpPr>
            <a:spLocks noGrp="1"/>
          </p:cNvSpPr>
          <p:nvPr>
            <p:ph type="pic" sz="quarter" idx="13"/>
          </p:nvPr>
        </p:nvSpPr>
        <p:spPr>
          <a:xfrm>
            <a:off x="4182737" y="0"/>
            <a:ext cx="8253738" cy="6986588"/>
          </a:xfrm>
        </p:spPr>
        <p:txBody>
          <a:bodyPr/>
          <a:lstStyle/>
          <a:p>
            <a:endParaRPr lang="en-US"/>
          </a:p>
        </p:txBody>
      </p:sp>
    </p:spTree>
    <p:extLst>
      <p:ext uri="{BB962C8B-B14F-4D97-AF65-F5344CB8AC3E}">
        <p14:creationId xmlns:p14="http://schemas.microsoft.com/office/powerpoint/2010/main" val="15478609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5"/>
            <a:ext cx="11581467" cy="3123940"/>
          </a:xfrm>
        </p:spPr>
        <p:txBody>
          <a:bodyPr lIns="393192" anchor="t" anchorCtr="0">
            <a:normAutofit/>
          </a:bodyPr>
          <a:lstStyle>
            <a:lvl1pPr>
              <a:defRPr sz="6724">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876296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5"/>
            <a:ext cx="11581467" cy="3123940"/>
          </a:xfrm>
        </p:spPr>
        <p:txBody>
          <a:bodyPr lIns="393192" anchor="t" anchorCtr="0">
            <a:normAutofit/>
          </a:bodyPr>
          <a:lstStyle>
            <a:lvl1pPr>
              <a:defRPr sz="6724">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07340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tx2"/>
                </a:solidFill>
              </a:defRPr>
            </a:lvl1pPr>
            <a:lvl2pPr marL="46579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5"/>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7047390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5"/>
            <a:ext cx="11581467" cy="3123940"/>
          </a:xfrm>
        </p:spPr>
        <p:txBody>
          <a:bodyPr lIns="393192" anchor="t" anchorCtr="0">
            <a:normAutofit/>
          </a:bodyPr>
          <a:lstStyle>
            <a:lvl1pPr>
              <a:defRPr sz="6724">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869324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5"/>
            <a:ext cx="11581467" cy="3123940"/>
          </a:xfrm>
        </p:spPr>
        <p:txBody>
          <a:bodyPr lIns="393192" anchor="t" anchorCtr="0">
            <a:normAutofit/>
          </a:bodyPr>
          <a:lstStyle>
            <a:lvl1pPr>
              <a:defRPr sz="6724">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2436284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4595"/>
            <a:ext cx="11581467" cy="3123940"/>
          </a:xfrm>
        </p:spPr>
        <p:txBody>
          <a:bodyPr lIns="393192" anchor="t" anchorCtr="0">
            <a:normAutofit/>
          </a:bodyPr>
          <a:lstStyle>
            <a:lvl1pPr>
              <a:defRPr sz="6724">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120111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4010"/>
            <a:ext cx="3354447" cy="717653"/>
          </a:xfrm>
          <a:prstGeom prst="rect">
            <a:avLst/>
          </a:prstGeom>
        </p:spPr>
      </p:pic>
      <p:sp>
        <p:nvSpPr>
          <p:cNvPr id="9" name="TextBox 8"/>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647" tIns="146119" rIns="182647" bIns="14611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679" fontAlgn="base">
              <a:lnSpc>
                <a:spcPts val="1198"/>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679" fontAlgn="base">
              <a:lnSpc>
                <a:spcPts val="1198"/>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679" fontAlgn="base">
              <a:lnSpc>
                <a:spcPts val="1198"/>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679" fontAlgn="base">
              <a:lnSpc>
                <a:spcPts val="1198"/>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669238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4010"/>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647" tIns="146119" rIns="182647" bIns="14611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679" fontAlgn="base">
              <a:lnSpc>
                <a:spcPts val="1198"/>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679" fontAlgn="base">
              <a:lnSpc>
                <a:spcPts val="1198"/>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679" fontAlgn="base">
              <a:lnSpc>
                <a:spcPts val="1198"/>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679" fontAlgn="base">
              <a:lnSpc>
                <a:spcPts val="1198"/>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04739868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4010"/>
            <a:ext cx="3354447" cy="717653"/>
          </a:xfrm>
          <a:prstGeom prst="rect">
            <a:avLst/>
          </a:prstGeom>
        </p:spPr>
      </p:pic>
      <p:sp>
        <p:nvSpPr>
          <p:cNvPr id="5" name="TextBox 4"/>
          <p:cNvSpPr txBox="1">
            <a:spLocks noChangeArrowheads="1"/>
          </p:cNvSpPr>
          <p:nvPr userDrawn="1"/>
        </p:nvSpPr>
        <p:spPr bwMode="auto">
          <a:xfrm>
            <a:off x="271464" y="6541294"/>
            <a:ext cx="11893550" cy="4552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647" tIns="146119" rIns="182647" bIns="14611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679" fontAlgn="base">
              <a:lnSpc>
                <a:spcPts val="1198"/>
              </a:lnSpc>
              <a:spcBef>
                <a:spcPct val="0"/>
              </a:spcBef>
              <a:spcAft>
                <a:spcPct val="0"/>
              </a:spcAft>
            </a:pPr>
            <a:r>
              <a:rPr lang="en-US" sz="998" dirty="0">
                <a:solidFill>
                  <a:srgbClr val="FFFFFF"/>
                </a:solidFill>
              </a:rPr>
              <a:t>© 2017 Microsoft Corporation. All rights reserved. </a:t>
            </a:r>
          </a:p>
        </p:txBody>
      </p:sp>
    </p:spTree>
    <p:extLst>
      <p:ext uri="{BB962C8B-B14F-4D97-AF65-F5344CB8AC3E}">
        <p14:creationId xmlns:p14="http://schemas.microsoft.com/office/powerpoint/2010/main" val="17672096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4010"/>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647" tIns="146119" rIns="182647" bIns="14611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679" fontAlgn="base">
              <a:lnSpc>
                <a:spcPts val="1198"/>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679" fontAlgn="base">
              <a:lnSpc>
                <a:spcPts val="1198"/>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679" fontAlgn="base">
              <a:lnSpc>
                <a:spcPts val="1198"/>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679" fontAlgn="base">
              <a:lnSpc>
                <a:spcPts val="1198"/>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15375798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4010"/>
            <a:ext cx="3354447" cy="717653"/>
          </a:xfrm>
          <a:prstGeom prst="rect">
            <a:avLst/>
          </a:prstGeom>
        </p:spPr>
      </p:pic>
      <p:sp>
        <p:nvSpPr>
          <p:cNvPr id="5" name="TextBox 4"/>
          <p:cNvSpPr txBox="1">
            <a:spLocks noChangeArrowheads="1"/>
          </p:cNvSpPr>
          <p:nvPr userDrawn="1"/>
        </p:nvSpPr>
        <p:spPr bwMode="auto">
          <a:xfrm>
            <a:off x="271464" y="6091228"/>
            <a:ext cx="11893550" cy="9053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647" tIns="146119" rIns="182647" bIns="14611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0679" fontAlgn="base">
              <a:lnSpc>
                <a:spcPts val="1198"/>
              </a:lnSpc>
              <a:spcBef>
                <a:spcPct val="0"/>
              </a:spcBef>
              <a:spcAft>
                <a:spcPct val="0"/>
              </a:spcAft>
            </a:pPr>
            <a:r>
              <a:rPr lang="en-US" sz="998" dirty="0">
                <a:solidFill>
                  <a:srgbClr val="FFFFFF"/>
                </a:solidFill>
              </a:rPr>
              <a:t>© 2016 Microsoft Corporation. All rights reserved. Microsoft, Windows, and other product names are or may be registered trademarks and/or trademarks in the U.S. and/or other countries.</a:t>
            </a:r>
          </a:p>
          <a:p>
            <a:pPr defTabSz="930679" fontAlgn="base">
              <a:lnSpc>
                <a:spcPts val="1198"/>
              </a:lnSpc>
              <a:spcBef>
                <a:spcPct val="0"/>
              </a:spcBef>
              <a:spcAft>
                <a:spcPct val="0"/>
              </a:spcAft>
            </a:pPr>
            <a:r>
              <a:rPr lang="en-US" sz="998"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30679" fontAlgn="base">
              <a:lnSpc>
                <a:spcPts val="1198"/>
              </a:lnSpc>
              <a:spcBef>
                <a:spcPct val="0"/>
              </a:spcBef>
              <a:spcAft>
                <a:spcPct val="0"/>
              </a:spcAft>
            </a:pPr>
            <a:r>
              <a:rPr lang="en-US" sz="998" dirty="0">
                <a:solidFill>
                  <a:srgbClr val="FFFFFF"/>
                </a:solidFill>
              </a:rPr>
              <a:t>conditions, it should not be interpreted to be a commitment on the part of Microsoft, and Microsoft cannot guarantee the accuracy of any information provided after the date of this presentation.</a:t>
            </a:r>
          </a:p>
          <a:p>
            <a:pPr defTabSz="930679" fontAlgn="base">
              <a:lnSpc>
                <a:spcPts val="1198"/>
              </a:lnSpc>
              <a:spcBef>
                <a:spcPct val="0"/>
              </a:spcBef>
              <a:spcAft>
                <a:spcPct val="0"/>
              </a:spcAft>
            </a:pPr>
            <a:r>
              <a:rPr lang="en-US" sz="998"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6546796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59855"/>
            <a:ext cx="5285502" cy="2779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59855"/>
            <a:ext cx="5285502" cy="27791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55009" y="6475533"/>
            <a:ext cx="2798207" cy="371971"/>
          </a:xfrm>
          <a:prstGeom prst="rect">
            <a:avLst/>
          </a:prstGeom>
        </p:spPr>
        <p:txBody>
          <a:bodyPr/>
          <a:lstStyle/>
          <a:p>
            <a:fld id="{8713FE0B-90A8-4522-911E-44EDD0F8888D}" type="datetimeFigureOut">
              <a:rPr lang="en-US" smtClean="0"/>
              <a:t>4/21/2017</a:t>
            </a:fld>
            <a:endParaRPr lang="en-US"/>
          </a:p>
        </p:txBody>
      </p:sp>
      <p:sp>
        <p:nvSpPr>
          <p:cNvPr id="6" name="Footer Placeholder 5"/>
          <p:cNvSpPr>
            <a:spLocks noGrp="1"/>
          </p:cNvSpPr>
          <p:nvPr>
            <p:ph type="ftr" sz="quarter" idx="11"/>
          </p:nvPr>
        </p:nvSpPr>
        <p:spPr>
          <a:xfrm>
            <a:off x="4119583" y="6475533"/>
            <a:ext cx="4197310" cy="371971"/>
          </a:xfrm>
          <a:prstGeom prst="rect">
            <a:avLst/>
          </a:prstGeom>
        </p:spPr>
        <p:txBody>
          <a:bodyPr/>
          <a:lstStyle/>
          <a:p>
            <a:endParaRPr lang="en-US"/>
          </a:p>
        </p:txBody>
      </p:sp>
      <p:sp>
        <p:nvSpPr>
          <p:cNvPr id="7" name="Slide Number Placeholder 6"/>
          <p:cNvSpPr>
            <a:spLocks noGrp="1"/>
          </p:cNvSpPr>
          <p:nvPr>
            <p:ph type="sldNum" sz="quarter" idx="12"/>
          </p:nvPr>
        </p:nvSpPr>
        <p:spPr>
          <a:xfrm>
            <a:off x="8783261" y="6475533"/>
            <a:ext cx="2798207" cy="371971"/>
          </a:xfrm>
          <a:prstGeom prst="rect">
            <a:avLst/>
          </a:prstGeom>
        </p:spPr>
        <p:txBody>
          <a:bodyPr/>
          <a:lstStyle/>
          <a:p>
            <a:fld id="{24CEB870-F81B-40D5-A5CE-D66A83EBE3E9}" type="slidenum">
              <a:rPr lang="en-US" smtClean="0"/>
              <a:t>‹#›</a:t>
            </a:fld>
            <a:endParaRPr lang="en-US"/>
          </a:p>
        </p:txBody>
      </p:sp>
    </p:spTree>
    <p:extLst>
      <p:ext uri="{BB962C8B-B14F-4D97-AF65-F5344CB8AC3E}">
        <p14:creationId xmlns:p14="http://schemas.microsoft.com/office/powerpoint/2010/main" val="3751501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2"/>
                </a:solidFill>
              </a:defRPr>
            </a:lvl1pPr>
            <a:lvl2pPr marL="46579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5"/>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3894203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3"/>
                </a:solidFill>
              </a:defRPr>
            </a:lvl1pPr>
            <a:lvl2pPr marL="46579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5"/>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1274422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4"/>
                </a:solidFill>
              </a:defRPr>
            </a:lvl1pPr>
            <a:lvl2pPr marL="46579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5"/>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2347256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5"/>
                </a:solidFill>
              </a:defRPr>
            </a:lvl1pPr>
            <a:lvl2pPr marL="465795"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97865"/>
            <a:ext cx="12436475" cy="4788723"/>
          </a:xfrm>
        </p:spPr>
        <p:txBody>
          <a:bodyPr lIns="393192" tIns="91440" bIns="91440">
            <a:normAutofit/>
          </a:bodyPr>
          <a:lstStyle>
            <a:lvl1pPr marL="0" indent="0">
              <a:buNone/>
              <a:defRPr sz="2038">
                <a:solidFill>
                  <a:schemeClr val="tx1"/>
                </a:solidFill>
              </a:defRPr>
            </a:lvl1pPr>
          </a:lstStyle>
          <a:p>
            <a:pPr lvl="0"/>
            <a:r>
              <a:rPr lang="en-US" dirty="0"/>
              <a:t>Body copy</a:t>
            </a:r>
          </a:p>
        </p:txBody>
      </p:sp>
    </p:spTree>
    <p:extLst>
      <p:ext uri="{BB962C8B-B14F-4D97-AF65-F5344CB8AC3E}">
        <p14:creationId xmlns:p14="http://schemas.microsoft.com/office/powerpoint/2010/main" val="1030136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tx2"/>
                </a:solidFill>
              </a:defRPr>
            </a:lvl1pPr>
            <a:lvl2pPr marL="465795" indent="0">
              <a:buNone/>
              <a:defRPr/>
            </a:lvl2pPr>
          </a:lstStyle>
          <a:p>
            <a:pPr lvl="0"/>
            <a:r>
              <a:rPr lang="en-US" dirty="0"/>
              <a:t>Subtitle</a:t>
            </a:r>
          </a:p>
        </p:txBody>
      </p:sp>
    </p:spTree>
    <p:extLst>
      <p:ext uri="{BB962C8B-B14F-4D97-AF65-F5344CB8AC3E}">
        <p14:creationId xmlns:p14="http://schemas.microsoft.com/office/powerpoint/2010/main" val="2441772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6015"/>
          </a:xfrm>
        </p:spPr>
        <p:txBody>
          <a:bodyPr lIns="393192" tIns="393192" bIns="91440">
            <a:normAutofit/>
          </a:bodyPr>
          <a:lstStyle>
            <a:lvl1pPr marL="0" indent="0">
              <a:buNone/>
              <a:defRPr sz="4483">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6321"/>
            <a:ext cx="12436475" cy="921241"/>
          </a:xfrm>
        </p:spPr>
        <p:txBody>
          <a:bodyPr lIns="393192" bIns="91440"/>
          <a:lstStyle>
            <a:lvl1pPr marL="0" indent="0">
              <a:buNone/>
              <a:defRPr>
                <a:solidFill>
                  <a:schemeClr val="accent2"/>
                </a:solidFill>
              </a:defRPr>
            </a:lvl1pPr>
            <a:lvl2pPr marL="465795" indent="0">
              <a:buNone/>
              <a:defRPr/>
            </a:lvl2pPr>
          </a:lstStyle>
          <a:p>
            <a:pPr lvl="0"/>
            <a:r>
              <a:rPr lang="en-US" dirty="0"/>
              <a:t>Subtitle</a:t>
            </a:r>
          </a:p>
        </p:txBody>
      </p:sp>
    </p:spTree>
    <p:extLst>
      <p:ext uri="{BB962C8B-B14F-4D97-AF65-F5344CB8AC3E}">
        <p14:creationId xmlns:p14="http://schemas.microsoft.com/office/powerpoint/2010/main" val="147100207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1972"/>
            <a:ext cx="10726460" cy="135041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59856"/>
            <a:ext cx="10726460" cy="443292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008" y="6475533"/>
            <a:ext cx="2798207" cy="371971"/>
          </a:xfrm>
          <a:prstGeom prst="rect">
            <a:avLst/>
          </a:prstGeom>
        </p:spPr>
        <p:txBody>
          <a:bodyPr vert="horz" lIns="91440" tIns="45720" rIns="91440" bIns="45720" rtlCol="0" anchor="ctr"/>
          <a:lstStyle>
            <a:lvl1pPr algn="l">
              <a:defRPr sz="1223">
                <a:solidFill>
                  <a:schemeClr val="tx1">
                    <a:tint val="75000"/>
                  </a:schemeClr>
                </a:solidFill>
              </a:defRPr>
            </a:lvl1pPr>
          </a:lstStyle>
          <a:p>
            <a:fld id="{D817BCF1-EDE9-46B3-A8B3-659212B54243}" type="datetimeFigureOut">
              <a:rPr lang="en-US" smtClean="0"/>
              <a:t>4/21/2017</a:t>
            </a:fld>
            <a:endParaRPr lang="en-US"/>
          </a:p>
        </p:txBody>
      </p:sp>
      <p:sp>
        <p:nvSpPr>
          <p:cNvPr id="5" name="Footer Placeholder 4"/>
          <p:cNvSpPr>
            <a:spLocks noGrp="1"/>
          </p:cNvSpPr>
          <p:nvPr>
            <p:ph type="ftr" sz="quarter" idx="3"/>
          </p:nvPr>
        </p:nvSpPr>
        <p:spPr>
          <a:xfrm>
            <a:off x="4119583" y="6475533"/>
            <a:ext cx="4197310" cy="371971"/>
          </a:xfrm>
          <a:prstGeom prst="rect">
            <a:avLst/>
          </a:prstGeom>
        </p:spPr>
        <p:txBody>
          <a:bodyPr vert="horz" lIns="91440" tIns="45720" rIns="91440" bIns="45720" rtlCol="0" anchor="ctr"/>
          <a:lstStyle>
            <a:lvl1pPr algn="ctr">
              <a:defRPr sz="122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75533"/>
            <a:ext cx="2798207" cy="371971"/>
          </a:xfrm>
          <a:prstGeom prst="rect">
            <a:avLst/>
          </a:prstGeom>
        </p:spPr>
        <p:txBody>
          <a:bodyPr vert="horz" lIns="91440" tIns="45720" rIns="91440" bIns="45720" rtlCol="0" anchor="ctr"/>
          <a:lstStyle>
            <a:lvl1pPr algn="r">
              <a:defRPr sz="1223">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1833196248"/>
      </p:ext>
    </p:extLst>
  </p:cSld>
  <p:clrMap bg1="lt1" tx1="dk1" bg2="lt2" tx2="dk2" accent1="accent1" accent2="accent2" accent3="accent3" accent4="accent4" accent5="accent5" accent6="accent6" hlink="hlink" folHlink="folHlink"/>
  <p:sldLayoutIdLst>
    <p:sldLayoutId id="2147484580" r:id="rId1"/>
    <p:sldLayoutId id="2147484585" r:id="rId2"/>
    <p:sldLayoutId id="2147484586" r:id="rId3"/>
    <p:sldLayoutId id="2147484587" r:id="rId4"/>
    <p:sldLayoutId id="2147484588" r:id="rId5"/>
    <p:sldLayoutId id="2147484589" r:id="rId6"/>
    <p:sldLayoutId id="2147484590" r:id="rId7"/>
    <p:sldLayoutId id="2147484591" r:id="rId8"/>
    <p:sldLayoutId id="2147484592" r:id="rId9"/>
    <p:sldLayoutId id="2147484593" r:id="rId10"/>
    <p:sldLayoutId id="2147484594" r:id="rId11"/>
    <p:sldLayoutId id="2147484595" r:id="rId12"/>
    <p:sldLayoutId id="2147484596" r:id="rId13"/>
    <p:sldLayoutId id="2147484597" r:id="rId14"/>
    <p:sldLayoutId id="2147484598" r:id="rId15"/>
    <p:sldLayoutId id="2147484599" r:id="rId16"/>
    <p:sldLayoutId id="2147484600" r:id="rId17"/>
    <p:sldLayoutId id="2147484601" r:id="rId18"/>
    <p:sldLayoutId id="2147484602" r:id="rId19"/>
    <p:sldLayoutId id="2147484603" r:id="rId20"/>
    <p:sldLayoutId id="2147484604" r:id="rId21"/>
    <p:sldLayoutId id="2147484605" r:id="rId22"/>
    <p:sldLayoutId id="2147484606" r:id="rId23"/>
    <p:sldLayoutId id="2147484607" r:id="rId24"/>
    <p:sldLayoutId id="2147484608" r:id="rId25"/>
    <p:sldLayoutId id="2147484609" r:id="rId26"/>
    <p:sldLayoutId id="2147484610" r:id="rId27"/>
    <p:sldLayoutId id="2147484611" r:id="rId28"/>
    <p:sldLayoutId id="2147484612" r:id="rId29"/>
    <p:sldLayoutId id="2147484613" r:id="rId30"/>
    <p:sldLayoutId id="2147484614" r:id="rId31"/>
    <p:sldLayoutId id="2147484615" r:id="rId32"/>
    <p:sldLayoutId id="2147484616" r:id="rId33"/>
    <p:sldLayoutId id="2147484617" r:id="rId34"/>
    <p:sldLayoutId id="2147484618" r:id="rId35"/>
    <p:sldLayoutId id="2147484619" r:id="rId36"/>
    <p:sldLayoutId id="2147484620" r:id="rId37"/>
    <p:sldLayoutId id="2147484621" r:id="rId38"/>
  </p:sldLayoutIdLst>
  <p:txStyles>
    <p:titleStyle>
      <a:lvl1pPr algn="l" defTabSz="931591" rtl="0" eaLnBrk="1" latinLnBrk="0" hangingPunct="1">
        <a:lnSpc>
          <a:spcPct val="90000"/>
        </a:lnSpc>
        <a:spcBef>
          <a:spcPct val="0"/>
        </a:spcBef>
        <a:buNone/>
        <a:defRPr sz="4483" kern="1200">
          <a:solidFill>
            <a:schemeClr val="tx1"/>
          </a:solidFill>
          <a:latin typeface="+mj-lt"/>
          <a:ea typeface="+mj-ea"/>
          <a:cs typeface="+mj-cs"/>
        </a:defRPr>
      </a:lvl1pPr>
    </p:titleStyle>
    <p:bodyStyle>
      <a:lvl1pPr marL="232898" indent="-232898" algn="l" defTabSz="931591" rtl="0" eaLnBrk="1" latinLnBrk="0" hangingPunct="1">
        <a:lnSpc>
          <a:spcPct val="90000"/>
        </a:lnSpc>
        <a:spcBef>
          <a:spcPts val="1019"/>
        </a:spcBef>
        <a:buFont typeface="Arial" panose="020B0604020202020204" pitchFamily="34" charset="0"/>
        <a:buChar char="•"/>
        <a:defRPr sz="2853" kern="1200">
          <a:solidFill>
            <a:schemeClr val="tx1"/>
          </a:solidFill>
          <a:latin typeface="+mn-lt"/>
          <a:ea typeface="+mn-ea"/>
          <a:cs typeface="+mn-cs"/>
        </a:defRPr>
      </a:lvl1pPr>
      <a:lvl2pPr marL="698693" indent="-232898" algn="l" defTabSz="931591" rtl="0" eaLnBrk="1" latinLnBrk="0" hangingPunct="1">
        <a:lnSpc>
          <a:spcPct val="90000"/>
        </a:lnSpc>
        <a:spcBef>
          <a:spcPts val="509"/>
        </a:spcBef>
        <a:buFont typeface="Arial" panose="020B0604020202020204" pitchFamily="34" charset="0"/>
        <a:buChar char="•"/>
        <a:defRPr sz="2445" kern="1200">
          <a:solidFill>
            <a:schemeClr val="tx1"/>
          </a:solidFill>
          <a:latin typeface="+mn-lt"/>
          <a:ea typeface="+mn-ea"/>
          <a:cs typeface="+mn-cs"/>
        </a:defRPr>
      </a:lvl2pPr>
      <a:lvl3pPr marL="1164488" indent="-232898" algn="l" defTabSz="931591" rtl="0" eaLnBrk="1" latinLnBrk="0" hangingPunct="1">
        <a:lnSpc>
          <a:spcPct val="90000"/>
        </a:lnSpc>
        <a:spcBef>
          <a:spcPts val="509"/>
        </a:spcBef>
        <a:buFont typeface="Arial" panose="020B0604020202020204" pitchFamily="34" charset="0"/>
        <a:buChar char="•"/>
        <a:defRPr sz="2038" kern="1200">
          <a:solidFill>
            <a:schemeClr val="tx1"/>
          </a:solidFill>
          <a:latin typeface="+mn-lt"/>
          <a:ea typeface="+mn-ea"/>
          <a:cs typeface="+mn-cs"/>
        </a:defRPr>
      </a:lvl3pPr>
      <a:lvl4pPr marL="163028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4pPr>
      <a:lvl5pPr marL="2096079"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5pPr>
      <a:lvl6pPr marL="2561874"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6pPr>
      <a:lvl7pPr marL="3027670"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7pPr>
      <a:lvl8pPr marL="3493465"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8pPr>
      <a:lvl9pPr marL="3959261" indent="-232898" algn="l" defTabSz="931591" rtl="0" eaLnBrk="1" latinLnBrk="0" hangingPunct="1">
        <a:lnSpc>
          <a:spcPct val="90000"/>
        </a:lnSpc>
        <a:spcBef>
          <a:spcPts val="509"/>
        </a:spcBef>
        <a:buFont typeface="Arial" panose="020B0604020202020204" pitchFamily="34" charset="0"/>
        <a:buChar char="•"/>
        <a:defRPr sz="1834" kern="1200">
          <a:solidFill>
            <a:schemeClr val="tx1"/>
          </a:solidFill>
          <a:latin typeface="+mn-lt"/>
          <a:ea typeface="+mn-ea"/>
          <a:cs typeface="+mn-cs"/>
        </a:defRPr>
      </a:lvl9pPr>
    </p:bodyStyle>
    <p:otherStyle>
      <a:defPPr>
        <a:defRPr lang="en-US"/>
      </a:defPPr>
      <a:lvl1pPr marL="0" algn="l" defTabSz="931591" rtl="0" eaLnBrk="1" latinLnBrk="0" hangingPunct="1">
        <a:defRPr sz="1834" kern="1200">
          <a:solidFill>
            <a:schemeClr val="tx1"/>
          </a:solidFill>
          <a:latin typeface="+mn-lt"/>
          <a:ea typeface="+mn-ea"/>
          <a:cs typeface="+mn-cs"/>
        </a:defRPr>
      </a:lvl1pPr>
      <a:lvl2pPr marL="465795" algn="l" defTabSz="931591" rtl="0" eaLnBrk="1" latinLnBrk="0" hangingPunct="1">
        <a:defRPr sz="1834" kern="1200">
          <a:solidFill>
            <a:schemeClr val="tx1"/>
          </a:solidFill>
          <a:latin typeface="+mn-lt"/>
          <a:ea typeface="+mn-ea"/>
          <a:cs typeface="+mn-cs"/>
        </a:defRPr>
      </a:lvl2pPr>
      <a:lvl3pPr marL="931591" algn="l" defTabSz="931591" rtl="0" eaLnBrk="1" latinLnBrk="0" hangingPunct="1">
        <a:defRPr sz="1834" kern="1200">
          <a:solidFill>
            <a:schemeClr val="tx1"/>
          </a:solidFill>
          <a:latin typeface="+mn-lt"/>
          <a:ea typeface="+mn-ea"/>
          <a:cs typeface="+mn-cs"/>
        </a:defRPr>
      </a:lvl3pPr>
      <a:lvl4pPr marL="1397386" algn="l" defTabSz="931591" rtl="0" eaLnBrk="1" latinLnBrk="0" hangingPunct="1">
        <a:defRPr sz="1834" kern="1200">
          <a:solidFill>
            <a:schemeClr val="tx1"/>
          </a:solidFill>
          <a:latin typeface="+mn-lt"/>
          <a:ea typeface="+mn-ea"/>
          <a:cs typeface="+mn-cs"/>
        </a:defRPr>
      </a:lvl4pPr>
      <a:lvl5pPr marL="1863181" algn="l" defTabSz="931591" rtl="0" eaLnBrk="1" latinLnBrk="0" hangingPunct="1">
        <a:defRPr sz="1834" kern="1200">
          <a:solidFill>
            <a:schemeClr val="tx1"/>
          </a:solidFill>
          <a:latin typeface="+mn-lt"/>
          <a:ea typeface="+mn-ea"/>
          <a:cs typeface="+mn-cs"/>
        </a:defRPr>
      </a:lvl5pPr>
      <a:lvl6pPr marL="2328977" algn="l" defTabSz="931591" rtl="0" eaLnBrk="1" latinLnBrk="0" hangingPunct="1">
        <a:defRPr sz="1834" kern="1200">
          <a:solidFill>
            <a:schemeClr val="tx1"/>
          </a:solidFill>
          <a:latin typeface="+mn-lt"/>
          <a:ea typeface="+mn-ea"/>
          <a:cs typeface="+mn-cs"/>
        </a:defRPr>
      </a:lvl6pPr>
      <a:lvl7pPr marL="2794772" algn="l" defTabSz="931591" rtl="0" eaLnBrk="1" latinLnBrk="0" hangingPunct="1">
        <a:defRPr sz="1834" kern="1200">
          <a:solidFill>
            <a:schemeClr val="tx1"/>
          </a:solidFill>
          <a:latin typeface="+mn-lt"/>
          <a:ea typeface="+mn-ea"/>
          <a:cs typeface="+mn-cs"/>
        </a:defRPr>
      </a:lvl7pPr>
      <a:lvl8pPr marL="3260568" algn="l" defTabSz="931591" rtl="0" eaLnBrk="1" latinLnBrk="0" hangingPunct="1">
        <a:defRPr sz="1834" kern="1200">
          <a:solidFill>
            <a:schemeClr val="tx1"/>
          </a:solidFill>
          <a:latin typeface="+mn-lt"/>
          <a:ea typeface="+mn-ea"/>
          <a:cs typeface="+mn-cs"/>
        </a:defRPr>
      </a:lvl8pPr>
      <a:lvl9pPr marL="3726363" algn="l" defTabSz="931591" rtl="0" eaLnBrk="1" latinLnBrk="0" hangingPunct="1">
        <a:defRPr sz="18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emf"/><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 Id="rId5" Type="http://schemas.openxmlformats.org/officeDocument/2006/relationships/image" Target="../media/image38.emf"/><Relationship Id="rId4" Type="http://schemas.openxmlformats.org/officeDocument/2006/relationships/image" Target="../media/image37.emf"/></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image" Target="../media/image41.emf"/><Relationship Id="rId1" Type="http://schemas.openxmlformats.org/officeDocument/2006/relationships/slideLayout" Target="../slideLayouts/slideLayout5.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56.emf"/><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emf"/><Relationship Id="rId9" Type="http://schemas.openxmlformats.org/officeDocument/2006/relationships/image" Target="../media/image59.png"/></Relationships>
</file>

<file path=ppt/slides/_rels/slide35.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70.png"/><Relationship Id="rId1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5.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image" Target="../media/image36.png"/><Relationship Id="rId16"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64.png"/><Relationship Id="rId11" Type="http://schemas.openxmlformats.org/officeDocument/2006/relationships/image" Target="../media/image68.png"/><Relationship Id="rId5" Type="http://schemas.openxmlformats.org/officeDocument/2006/relationships/image" Target="../media/image63.png"/><Relationship Id="rId15" Type="http://schemas.openxmlformats.org/officeDocument/2006/relationships/image" Target="../media/image72.png"/><Relationship Id="rId10" Type="http://schemas.openxmlformats.org/officeDocument/2006/relationships/image" Target="../media/image67.png"/><Relationship Id="rId19" Type="http://schemas.openxmlformats.org/officeDocument/2006/relationships/image" Target="../media/image62.png"/><Relationship Id="rId4" Type="http://schemas.openxmlformats.org/officeDocument/2006/relationships/image" Target="../media/image58.png"/><Relationship Id="rId9" Type="http://schemas.openxmlformats.org/officeDocument/2006/relationships/image" Target="../media/image66.jpg"/><Relationship Id="rId14" Type="http://schemas.openxmlformats.org/officeDocument/2006/relationships/image" Target="../media/image71.png"/></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hyperlink" Target="http://bit.ly/gabc17msp-hols" TargetMode="Externa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s://msgtm.azurewebsites.net/en-US/opportunities/114dedcf-5335-e411-941c-002dd80f015b/view" TargetMode="External"/><Relationship Id="rId7" Type="http://schemas.openxmlformats.org/officeDocument/2006/relationships/hyperlink" Target="http://azure.microsoft.com/en-us/marketplace/partners/docker/docker-subscription-for-azure/" TargetMode="External"/><Relationship Id="rId2" Type="http://schemas.openxmlformats.org/officeDocument/2006/relationships/hyperlink" Target="https://msgtm.azurewebsites.net/en-US/opportunities/47bfe59b-6284-e411-9421-002dd80f012d/view" TargetMode="External"/><Relationship Id="rId1" Type="http://schemas.openxmlformats.org/officeDocument/2006/relationships/slideLayout" Target="../slideLayouts/slideLayout38.xml"/><Relationship Id="rId6" Type="http://schemas.openxmlformats.org/officeDocument/2006/relationships/hyperlink" Target="https://msgtm.azurewebsites.net/en-US/opportunities/60bb0c19-ec39-e411-941b-002dd80f0157/view" TargetMode="External"/><Relationship Id="rId5" Type="http://schemas.openxmlformats.org/officeDocument/2006/relationships/hyperlink" Target="https://msgtm.azurewebsites.net/en-US/opportunities/7b56edcf-5335-e411-941c-002dd80f015b/view" TargetMode="External"/><Relationship Id="rId4" Type="http://schemas.openxmlformats.org/officeDocument/2006/relationships/hyperlink" Target="http://azure.microsoft.com/en-us/marketplace/partners/coreos/coreosstable/" TargetMode="External"/><Relationship Id="rId9" Type="http://schemas.openxmlformats.org/officeDocument/2006/relationships/image" Target="../media/image8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hyperlink" Target="http://tfs.visualstudio.com/en-us/learn/hosted-build-controller-in-vs#software"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emf"/><Relationship Id="rId7" Type="http://schemas.microsoft.com/office/2007/relationships/hdphoto" Target="../media/hdphoto1.wdp"/><Relationship Id="rId2" Type="http://schemas.openxmlformats.org/officeDocument/2006/relationships/image" Target="../media/image13.emf"/><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image" Target="../media/image22.png"/><Relationship Id="rId5" Type="http://schemas.microsoft.com/office/2007/relationships/hdphoto" Target="../media/hdphoto3.wdp"/><Relationship Id="rId4" Type="http://schemas.openxmlformats.org/officeDocument/2006/relationships/image" Target="../media/image21.png"/><Relationship Id="rId9" Type="http://schemas.microsoft.com/office/2007/relationships/hdphoto" Target="../media/hdphoto5.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38477" y="1440284"/>
            <a:ext cx="5439287" cy="1443410"/>
          </a:xfrm>
        </p:spPr>
        <p:txBody>
          <a:bodyPr>
            <a:normAutofit fontScale="90000"/>
          </a:bodyPr>
          <a:lstStyle/>
          <a:p>
            <a:r>
              <a:rPr lang="en-US" dirty="0"/>
              <a:t>DevOps</a:t>
            </a:r>
            <a:br>
              <a:rPr lang="en-US" dirty="0"/>
            </a:br>
            <a:br>
              <a:rPr lang="en-US" dirty="0"/>
            </a:br>
            <a:r>
              <a:rPr lang="en-US" sz="3100" dirty="0"/>
              <a:t>Kevin Remde</a:t>
            </a:r>
            <a:br>
              <a:rPr lang="en-US" sz="3100" dirty="0"/>
            </a:br>
            <a:r>
              <a:rPr lang="en-US" sz="3100" dirty="0"/>
              <a:t>Sr. Technical Evangelist</a:t>
            </a:r>
            <a:br>
              <a:rPr lang="en-US" sz="3100" dirty="0"/>
            </a:br>
            <a:r>
              <a:rPr lang="en-US" sz="3100" dirty="0"/>
              <a:t>Microsoft Corporation</a:t>
            </a:r>
          </a:p>
        </p:txBody>
      </p:sp>
    </p:spTree>
    <p:extLst>
      <p:ext uri="{BB962C8B-B14F-4D97-AF65-F5344CB8AC3E}">
        <p14:creationId xmlns:p14="http://schemas.microsoft.com/office/powerpoint/2010/main" val="1629624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End-to-end DevOps</a:t>
            </a:r>
          </a:p>
        </p:txBody>
      </p:sp>
      <p:sp>
        <p:nvSpPr>
          <p:cNvPr id="5" name="TextBox 4"/>
          <p:cNvSpPr txBox="1"/>
          <p:nvPr/>
        </p:nvSpPr>
        <p:spPr>
          <a:xfrm>
            <a:off x="2139997" y="1603566"/>
            <a:ext cx="1943109" cy="461665"/>
          </a:xfrm>
          <a:prstGeom prst="rect">
            <a:avLst/>
          </a:prstGeom>
          <a:noFill/>
        </p:spPr>
        <p:txBody>
          <a:bodyPr wrap="square" rtlCol="0">
            <a:spAutoFit/>
          </a:bodyPr>
          <a:lstStyle/>
          <a:p>
            <a:pPr defTabSz="932742">
              <a:defRPr/>
            </a:pPr>
            <a:r>
              <a:rPr lang="en-US" sz="2400" kern="0" dirty="0">
                <a:latin typeface="Segoe UI Light"/>
                <a:cs typeface="Arial" pitchFamily="34" charset="0"/>
              </a:rPr>
              <a:t>Plan + track</a:t>
            </a:r>
          </a:p>
        </p:txBody>
      </p:sp>
      <p:sp>
        <p:nvSpPr>
          <p:cNvPr id="6" name="TextBox 5"/>
          <p:cNvSpPr txBox="1"/>
          <p:nvPr/>
        </p:nvSpPr>
        <p:spPr>
          <a:xfrm>
            <a:off x="1617487" y="1341956"/>
            <a:ext cx="598241" cy="984885"/>
          </a:xfrm>
          <a:prstGeom prst="rect">
            <a:avLst/>
          </a:prstGeom>
          <a:noFill/>
        </p:spPr>
        <p:txBody>
          <a:bodyPr wrap="none" rtlCol="0">
            <a:spAutoFit/>
          </a:bodyPr>
          <a:lstStyle/>
          <a:p>
            <a:pPr defTabSz="932742"/>
            <a:r>
              <a:rPr lang="en-US" sz="5800" dirty="0">
                <a:solidFill>
                  <a:srgbClr val="505050"/>
                </a:solidFill>
                <a:latin typeface="Arial" pitchFamily="34" charset="0"/>
                <a:cs typeface="Arial" pitchFamily="34" charset="0"/>
              </a:rPr>
              <a:t>1</a:t>
            </a:r>
          </a:p>
        </p:txBody>
      </p:sp>
      <p:sp>
        <p:nvSpPr>
          <p:cNvPr id="7" name="TextBox 6"/>
          <p:cNvSpPr txBox="1"/>
          <p:nvPr/>
        </p:nvSpPr>
        <p:spPr>
          <a:xfrm>
            <a:off x="8926278" y="1509855"/>
            <a:ext cx="2373093" cy="461665"/>
          </a:xfrm>
          <a:prstGeom prst="rect">
            <a:avLst/>
          </a:prstGeom>
          <a:noFill/>
        </p:spPr>
        <p:txBody>
          <a:bodyPr wrap="square" rtlCol="0">
            <a:spAutoFit/>
          </a:bodyPr>
          <a:lstStyle/>
          <a:p>
            <a:pPr defTabSz="932742">
              <a:defRPr/>
            </a:pPr>
            <a:r>
              <a:rPr lang="en-US" sz="2400" kern="0" dirty="0">
                <a:latin typeface="Segoe UI Light"/>
                <a:cs typeface="Arial" pitchFamily="34" charset="0"/>
              </a:rPr>
              <a:t>Monitor + learn</a:t>
            </a:r>
          </a:p>
        </p:txBody>
      </p:sp>
      <p:sp>
        <p:nvSpPr>
          <p:cNvPr id="8" name="TextBox 7"/>
          <p:cNvSpPr txBox="1"/>
          <p:nvPr/>
        </p:nvSpPr>
        <p:spPr>
          <a:xfrm>
            <a:off x="9069971" y="5518255"/>
            <a:ext cx="1210499" cy="461665"/>
          </a:xfrm>
          <a:prstGeom prst="rect">
            <a:avLst/>
          </a:prstGeom>
          <a:noFill/>
        </p:spPr>
        <p:txBody>
          <a:bodyPr wrap="square" rtlCol="0">
            <a:spAutoFit/>
          </a:bodyPr>
          <a:lstStyle/>
          <a:p>
            <a:pPr defTabSz="932742">
              <a:defRPr/>
            </a:pPr>
            <a:r>
              <a:rPr lang="en-US" sz="2400" kern="0" dirty="0">
                <a:latin typeface="Segoe UI Light"/>
                <a:cs typeface="Arial" pitchFamily="34" charset="0"/>
              </a:rPr>
              <a:t>Release</a:t>
            </a:r>
          </a:p>
        </p:txBody>
      </p:sp>
      <p:sp>
        <p:nvSpPr>
          <p:cNvPr id="9" name="TextBox 8"/>
          <p:cNvSpPr txBox="1"/>
          <p:nvPr/>
        </p:nvSpPr>
        <p:spPr>
          <a:xfrm>
            <a:off x="2392334" y="5579810"/>
            <a:ext cx="2140478" cy="461665"/>
          </a:xfrm>
          <a:prstGeom prst="rect">
            <a:avLst/>
          </a:prstGeom>
          <a:noFill/>
        </p:spPr>
        <p:txBody>
          <a:bodyPr wrap="square" rtlCol="0">
            <a:spAutoFit/>
          </a:bodyPr>
          <a:lstStyle/>
          <a:p>
            <a:pPr defTabSz="932742">
              <a:defRPr/>
            </a:pPr>
            <a:r>
              <a:rPr lang="en-US" sz="2400" kern="0" dirty="0">
                <a:latin typeface="Segoe UI Light"/>
                <a:cs typeface="Arial" pitchFamily="34" charset="0"/>
              </a:rPr>
              <a:t>Develop + test</a:t>
            </a:r>
          </a:p>
        </p:txBody>
      </p:sp>
      <p:sp>
        <p:nvSpPr>
          <p:cNvPr id="10" name="TextBox 9"/>
          <p:cNvSpPr txBox="1"/>
          <p:nvPr/>
        </p:nvSpPr>
        <p:spPr>
          <a:xfrm>
            <a:off x="1797780" y="5318200"/>
            <a:ext cx="598241" cy="984885"/>
          </a:xfrm>
          <a:prstGeom prst="rect">
            <a:avLst/>
          </a:prstGeom>
          <a:noFill/>
        </p:spPr>
        <p:txBody>
          <a:bodyPr wrap="none" rtlCol="0">
            <a:spAutoFit/>
          </a:bodyPr>
          <a:lstStyle/>
          <a:p>
            <a:pPr defTabSz="932742"/>
            <a:r>
              <a:rPr lang="en-US" sz="5800" dirty="0">
                <a:solidFill>
                  <a:srgbClr val="505050"/>
                </a:solidFill>
                <a:latin typeface="Arial" pitchFamily="34" charset="0"/>
                <a:cs typeface="Arial" pitchFamily="34" charset="0"/>
              </a:rPr>
              <a:t>2</a:t>
            </a:r>
          </a:p>
        </p:txBody>
      </p:sp>
      <p:sp>
        <p:nvSpPr>
          <p:cNvPr id="11" name="TextBox 10"/>
          <p:cNvSpPr txBox="1"/>
          <p:nvPr/>
        </p:nvSpPr>
        <p:spPr>
          <a:xfrm>
            <a:off x="823336" y="3418925"/>
            <a:ext cx="2091058" cy="387798"/>
          </a:xfrm>
          <a:prstGeom prst="rect">
            <a:avLst/>
          </a:prstGeom>
          <a:noFill/>
        </p:spPr>
        <p:txBody>
          <a:bodyPr wrap="square" lIns="0" tIns="0" rIns="0" bIns="0" rtlCol="0">
            <a:spAutoFit/>
          </a:bodyPr>
          <a:lstStyle/>
          <a:p>
            <a:pPr algn="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Development</a:t>
            </a:r>
          </a:p>
        </p:txBody>
      </p:sp>
      <p:sp>
        <p:nvSpPr>
          <p:cNvPr id="12" name="TextBox 11"/>
          <p:cNvSpPr txBox="1"/>
          <p:nvPr/>
        </p:nvSpPr>
        <p:spPr>
          <a:xfrm>
            <a:off x="9223685" y="3418925"/>
            <a:ext cx="1727099" cy="387798"/>
          </a:xfrm>
          <a:prstGeom prst="rect">
            <a:avLst/>
          </a:prstGeom>
          <a:noFill/>
        </p:spPr>
        <p:txBody>
          <a:bodyPr wrap="square" lIns="0" tIns="0" rIns="0" bIns="0" rtlCol="0">
            <a:spAutoFit/>
          </a:bodyPr>
          <a:lstStyle/>
          <a:p>
            <a:pPr defTabSz="1267900">
              <a:lnSpc>
                <a:spcPct val="90000"/>
              </a:lnSpc>
              <a:defRPr/>
            </a:pPr>
            <a:r>
              <a:rPr lang="en-US" sz="2800" dirty="0">
                <a:solidFill>
                  <a:srgbClr val="818181"/>
                </a:solidFill>
                <a:latin typeface="Segoe UI Semilight" panose="020B0402040204020203" pitchFamily="34" charset="0"/>
                <a:cs typeface="Segoe UI Semilight" panose="020B0402040204020203" pitchFamily="34" charset="0"/>
              </a:rPr>
              <a:t>Production</a:t>
            </a:r>
          </a:p>
        </p:txBody>
      </p:sp>
      <p:sp>
        <p:nvSpPr>
          <p:cNvPr id="13" name="TextBox 12"/>
          <p:cNvSpPr txBox="1"/>
          <p:nvPr/>
        </p:nvSpPr>
        <p:spPr>
          <a:xfrm>
            <a:off x="8314054" y="1248245"/>
            <a:ext cx="598241" cy="984885"/>
          </a:xfrm>
          <a:prstGeom prst="rect">
            <a:avLst/>
          </a:prstGeom>
          <a:noFill/>
        </p:spPr>
        <p:txBody>
          <a:bodyPr wrap="none" rtlCol="0">
            <a:spAutoFit/>
          </a:bodyPr>
          <a:lstStyle/>
          <a:p>
            <a:pPr defTabSz="932742"/>
            <a:r>
              <a:rPr lang="en-US" sz="5800" dirty="0">
                <a:solidFill>
                  <a:srgbClr val="505050"/>
                </a:solidFill>
                <a:latin typeface="Arial" pitchFamily="34" charset="0"/>
                <a:cs typeface="Arial" pitchFamily="34" charset="0"/>
              </a:rPr>
              <a:t>4</a:t>
            </a:r>
          </a:p>
        </p:txBody>
      </p:sp>
      <p:sp>
        <p:nvSpPr>
          <p:cNvPr id="14" name="TextBox 13"/>
          <p:cNvSpPr txBox="1"/>
          <p:nvPr/>
        </p:nvSpPr>
        <p:spPr>
          <a:xfrm>
            <a:off x="8496936" y="5250615"/>
            <a:ext cx="598241" cy="984885"/>
          </a:xfrm>
          <a:prstGeom prst="rect">
            <a:avLst/>
          </a:prstGeom>
          <a:noFill/>
        </p:spPr>
        <p:txBody>
          <a:bodyPr wrap="none" rtlCol="0">
            <a:spAutoFit/>
          </a:bodyPr>
          <a:lstStyle/>
          <a:p>
            <a:pPr defTabSz="932742"/>
            <a:r>
              <a:rPr lang="en-US" sz="5800" dirty="0">
                <a:solidFill>
                  <a:srgbClr val="505050"/>
                </a:solidFill>
                <a:latin typeface="Arial" pitchFamily="34" charset="0"/>
                <a:cs typeface="Arial" pitchFamily="34" charset="0"/>
              </a:rPr>
              <a:t>3</a:t>
            </a:r>
          </a:p>
        </p:txBody>
      </p:sp>
      <p:sp>
        <p:nvSpPr>
          <p:cNvPr id="15" name="Freeform 11"/>
          <p:cNvSpPr>
            <a:spLocks/>
          </p:cNvSpPr>
          <p:nvPr/>
        </p:nvSpPr>
        <p:spPr bwMode="auto">
          <a:xfrm>
            <a:off x="6207816" y="3467778"/>
            <a:ext cx="2351088" cy="2351088"/>
          </a:xfrm>
          <a:custGeom>
            <a:avLst/>
            <a:gdLst>
              <a:gd name="T0" fmla="*/ 14 w 2705"/>
              <a:gd name="T1" fmla="*/ 2692 h 2705"/>
              <a:gd name="T2" fmla="*/ 14 w 2705"/>
              <a:gd name="T3" fmla="*/ 2692 h 2705"/>
              <a:gd name="T4" fmla="*/ 27 w 2705"/>
              <a:gd name="T5" fmla="*/ 2692 h 2705"/>
              <a:gd name="T6" fmla="*/ 27 w 2705"/>
              <a:gd name="T7" fmla="*/ 2612 h 2705"/>
              <a:gd name="T8" fmla="*/ 14 w 2705"/>
              <a:gd name="T9" fmla="*/ 2612 h 2705"/>
              <a:gd name="T10" fmla="*/ 14 w 2705"/>
              <a:gd name="T11" fmla="*/ 2625 h 2705"/>
              <a:gd name="T12" fmla="*/ 2625 w 2705"/>
              <a:gd name="T13" fmla="*/ 13 h 2705"/>
              <a:gd name="T14" fmla="*/ 2612 w 2705"/>
              <a:gd name="T15" fmla="*/ 13 h 2705"/>
              <a:gd name="T16" fmla="*/ 2612 w 2705"/>
              <a:gd name="T17" fmla="*/ 27 h 2705"/>
              <a:gd name="T18" fmla="*/ 2692 w 2705"/>
              <a:gd name="T19" fmla="*/ 27 h 2705"/>
              <a:gd name="T20" fmla="*/ 2692 w 2705"/>
              <a:gd name="T21" fmla="*/ 13 h 2705"/>
              <a:gd name="T22" fmla="*/ 2679 w 2705"/>
              <a:gd name="T23" fmla="*/ 13 h 2705"/>
              <a:gd name="T24" fmla="*/ 1897 w 2705"/>
              <a:gd name="T25" fmla="*/ 1897 h 2705"/>
              <a:gd name="T26" fmla="*/ 14 w 2705"/>
              <a:gd name="T27" fmla="*/ 2678 h 2705"/>
              <a:gd name="T28" fmla="*/ 14 w 2705"/>
              <a:gd name="T29" fmla="*/ 2692 h 2705"/>
              <a:gd name="T30" fmla="*/ 27 w 2705"/>
              <a:gd name="T31" fmla="*/ 2692 h 2705"/>
              <a:gd name="T32" fmla="*/ 14 w 2705"/>
              <a:gd name="T33" fmla="*/ 2692 h 2705"/>
              <a:gd name="T34" fmla="*/ 14 w 2705"/>
              <a:gd name="T35" fmla="*/ 2705 h 2705"/>
              <a:gd name="T36" fmla="*/ 2705 w 2705"/>
              <a:gd name="T37" fmla="*/ 13 h 2705"/>
              <a:gd name="T38" fmla="*/ 2705 w 2705"/>
              <a:gd name="T39" fmla="*/ 0 h 2705"/>
              <a:gd name="T40" fmla="*/ 2599 w 2705"/>
              <a:gd name="T41" fmla="*/ 0 h 2705"/>
              <a:gd name="T42" fmla="*/ 2599 w 2705"/>
              <a:gd name="T43" fmla="*/ 13 h 2705"/>
              <a:gd name="T44" fmla="*/ 1841 w 2705"/>
              <a:gd name="T45" fmla="*/ 1840 h 2705"/>
              <a:gd name="T46" fmla="*/ 14 w 2705"/>
              <a:gd name="T47" fmla="*/ 2598 h 2705"/>
              <a:gd name="T48" fmla="*/ 0 w 2705"/>
              <a:gd name="T49" fmla="*/ 2598 h 2705"/>
              <a:gd name="T50" fmla="*/ 0 w 2705"/>
              <a:gd name="T51" fmla="*/ 2705 h 2705"/>
              <a:gd name="T52" fmla="*/ 14 w 2705"/>
              <a:gd name="T53" fmla="*/ 2705 h 2705"/>
              <a:gd name="T54" fmla="*/ 14 w 2705"/>
              <a:gd name="T55" fmla="*/ 2692 h 2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05" h="2705">
                <a:moveTo>
                  <a:pt x="14" y="2692"/>
                </a:moveTo>
                <a:lnTo>
                  <a:pt x="14" y="2692"/>
                </a:lnTo>
                <a:lnTo>
                  <a:pt x="27" y="2692"/>
                </a:lnTo>
                <a:lnTo>
                  <a:pt x="27" y="2612"/>
                </a:lnTo>
                <a:lnTo>
                  <a:pt x="14" y="2612"/>
                </a:lnTo>
                <a:lnTo>
                  <a:pt x="14" y="2625"/>
                </a:lnTo>
                <a:cubicBezTo>
                  <a:pt x="1454" y="2625"/>
                  <a:pt x="2625" y="1453"/>
                  <a:pt x="2625" y="13"/>
                </a:cubicBezTo>
                <a:lnTo>
                  <a:pt x="2612" y="13"/>
                </a:lnTo>
                <a:lnTo>
                  <a:pt x="2612" y="27"/>
                </a:lnTo>
                <a:lnTo>
                  <a:pt x="2692" y="27"/>
                </a:lnTo>
                <a:lnTo>
                  <a:pt x="2692" y="13"/>
                </a:lnTo>
                <a:lnTo>
                  <a:pt x="2679" y="13"/>
                </a:lnTo>
                <a:cubicBezTo>
                  <a:pt x="2679" y="748"/>
                  <a:pt x="2380" y="1414"/>
                  <a:pt x="1897" y="1897"/>
                </a:cubicBezTo>
                <a:cubicBezTo>
                  <a:pt x="1415" y="2379"/>
                  <a:pt x="748" y="2678"/>
                  <a:pt x="14" y="2678"/>
                </a:cubicBezTo>
                <a:lnTo>
                  <a:pt x="14" y="2692"/>
                </a:lnTo>
                <a:lnTo>
                  <a:pt x="27" y="2692"/>
                </a:lnTo>
                <a:lnTo>
                  <a:pt x="14" y="2692"/>
                </a:lnTo>
                <a:lnTo>
                  <a:pt x="14" y="2705"/>
                </a:lnTo>
                <a:cubicBezTo>
                  <a:pt x="1498" y="2705"/>
                  <a:pt x="2705" y="1497"/>
                  <a:pt x="2705" y="13"/>
                </a:cubicBezTo>
                <a:lnTo>
                  <a:pt x="2705" y="0"/>
                </a:lnTo>
                <a:lnTo>
                  <a:pt x="2599" y="0"/>
                </a:lnTo>
                <a:lnTo>
                  <a:pt x="2599" y="13"/>
                </a:lnTo>
                <a:cubicBezTo>
                  <a:pt x="2599" y="726"/>
                  <a:pt x="2309" y="1372"/>
                  <a:pt x="1841" y="1840"/>
                </a:cubicBezTo>
                <a:cubicBezTo>
                  <a:pt x="1373" y="2308"/>
                  <a:pt x="726" y="2598"/>
                  <a:pt x="14" y="2598"/>
                </a:cubicBezTo>
                <a:lnTo>
                  <a:pt x="0" y="2598"/>
                </a:lnTo>
                <a:lnTo>
                  <a:pt x="0" y="2705"/>
                </a:lnTo>
                <a:lnTo>
                  <a:pt x="14" y="2705"/>
                </a:lnTo>
                <a:lnTo>
                  <a:pt x="14" y="2692"/>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16" name="Freeform 18"/>
          <p:cNvSpPr>
            <a:spLocks/>
          </p:cNvSpPr>
          <p:nvPr/>
        </p:nvSpPr>
        <p:spPr bwMode="auto">
          <a:xfrm>
            <a:off x="4163116" y="1415140"/>
            <a:ext cx="4127500" cy="4127501"/>
          </a:xfrm>
          <a:custGeom>
            <a:avLst/>
            <a:gdLst>
              <a:gd name="T0" fmla="*/ 4728 w 4748"/>
              <a:gd name="T1" fmla="*/ 2374 h 4749"/>
              <a:gd name="T2" fmla="*/ 4728 w 4748"/>
              <a:gd name="T3" fmla="*/ 2374 h 4749"/>
              <a:gd name="T4" fmla="*/ 4708 w 4748"/>
              <a:gd name="T5" fmla="*/ 2374 h 4749"/>
              <a:gd name="T6" fmla="*/ 4025 w 4748"/>
              <a:gd name="T7" fmla="*/ 4025 h 4749"/>
              <a:gd name="T8" fmla="*/ 2374 w 4748"/>
              <a:gd name="T9" fmla="*/ 4709 h 4749"/>
              <a:gd name="T10" fmla="*/ 723 w 4748"/>
              <a:gd name="T11" fmla="*/ 4025 h 4749"/>
              <a:gd name="T12" fmla="*/ 40 w 4748"/>
              <a:gd name="T13" fmla="*/ 2374 h 4749"/>
              <a:gd name="T14" fmla="*/ 723 w 4748"/>
              <a:gd name="T15" fmla="*/ 724 h 4749"/>
              <a:gd name="T16" fmla="*/ 2374 w 4748"/>
              <a:gd name="T17" fmla="*/ 40 h 4749"/>
              <a:gd name="T18" fmla="*/ 4025 w 4748"/>
              <a:gd name="T19" fmla="*/ 724 h 4749"/>
              <a:gd name="T20" fmla="*/ 4708 w 4748"/>
              <a:gd name="T21" fmla="*/ 2374 h 4749"/>
              <a:gd name="T22" fmla="*/ 4748 w 4748"/>
              <a:gd name="T23" fmla="*/ 2374 h 4749"/>
              <a:gd name="T24" fmla="*/ 2374 w 4748"/>
              <a:gd name="T25" fmla="*/ 0 h 4749"/>
              <a:gd name="T26" fmla="*/ 0 w 4748"/>
              <a:gd name="T27" fmla="*/ 2374 h 4749"/>
              <a:gd name="T28" fmla="*/ 2374 w 4748"/>
              <a:gd name="T29" fmla="*/ 4749 h 4749"/>
              <a:gd name="T30" fmla="*/ 4748 w 4748"/>
              <a:gd name="T31" fmla="*/ 2374 h 4749"/>
              <a:gd name="T32" fmla="*/ 4728 w 4748"/>
              <a:gd name="T33" fmla="*/ 2374 h 4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748" h="4749">
                <a:moveTo>
                  <a:pt x="4728" y="2374"/>
                </a:moveTo>
                <a:lnTo>
                  <a:pt x="4728" y="2374"/>
                </a:lnTo>
                <a:lnTo>
                  <a:pt x="4708" y="2374"/>
                </a:lnTo>
                <a:cubicBezTo>
                  <a:pt x="4708" y="3019"/>
                  <a:pt x="4447" y="3602"/>
                  <a:pt x="4025" y="4025"/>
                </a:cubicBezTo>
                <a:cubicBezTo>
                  <a:pt x="3602" y="4447"/>
                  <a:pt x="3019" y="4709"/>
                  <a:pt x="2374" y="4709"/>
                </a:cubicBezTo>
                <a:cubicBezTo>
                  <a:pt x="1729" y="4709"/>
                  <a:pt x="1146" y="4447"/>
                  <a:pt x="723" y="4025"/>
                </a:cubicBezTo>
                <a:cubicBezTo>
                  <a:pt x="301" y="3602"/>
                  <a:pt x="40" y="3019"/>
                  <a:pt x="40" y="2374"/>
                </a:cubicBezTo>
                <a:cubicBezTo>
                  <a:pt x="40" y="1729"/>
                  <a:pt x="301" y="1146"/>
                  <a:pt x="723" y="724"/>
                </a:cubicBezTo>
                <a:cubicBezTo>
                  <a:pt x="1146" y="301"/>
                  <a:pt x="1729" y="40"/>
                  <a:pt x="2374" y="40"/>
                </a:cubicBezTo>
                <a:cubicBezTo>
                  <a:pt x="3019" y="40"/>
                  <a:pt x="3602" y="301"/>
                  <a:pt x="4025" y="724"/>
                </a:cubicBezTo>
                <a:cubicBezTo>
                  <a:pt x="4447" y="1146"/>
                  <a:pt x="4708" y="1729"/>
                  <a:pt x="4708" y="2374"/>
                </a:cubicBezTo>
                <a:lnTo>
                  <a:pt x="4748" y="2374"/>
                </a:lnTo>
                <a:cubicBezTo>
                  <a:pt x="4748" y="1063"/>
                  <a:pt x="3685" y="0"/>
                  <a:pt x="2374" y="0"/>
                </a:cubicBezTo>
                <a:cubicBezTo>
                  <a:pt x="1063" y="0"/>
                  <a:pt x="0" y="1063"/>
                  <a:pt x="0" y="2374"/>
                </a:cubicBezTo>
                <a:cubicBezTo>
                  <a:pt x="0" y="3685"/>
                  <a:pt x="1063" y="4749"/>
                  <a:pt x="2374" y="4749"/>
                </a:cubicBezTo>
                <a:cubicBezTo>
                  <a:pt x="3685" y="4749"/>
                  <a:pt x="4748" y="3685"/>
                  <a:pt x="4748" y="2374"/>
                </a:cubicBezTo>
                <a:lnTo>
                  <a:pt x="4728" y="2374"/>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nvGrpSpPr>
          <p:cNvPr id="17" name="Group 16"/>
          <p:cNvGrpSpPr/>
          <p:nvPr/>
        </p:nvGrpSpPr>
        <p:grpSpPr>
          <a:xfrm>
            <a:off x="3763989" y="1325427"/>
            <a:ext cx="4610100" cy="4611688"/>
            <a:chOff x="4044950" y="1273175"/>
            <a:chExt cx="4610100" cy="4611688"/>
          </a:xfrm>
        </p:grpSpPr>
        <p:grpSp>
          <p:nvGrpSpPr>
            <p:cNvPr id="18" name="Group 17"/>
            <p:cNvGrpSpPr/>
            <p:nvPr/>
          </p:nvGrpSpPr>
          <p:grpSpPr>
            <a:xfrm>
              <a:off x="4778884" y="2720445"/>
              <a:ext cx="3142340" cy="1716304"/>
              <a:chOff x="5059675" y="2889461"/>
              <a:chExt cx="2330173" cy="1272709"/>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7600" y="2889461"/>
                <a:ext cx="1322248" cy="1195374"/>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9675" y="2891895"/>
                <a:ext cx="1398679" cy="1270275"/>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9554" y="3639227"/>
                <a:ext cx="248694" cy="204640"/>
              </a:xfrm>
              <a:prstGeom prst="rect">
                <a:avLst/>
              </a:prstGeom>
            </p:spPr>
          </p:pic>
        </p:grpSp>
        <p:pic>
          <p:nvPicPr>
            <p:cNvPr id="19" name="Picture 18"/>
            <p:cNvPicPr>
              <a:picLocks noChangeAspect="1"/>
            </p:cNvPicPr>
            <p:nvPr/>
          </p:nvPicPr>
          <p:blipFill>
            <a:blip r:embed="rId5">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4125069" y="1353526"/>
              <a:ext cx="4449971" cy="4450143"/>
            </a:xfrm>
            <a:prstGeom prst="rect">
              <a:avLst/>
            </a:prstGeom>
          </p:spPr>
        </p:pic>
        <p:sp>
          <p:nvSpPr>
            <p:cNvPr id="20" name="Freeform 7"/>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21" name="Freeform 8"/>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22" name="Freeform 9"/>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23" name="Freeform 10"/>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24" name="Freeform 11"/>
            <p:cNvSpPr>
              <a:spLocks/>
            </p:cNvSpPr>
            <p:nvPr/>
          </p:nvSpPr>
          <p:spPr bwMode="auto">
            <a:xfrm>
              <a:off x="6350000" y="3578225"/>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25" name="Freeform 13"/>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26" name="Freeform 14"/>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spTree>
    <p:extLst>
      <p:ext uri="{BB962C8B-B14F-4D97-AF65-F5344CB8AC3E}">
        <p14:creationId xmlns:p14="http://schemas.microsoft.com/office/powerpoint/2010/main" val="4196622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r="50143"/>
          <a:stretch/>
        </p:blipFill>
        <p:spPr>
          <a:xfrm>
            <a:off x="10138590" y="1271768"/>
            <a:ext cx="2297886" cy="4615072"/>
          </a:xfrm>
          <a:prstGeom prst="rect">
            <a:avLst/>
          </a:prstGeom>
        </p:spPr>
      </p:pic>
      <p:sp>
        <p:nvSpPr>
          <p:cNvPr id="4" name="Rectangle 3"/>
          <p:cNvSpPr/>
          <p:nvPr/>
        </p:nvSpPr>
        <p:spPr bwMode="auto">
          <a:xfrm flipV="1">
            <a:off x="3078970" y="3543304"/>
            <a:ext cx="7072292" cy="72000"/>
          </a:xfrm>
          <a:prstGeom prst="rect">
            <a:avLst/>
          </a:prstGeom>
          <a:solidFill>
            <a:schemeClr val="accent3">
              <a:lumMod val="60000"/>
              <a:lumOff val="40000"/>
            </a:schemeClr>
          </a:solidFill>
          <a:ln w="9525" cap="flat" cmpd="sng" algn="ctr">
            <a:solidFill>
              <a:schemeClr val="accent3">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p:cNvGrpSpPr/>
          <p:nvPr/>
        </p:nvGrpSpPr>
        <p:grpSpPr>
          <a:xfrm>
            <a:off x="7891415" y="3400300"/>
            <a:ext cx="399157" cy="1456288"/>
            <a:chOff x="7577091" y="3400300"/>
            <a:chExt cx="399157" cy="1456288"/>
          </a:xfrm>
        </p:grpSpPr>
        <p:sp>
          <p:nvSpPr>
            <p:cNvPr id="9" name="TextBox 8"/>
            <p:cNvSpPr txBox="1"/>
            <p:nvPr/>
          </p:nvSpPr>
          <p:spPr>
            <a:xfrm>
              <a:off x="7577091" y="4532588"/>
              <a:ext cx="399157" cy="324000"/>
            </a:xfrm>
            <a:prstGeom prst="rect">
              <a:avLst/>
            </a:prstGeom>
            <a:noFill/>
          </p:spPr>
          <p:txBody>
            <a:bodyPr wrap="square" lIns="0" tIns="0" rIns="0" bIns="0" rtlCol="0" anchor="ctr">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3">
                      <a:lumMod val="60000"/>
                      <a:lumOff val="40000"/>
                    </a:schemeClr>
                  </a:solidFill>
                  <a:effectLst/>
                  <a:uLnTx/>
                  <a:uFillTx/>
                  <a:cs typeface="Arial" pitchFamily="34" charset="0"/>
                </a:rPr>
                <a:t>Plan</a:t>
              </a:r>
            </a:p>
          </p:txBody>
        </p:sp>
        <p:grpSp>
          <p:nvGrpSpPr>
            <p:cNvPr id="10" name="Group 9"/>
            <p:cNvGrpSpPr/>
            <p:nvPr/>
          </p:nvGrpSpPr>
          <p:grpSpPr>
            <a:xfrm>
              <a:off x="7593791" y="3400300"/>
              <a:ext cx="365757" cy="1034281"/>
              <a:chOff x="7700039" y="3400300"/>
              <a:chExt cx="365757" cy="1034281"/>
            </a:xfrm>
          </p:grpSpPr>
          <p:cxnSp>
            <p:nvCxnSpPr>
              <p:cNvPr id="11" name="Straight Connector 10"/>
              <p:cNvCxnSpPr/>
              <p:nvPr/>
            </p:nvCxnSpPr>
            <p:spPr>
              <a:xfrm>
                <a:off x="7882917" y="3738831"/>
                <a:ext cx="0" cy="695750"/>
              </a:xfrm>
              <a:prstGeom prst="line">
                <a:avLst/>
              </a:prstGeom>
              <a:noFill/>
              <a:ln w="38100" cap="rnd" cmpd="sng" algn="ctr">
                <a:solidFill>
                  <a:schemeClr val="accent3">
                    <a:lumMod val="60000"/>
                    <a:lumOff val="40000"/>
                  </a:schemeClr>
                </a:solidFill>
                <a:prstDash val="sysDot"/>
                <a:headEnd type="none"/>
                <a:tailEnd type="oval"/>
              </a:ln>
              <a:effectLst/>
            </p:spPr>
          </p:cxnSp>
          <p:sp>
            <p:nvSpPr>
              <p:cNvPr id="12" name="Oval 11"/>
              <p:cNvSpPr/>
              <p:nvPr/>
            </p:nvSpPr>
            <p:spPr bwMode="auto">
              <a:xfrm>
                <a:off x="7700039" y="3400300"/>
                <a:ext cx="365757" cy="365757"/>
              </a:xfrm>
              <a:prstGeom prst="ellipse">
                <a:avLst/>
              </a:prstGeom>
              <a:solidFill>
                <a:srgbClr val="FFFFFF"/>
              </a:solidFill>
              <a:ln w="38100" cap="flat" cmpd="sng" algn="ctr">
                <a:solidFill>
                  <a:schemeClr val="accent3">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 name="Group 12"/>
          <p:cNvGrpSpPr/>
          <p:nvPr/>
        </p:nvGrpSpPr>
        <p:grpSpPr>
          <a:xfrm>
            <a:off x="5939733" y="2388505"/>
            <a:ext cx="1284019" cy="1361071"/>
            <a:chOff x="6002607" y="2388505"/>
            <a:chExt cx="1284019" cy="1361071"/>
          </a:xfrm>
        </p:grpSpPr>
        <p:sp>
          <p:nvSpPr>
            <p:cNvPr id="14" name="TextBox 13"/>
            <p:cNvSpPr txBox="1"/>
            <p:nvPr/>
          </p:nvSpPr>
          <p:spPr>
            <a:xfrm>
              <a:off x="6002607" y="2388505"/>
              <a:ext cx="1284019" cy="324000"/>
            </a:xfrm>
            <a:prstGeom prst="rect">
              <a:avLst/>
            </a:prstGeom>
            <a:noFill/>
            <a:ln>
              <a:noFill/>
            </a:ln>
          </p:spPr>
          <p:txBody>
            <a:bodyPr wrap="square" lIns="0" tIns="0" rIns="0" bIns="0" rtlCol="0" anchor="ctr">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3">
                      <a:lumMod val="60000"/>
                      <a:lumOff val="40000"/>
                    </a:schemeClr>
                  </a:solidFill>
                  <a:effectLst/>
                  <a:uLnTx/>
                  <a:uFillTx/>
                  <a:cs typeface="Arial" pitchFamily="34" charset="0"/>
                </a:rPr>
                <a:t>Manage work</a:t>
              </a:r>
            </a:p>
          </p:txBody>
        </p:sp>
        <p:grpSp>
          <p:nvGrpSpPr>
            <p:cNvPr id="15" name="Group 14"/>
            <p:cNvGrpSpPr/>
            <p:nvPr/>
          </p:nvGrpSpPr>
          <p:grpSpPr>
            <a:xfrm>
              <a:off x="6433162" y="2842133"/>
              <a:ext cx="365757" cy="907443"/>
              <a:chOff x="6204826" y="2842133"/>
              <a:chExt cx="365757" cy="907443"/>
            </a:xfrm>
          </p:grpSpPr>
          <p:cxnSp>
            <p:nvCxnSpPr>
              <p:cNvPr id="16" name="Straight Connector 15"/>
              <p:cNvCxnSpPr/>
              <p:nvPr/>
            </p:nvCxnSpPr>
            <p:spPr>
              <a:xfrm flipV="1">
                <a:off x="6387704" y="2842133"/>
                <a:ext cx="0" cy="695750"/>
              </a:xfrm>
              <a:prstGeom prst="line">
                <a:avLst/>
              </a:prstGeom>
              <a:noFill/>
              <a:ln w="38100" cap="rnd" cmpd="sng" algn="ctr">
                <a:solidFill>
                  <a:schemeClr val="accent3">
                    <a:lumMod val="60000"/>
                    <a:lumOff val="40000"/>
                  </a:schemeClr>
                </a:solidFill>
                <a:prstDash val="sysDot"/>
                <a:headEnd type="none"/>
                <a:tailEnd type="oval"/>
              </a:ln>
              <a:effectLst/>
            </p:spPr>
          </p:cxnSp>
          <p:sp>
            <p:nvSpPr>
              <p:cNvPr id="17" name="Oval 16"/>
              <p:cNvSpPr/>
              <p:nvPr/>
            </p:nvSpPr>
            <p:spPr bwMode="auto">
              <a:xfrm>
                <a:off x="6204826" y="3383819"/>
                <a:ext cx="365757" cy="365757"/>
              </a:xfrm>
              <a:prstGeom prst="ellipse">
                <a:avLst/>
              </a:prstGeom>
              <a:solidFill>
                <a:srgbClr val="FFFFFF"/>
              </a:solidFill>
              <a:ln w="38100" cap="flat" cmpd="sng" algn="ctr">
                <a:solidFill>
                  <a:schemeClr val="accent3">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p:cNvGrpSpPr/>
          <p:nvPr/>
        </p:nvGrpSpPr>
        <p:grpSpPr>
          <a:xfrm>
            <a:off x="4066972" y="3383819"/>
            <a:ext cx="1490857" cy="1506173"/>
            <a:chOff x="4324156" y="3383819"/>
            <a:chExt cx="1490857" cy="1506173"/>
          </a:xfrm>
        </p:grpSpPr>
        <p:sp>
          <p:nvSpPr>
            <p:cNvPr id="19" name="TextBox 18"/>
            <p:cNvSpPr txBox="1"/>
            <p:nvPr/>
          </p:nvSpPr>
          <p:spPr>
            <a:xfrm>
              <a:off x="4324156" y="4565992"/>
              <a:ext cx="1490857" cy="324000"/>
            </a:xfrm>
            <a:prstGeom prst="rect">
              <a:avLst/>
            </a:prstGeom>
            <a:noFill/>
            <a:ln>
              <a:noFill/>
            </a:ln>
          </p:spPr>
          <p:txBody>
            <a:bodyPr wrap="square" lIns="0" tIns="0" rIns="0" bIns="0" rtlCol="0" anchor="ctr">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3">
                      <a:lumMod val="60000"/>
                      <a:lumOff val="40000"/>
                    </a:schemeClr>
                  </a:solidFill>
                  <a:effectLst/>
                  <a:uLnTx/>
                  <a:uFillTx/>
                  <a:cs typeface="Arial" pitchFamily="34" charset="0"/>
                </a:rPr>
                <a:t>Track progress</a:t>
              </a:r>
            </a:p>
          </p:txBody>
        </p:sp>
        <p:grpSp>
          <p:nvGrpSpPr>
            <p:cNvPr id="20" name="Group 19"/>
            <p:cNvGrpSpPr/>
            <p:nvPr/>
          </p:nvGrpSpPr>
          <p:grpSpPr>
            <a:xfrm>
              <a:off x="4886706" y="3383819"/>
              <a:ext cx="365757" cy="1050762"/>
              <a:chOff x="4709613" y="3383819"/>
              <a:chExt cx="365757" cy="1050762"/>
            </a:xfrm>
          </p:grpSpPr>
          <p:cxnSp>
            <p:nvCxnSpPr>
              <p:cNvPr id="21" name="Straight Connector 20"/>
              <p:cNvCxnSpPr/>
              <p:nvPr/>
            </p:nvCxnSpPr>
            <p:spPr>
              <a:xfrm>
                <a:off x="4892491" y="3738831"/>
                <a:ext cx="0" cy="695750"/>
              </a:xfrm>
              <a:prstGeom prst="line">
                <a:avLst/>
              </a:prstGeom>
              <a:noFill/>
              <a:ln w="38100" cap="rnd" cmpd="sng" algn="ctr">
                <a:solidFill>
                  <a:schemeClr val="accent3">
                    <a:lumMod val="60000"/>
                    <a:lumOff val="40000"/>
                  </a:schemeClr>
                </a:solidFill>
                <a:prstDash val="sysDot"/>
                <a:headEnd type="none"/>
                <a:tailEnd type="oval"/>
              </a:ln>
              <a:effectLst/>
            </p:spPr>
          </p:cxnSp>
          <p:sp>
            <p:nvSpPr>
              <p:cNvPr id="22" name="Oval 21"/>
              <p:cNvSpPr/>
              <p:nvPr/>
            </p:nvSpPr>
            <p:spPr bwMode="auto">
              <a:xfrm>
                <a:off x="4709613" y="3383819"/>
                <a:ext cx="365757" cy="365757"/>
              </a:xfrm>
              <a:prstGeom prst="ellipse">
                <a:avLst/>
              </a:prstGeom>
              <a:solidFill>
                <a:srgbClr val="FFFFFF"/>
              </a:solidFill>
              <a:ln w="38100" cap="flat" cmpd="sng" algn="ctr">
                <a:solidFill>
                  <a:schemeClr val="accent3">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3" name="TextBox 22"/>
          <p:cNvSpPr txBox="1"/>
          <p:nvPr/>
        </p:nvSpPr>
        <p:spPr>
          <a:xfrm>
            <a:off x="548640" y="3364364"/>
            <a:ext cx="2158440" cy="461665"/>
          </a:xfrm>
          <a:prstGeom prst="rect">
            <a:avLst/>
          </a:prstGeom>
          <a:noFill/>
        </p:spPr>
        <p:txBody>
          <a:bodyPr wrap="square" rtlCol="0">
            <a:spAutoFit/>
          </a:bodyPr>
          <a:lstStyle/>
          <a:p>
            <a:pPr algn="r" defTabSz="932742">
              <a:defRPr/>
            </a:pPr>
            <a:r>
              <a:rPr lang="en-US" sz="2400" kern="0" dirty="0">
                <a:solidFill>
                  <a:schemeClr val="accent2">
                    <a:lumMod val="60000"/>
                    <a:lumOff val="40000"/>
                  </a:schemeClr>
                </a:solidFill>
                <a:latin typeface="Segoe UI Light"/>
                <a:cs typeface="Arial" pitchFamily="34" charset="0"/>
              </a:rPr>
              <a:t>Develop + test</a:t>
            </a:r>
          </a:p>
        </p:txBody>
      </p:sp>
      <p:sp>
        <p:nvSpPr>
          <p:cNvPr id="24" name="Oval 23"/>
          <p:cNvSpPr/>
          <p:nvPr/>
        </p:nvSpPr>
        <p:spPr bwMode="auto">
          <a:xfrm>
            <a:off x="9926381" y="3354580"/>
            <a:ext cx="457196" cy="457196"/>
          </a:xfrm>
          <a:prstGeom prst="ellipse">
            <a:avLst/>
          </a:prstGeom>
          <a:solidFill>
            <a:schemeClr val="accent3">
              <a:lumMod val="60000"/>
              <a:lumOff val="40000"/>
            </a:schemeClr>
          </a:solidFill>
          <a:ln w="76200" cap="flat" cmpd="sng" algn="ctr">
            <a:solidFill>
              <a:schemeClr val="accent3">
                <a:lumMod val="60000"/>
                <a:lumOff val="40000"/>
              </a:schemeClr>
            </a:solidFill>
            <a:prstDash val="solid"/>
            <a:headEnd type="none" w="med" len="med"/>
            <a:tailEnd type="none" w="med" len="med"/>
          </a:ln>
          <a:effectLst/>
        </p:spPr>
        <p:txBody>
          <a:bodyPr rot="0" spcFirstLastPara="0" vertOverflow="overflow" horzOverflow="overflow" vert="horz" wrap="square" lIns="144000" tIns="146304" rIns="182880" bIns="108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1</a:t>
            </a:r>
          </a:p>
        </p:txBody>
      </p:sp>
      <p:grpSp>
        <p:nvGrpSpPr>
          <p:cNvPr id="25" name="Group 24"/>
          <p:cNvGrpSpPr/>
          <p:nvPr/>
        </p:nvGrpSpPr>
        <p:grpSpPr>
          <a:xfrm>
            <a:off x="8869686" y="1746454"/>
            <a:ext cx="1374458" cy="2003122"/>
            <a:chOff x="8626792" y="1746454"/>
            <a:chExt cx="1374458" cy="2003122"/>
          </a:xfrm>
        </p:grpSpPr>
        <p:grpSp>
          <p:nvGrpSpPr>
            <p:cNvPr id="26" name="Group 25"/>
            <p:cNvGrpSpPr/>
            <p:nvPr/>
          </p:nvGrpSpPr>
          <p:grpSpPr>
            <a:xfrm>
              <a:off x="9010028" y="2153291"/>
              <a:ext cx="636563" cy="654393"/>
              <a:chOff x="-3389313" y="1476375"/>
              <a:chExt cx="1530350" cy="1573213"/>
            </a:xfrm>
          </p:grpSpPr>
          <p:sp>
            <p:nvSpPr>
              <p:cNvPr id="31" name="Freeform 21"/>
              <p:cNvSpPr>
                <a:spLocks/>
              </p:cNvSpPr>
              <p:nvPr/>
            </p:nvSpPr>
            <p:spPr bwMode="auto">
              <a:xfrm>
                <a:off x="-3389313" y="2774950"/>
                <a:ext cx="1428750" cy="185738"/>
              </a:xfrm>
              <a:custGeom>
                <a:avLst/>
                <a:gdLst>
                  <a:gd name="T0" fmla="*/ 784 w 900"/>
                  <a:gd name="T1" fmla="*/ 117 h 117"/>
                  <a:gd name="T2" fmla="*/ 0 w 900"/>
                  <a:gd name="T3" fmla="*/ 117 h 117"/>
                  <a:gd name="T4" fmla="*/ 118 w 900"/>
                  <a:gd name="T5" fmla="*/ 0 h 117"/>
                  <a:gd name="T6" fmla="*/ 900 w 900"/>
                  <a:gd name="T7" fmla="*/ 0 h 117"/>
                  <a:gd name="T8" fmla="*/ 784 w 900"/>
                  <a:gd name="T9" fmla="*/ 117 h 117"/>
                </a:gdLst>
                <a:ahLst/>
                <a:cxnLst>
                  <a:cxn ang="0">
                    <a:pos x="T0" y="T1"/>
                  </a:cxn>
                  <a:cxn ang="0">
                    <a:pos x="T2" y="T3"/>
                  </a:cxn>
                  <a:cxn ang="0">
                    <a:pos x="T4" y="T5"/>
                  </a:cxn>
                  <a:cxn ang="0">
                    <a:pos x="T6" y="T7"/>
                  </a:cxn>
                  <a:cxn ang="0">
                    <a:pos x="T8" y="T9"/>
                  </a:cxn>
                </a:cxnLst>
                <a:rect l="0" t="0" r="r" b="b"/>
                <a:pathLst>
                  <a:path w="900" h="117">
                    <a:moveTo>
                      <a:pt x="784" y="117"/>
                    </a:moveTo>
                    <a:lnTo>
                      <a:pt x="0" y="117"/>
                    </a:lnTo>
                    <a:lnTo>
                      <a:pt x="118" y="0"/>
                    </a:lnTo>
                    <a:lnTo>
                      <a:pt x="900" y="0"/>
                    </a:lnTo>
                    <a:lnTo>
                      <a:pt x="784" y="11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2" name="Freeform 22"/>
              <p:cNvSpPr>
                <a:spLocks/>
              </p:cNvSpPr>
              <p:nvPr/>
            </p:nvSpPr>
            <p:spPr bwMode="auto">
              <a:xfrm>
                <a:off x="-3389313" y="2774950"/>
                <a:ext cx="1428750" cy="185738"/>
              </a:xfrm>
              <a:custGeom>
                <a:avLst/>
                <a:gdLst>
                  <a:gd name="T0" fmla="*/ 784 w 900"/>
                  <a:gd name="T1" fmla="*/ 117 h 117"/>
                  <a:gd name="T2" fmla="*/ 0 w 900"/>
                  <a:gd name="T3" fmla="*/ 117 h 117"/>
                  <a:gd name="T4" fmla="*/ 118 w 900"/>
                  <a:gd name="T5" fmla="*/ 0 h 117"/>
                  <a:gd name="T6" fmla="*/ 900 w 900"/>
                  <a:gd name="T7" fmla="*/ 0 h 117"/>
                  <a:gd name="T8" fmla="*/ 784 w 900"/>
                  <a:gd name="T9" fmla="*/ 117 h 117"/>
                </a:gdLst>
                <a:ahLst/>
                <a:cxnLst>
                  <a:cxn ang="0">
                    <a:pos x="T0" y="T1"/>
                  </a:cxn>
                  <a:cxn ang="0">
                    <a:pos x="T2" y="T3"/>
                  </a:cxn>
                  <a:cxn ang="0">
                    <a:pos x="T4" y="T5"/>
                  </a:cxn>
                  <a:cxn ang="0">
                    <a:pos x="T6" y="T7"/>
                  </a:cxn>
                  <a:cxn ang="0">
                    <a:pos x="T8" y="T9"/>
                  </a:cxn>
                </a:cxnLst>
                <a:rect l="0" t="0" r="r" b="b"/>
                <a:pathLst>
                  <a:path w="900" h="117">
                    <a:moveTo>
                      <a:pt x="784" y="117"/>
                    </a:moveTo>
                    <a:lnTo>
                      <a:pt x="0" y="117"/>
                    </a:lnTo>
                    <a:lnTo>
                      <a:pt x="118" y="0"/>
                    </a:lnTo>
                    <a:lnTo>
                      <a:pt x="900" y="0"/>
                    </a:lnTo>
                    <a:lnTo>
                      <a:pt x="784"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3" name="Freeform 23"/>
              <p:cNvSpPr>
                <a:spLocks/>
              </p:cNvSpPr>
              <p:nvPr/>
            </p:nvSpPr>
            <p:spPr bwMode="auto">
              <a:xfrm>
                <a:off x="-3386138" y="1476375"/>
                <a:ext cx="184150" cy="1484313"/>
              </a:xfrm>
              <a:custGeom>
                <a:avLst/>
                <a:gdLst>
                  <a:gd name="T0" fmla="*/ 116 w 116"/>
                  <a:gd name="T1" fmla="*/ 818 h 935"/>
                  <a:gd name="T2" fmla="*/ 0 w 116"/>
                  <a:gd name="T3" fmla="*/ 935 h 935"/>
                  <a:gd name="T4" fmla="*/ 0 w 116"/>
                  <a:gd name="T5" fmla="*/ 118 h 935"/>
                  <a:gd name="T6" fmla="*/ 116 w 116"/>
                  <a:gd name="T7" fmla="*/ 0 h 935"/>
                  <a:gd name="T8" fmla="*/ 116 w 116"/>
                  <a:gd name="T9" fmla="*/ 818 h 935"/>
                </a:gdLst>
                <a:ahLst/>
                <a:cxnLst>
                  <a:cxn ang="0">
                    <a:pos x="T0" y="T1"/>
                  </a:cxn>
                  <a:cxn ang="0">
                    <a:pos x="T2" y="T3"/>
                  </a:cxn>
                  <a:cxn ang="0">
                    <a:pos x="T4" y="T5"/>
                  </a:cxn>
                  <a:cxn ang="0">
                    <a:pos x="T6" y="T7"/>
                  </a:cxn>
                  <a:cxn ang="0">
                    <a:pos x="T8" y="T9"/>
                  </a:cxn>
                </a:cxnLst>
                <a:rect l="0" t="0" r="r" b="b"/>
                <a:pathLst>
                  <a:path w="116" h="935">
                    <a:moveTo>
                      <a:pt x="116" y="818"/>
                    </a:moveTo>
                    <a:lnTo>
                      <a:pt x="0" y="935"/>
                    </a:lnTo>
                    <a:lnTo>
                      <a:pt x="0" y="118"/>
                    </a:lnTo>
                    <a:lnTo>
                      <a:pt x="116" y="0"/>
                    </a:lnTo>
                    <a:lnTo>
                      <a:pt x="116" y="81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4" name="Freeform 24"/>
              <p:cNvSpPr>
                <a:spLocks/>
              </p:cNvSpPr>
              <p:nvPr/>
            </p:nvSpPr>
            <p:spPr bwMode="auto">
              <a:xfrm>
                <a:off x="-3386138" y="1476375"/>
                <a:ext cx="184150" cy="1484313"/>
              </a:xfrm>
              <a:custGeom>
                <a:avLst/>
                <a:gdLst>
                  <a:gd name="T0" fmla="*/ 116 w 116"/>
                  <a:gd name="T1" fmla="*/ 818 h 935"/>
                  <a:gd name="T2" fmla="*/ 0 w 116"/>
                  <a:gd name="T3" fmla="*/ 935 h 935"/>
                  <a:gd name="T4" fmla="*/ 0 w 116"/>
                  <a:gd name="T5" fmla="*/ 118 h 935"/>
                  <a:gd name="T6" fmla="*/ 116 w 116"/>
                  <a:gd name="T7" fmla="*/ 0 h 935"/>
                  <a:gd name="T8" fmla="*/ 116 w 116"/>
                  <a:gd name="T9" fmla="*/ 818 h 935"/>
                </a:gdLst>
                <a:ahLst/>
                <a:cxnLst>
                  <a:cxn ang="0">
                    <a:pos x="T0" y="T1"/>
                  </a:cxn>
                  <a:cxn ang="0">
                    <a:pos x="T2" y="T3"/>
                  </a:cxn>
                  <a:cxn ang="0">
                    <a:pos x="T4" y="T5"/>
                  </a:cxn>
                  <a:cxn ang="0">
                    <a:pos x="T6" y="T7"/>
                  </a:cxn>
                  <a:cxn ang="0">
                    <a:pos x="T8" y="T9"/>
                  </a:cxn>
                </a:cxnLst>
                <a:rect l="0" t="0" r="r" b="b"/>
                <a:pathLst>
                  <a:path w="116" h="935">
                    <a:moveTo>
                      <a:pt x="116" y="818"/>
                    </a:moveTo>
                    <a:lnTo>
                      <a:pt x="0" y="935"/>
                    </a:lnTo>
                    <a:lnTo>
                      <a:pt x="0" y="118"/>
                    </a:lnTo>
                    <a:lnTo>
                      <a:pt x="116" y="0"/>
                    </a:lnTo>
                    <a:lnTo>
                      <a:pt x="116" y="8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5" name="Freeform 25"/>
              <p:cNvSpPr>
                <a:spLocks/>
              </p:cNvSpPr>
              <p:nvPr/>
            </p:nvSpPr>
            <p:spPr bwMode="auto">
              <a:xfrm>
                <a:off x="-3386138" y="1476375"/>
                <a:ext cx="184150" cy="493713"/>
              </a:xfrm>
              <a:custGeom>
                <a:avLst/>
                <a:gdLst>
                  <a:gd name="T0" fmla="*/ 116 w 116"/>
                  <a:gd name="T1" fmla="*/ 193 h 311"/>
                  <a:gd name="T2" fmla="*/ 0 w 116"/>
                  <a:gd name="T3" fmla="*/ 311 h 311"/>
                  <a:gd name="T4" fmla="*/ 0 w 116"/>
                  <a:gd name="T5" fmla="*/ 118 h 311"/>
                  <a:gd name="T6" fmla="*/ 116 w 116"/>
                  <a:gd name="T7" fmla="*/ 0 h 311"/>
                  <a:gd name="T8" fmla="*/ 116 w 116"/>
                  <a:gd name="T9" fmla="*/ 193 h 311"/>
                </a:gdLst>
                <a:ahLst/>
                <a:cxnLst>
                  <a:cxn ang="0">
                    <a:pos x="T0" y="T1"/>
                  </a:cxn>
                  <a:cxn ang="0">
                    <a:pos x="T2" y="T3"/>
                  </a:cxn>
                  <a:cxn ang="0">
                    <a:pos x="T4" y="T5"/>
                  </a:cxn>
                  <a:cxn ang="0">
                    <a:pos x="T6" y="T7"/>
                  </a:cxn>
                  <a:cxn ang="0">
                    <a:pos x="T8" y="T9"/>
                  </a:cxn>
                </a:cxnLst>
                <a:rect l="0" t="0" r="r" b="b"/>
                <a:pathLst>
                  <a:path w="116" h="311">
                    <a:moveTo>
                      <a:pt x="116" y="193"/>
                    </a:moveTo>
                    <a:lnTo>
                      <a:pt x="0" y="311"/>
                    </a:lnTo>
                    <a:lnTo>
                      <a:pt x="0" y="118"/>
                    </a:lnTo>
                    <a:lnTo>
                      <a:pt x="116" y="0"/>
                    </a:lnTo>
                    <a:lnTo>
                      <a:pt x="116" y="193"/>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6" name="Freeform 26"/>
              <p:cNvSpPr>
                <a:spLocks/>
              </p:cNvSpPr>
              <p:nvPr/>
            </p:nvSpPr>
            <p:spPr bwMode="auto">
              <a:xfrm>
                <a:off x="-3386138" y="1476375"/>
                <a:ext cx="184150" cy="493713"/>
              </a:xfrm>
              <a:custGeom>
                <a:avLst/>
                <a:gdLst>
                  <a:gd name="T0" fmla="*/ 116 w 116"/>
                  <a:gd name="T1" fmla="*/ 193 h 311"/>
                  <a:gd name="T2" fmla="*/ 0 w 116"/>
                  <a:gd name="T3" fmla="*/ 311 h 311"/>
                  <a:gd name="T4" fmla="*/ 0 w 116"/>
                  <a:gd name="T5" fmla="*/ 118 h 311"/>
                  <a:gd name="T6" fmla="*/ 116 w 116"/>
                  <a:gd name="T7" fmla="*/ 0 h 311"/>
                  <a:gd name="T8" fmla="*/ 116 w 116"/>
                  <a:gd name="T9" fmla="*/ 193 h 311"/>
                </a:gdLst>
                <a:ahLst/>
                <a:cxnLst>
                  <a:cxn ang="0">
                    <a:pos x="T0" y="T1"/>
                  </a:cxn>
                  <a:cxn ang="0">
                    <a:pos x="T2" y="T3"/>
                  </a:cxn>
                  <a:cxn ang="0">
                    <a:pos x="T4" y="T5"/>
                  </a:cxn>
                  <a:cxn ang="0">
                    <a:pos x="T6" y="T7"/>
                  </a:cxn>
                  <a:cxn ang="0">
                    <a:pos x="T8" y="T9"/>
                  </a:cxn>
                </a:cxnLst>
                <a:rect l="0" t="0" r="r" b="b"/>
                <a:pathLst>
                  <a:path w="116" h="311">
                    <a:moveTo>
                      <a:pt x="116" y="193"/>
                    </a:moveTo>
                    <a:lnTo>
                      <a:pt x="0" y="311"/>
                    </a:lnTo>
                    <a:lnTo>
                      <a:pt x="0" y="118"/>
                    </a:lnTo>
                    <a:lnTo>
                      <a:pt x="116" y="0"/>
                    </a:lnTo>
                    <a:lnTo>
                      <a:pt x="116" y="1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7" name="Rectangle 27"/>
              <p:cNvSpPr>
                <a:spLocks noChangeArrowheads="1"/>
              </p:cNvSpPr>
              <p:nvPr/>
            </p:nvSpPr>
            <p:spPr bwMode="auto">
              <a:xfrm>
                <a:off x="-3201988" y="1476375"/>
                <a:ext cx="1241425" cy="12985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8" name="Rectangle 28"/>
              <p:cNvSpPr>
                <a:spLocks noChangeArrowheads="1"/>
              </p:cNvSpPr>
              <p:nvPr/>
            </p:nvSpPr>
            <p:spPr bwMode="auto">
              <a:xfrm>
                <a:off x="-3201988" y="1476375"/>
                <a:ext cx="1241425"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9" name="Rectangle 29"/>
              <p:cNvSpPr>
                <a:spLocks noChangeArrowheads="1"/>
              </p:cNvSpPr>
              <p:nvPr/>
            </p:nvSpPr>
            <p:spPr bwMode="auto">
              <a:xfrm>
                <a:off x="-3201988" y="1476375"/>
                <a:ext cx="1241425" cy="30638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40" name="Rectangle 30"/>
              <p:cNvSpPr>
                <a:spLocks noChangeArrowheads="1"/>
              </p:cNvSpPr>
              <p:nvPr/>
            </p:nvSpPr>
            <p:spPr bwMode="auto">
              <a:xfrm>
                <a:off x="-3201988" y="1476375"/>
                <a:ext cx="12414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41" name="Freeform 31"/>
              <p:cNvSpPr>
                <a:spLocks/>
              </p:cNvSpPr>
              <p:nvPr/>
            </p:nvSpPr>
            <p:spPr bwMode="auto">
              <a:xfrm>
                <a:off x="-3228975" y="2774950"/>
                <a:ext cx="1247775" cy="157163"/>
              </a:xfrm>
              <a:custGeom>
                <a:avLst/>
                <a:gdLst>
                  <a:gd name="T0" fmla="*/ 786 w 786"/>
                  <a:gd name="T1" fmla="*/ 0 h 99"/>
                  <a:gd name="T2" fmla="*/ 17 w 786"/>
                  <a:gd name="T3" fmla="*/ 0 h 99"/>
                  <a:gd name="T4" fmla="*/ 0 w 786"/>
                  <a:gd name="T5" fmla="*/ 17 h 99"/>
                  <a:gd name="T6" fmla="*/ 10 w 786"/>
                  <a:gd name="T7" fmla="*/ 99 h 99"/>
                  <a:gd name="T8" fmla="*/ 786 w 786"/>
                  <a:gd name="T9" fmla="*/ 10 h 99"/>
                  <a:gd name="T10" fmla="*/ 786 w 786"/>
                  <a:gd name="T11" fmla="*/ 0 h 99"/>
                </a:gdLst>
                <a:ahLst/>
                <a:cxnLst>
                  <a:cxn ang="0">
                    <a:pos x="T0" y="T1"/>
                  </a:cxn>
                  <a:cxn ang="0">
                    <a:pos x="T2" y="T3"/>
                  </a:cxn>
                  <a:cxn ang="0">
                    <a:pos x="T4" y="T5"/>
                  </a:cxn>
                  <a:cxn ang="0">
                    <a:pos x="T6" y="T7"/>
                  </a:cxn>
                  <a:cxn ang="0">
                    <a:pos x="T8" y="T9"/>
                  </a:cxn>
                  <a:cxn ang="0">
                    <a:pos x="T10" y="T11"/>
                  </a:cxn>
                </a:cxnLst>
                <a:rect l="0" t="0" r="r" b="b"/>
                <a:pathLst>
                  <a:path w="786" h="99">
                    <a:moveTo>
                      <a:pt x="786" y="0"/>
                    </a:moveTo>
                    <a:lnTo>
                      <a:pt x="17" y="0"/>
                    </a:lnTo>
                    <a:lnTo>
                      <a:pt x="0" y="17"/>
                    </a:lnTo>
                    <a:lnTo>
                      <a:pt x="10" y="99"/>
                    </a:lnTo>
                    <a:lnTo>
                      <a:pt x="786" y="10"/>
                    </a:lnTo>
                    <a:lnTo>
                      <a:pt x="786" y="0"/>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42" name="Freeform 32"/>
              <p:cNvSpPr>
                <a:spLocks/>
              </p:cNvSpPr>
              <p:nvPr/>
            </p:nvSpPr>
            <p:spPr bwMode="auto">
              <a:xfrm>
                <a:off x="-3228975" y="2774950"/>
                <a:ext cx="1247775" cy="157163"/>
              </a:xfrm>
              <a:custGeom>
                <a:avLst/>
                <a:gdLst>
                  <a:gd name="T0" fmla="*/ 786 w 786"/>
                  <a:gd name="T1" fmla="*/ 0 h 99"/>
                  <a:gd name="T2" fmla="*/ 17 w 786"/>
                  <a:gd name="T3" fmla="*/ 0 h 99"/>
                  <a:gd name="T4" fmla="*/ 0 w 786"/>
                  <a:gd name="T5" fmla="*/ 17 h 99"/>
                  <a:gd name="T6" fmla="*/ 10 w 786"/>
                  <a:gd name="T7" fmla="*/ 99 h 99"/>
                  <a:gd name="T8" fmla="*/ 786 w 786"/>
                  <a:gd name="T9" fmla="*/ 10 h 99"/>
                  <a:gd name="T10" fmla="*/ 786 w 786"/>
                  <a:gd name="T11" fmla="*/ 0 h 99"/>
                </a:gdLst>
                <a:ahLst/>
                <a:cxnLst>
                  <a:cxn ang="0">
                    <a:pos x="T0" y="T1"/>
                  </a:cxn>
                  <a:cxn ang="0">
                    <a:pos x="T2" y="T3"/>
                  </a:cxn>
                  <a:cxn ang="0">
                    <a:pos x="T4" y="T5"/>
                  </a:cxn>
                  <a:cxn ang="0">
                    <a:pos x="T6" y="T7"/>
                  </a:cxn>
                  <a:cxn ang="0">
                    <a:pos x="T8" y="T9"/>
                  </a:cxn>
                  <a:cxn ang="0">
                    <a:pos x="T10" y="T11"/>
                  </a:cxn>
                </a:cxnLst>
                <a:rect l="0" t="0" r="r" b="b"/>
                <a:pathLst>
                  <a:path w="786" h="99">
                    <a:moveTo>
                      <a:pt x="786" y="0"/>
                    </a:moveTo>
                    <a:lnTo>
                      <a:pt x="17" y="0"/>
                    </a:lnTo>
                    <a:lnTo>
                      <a:pt x="0" y="17"/>
                    </a:lnTo>
                    <a:lnTo>
                      <a:pt x="10" y="99"/>
                    </a:lnTo>
                    <a:lnTo>
                      <a:pt x="786" y="10"/>
                    </a:lnTo>
                    <a:lnTo>
                      <a:pt x="7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43" name="Freeform 33"/>
              <p:cNvSpPr>
                <a:spLocks/>
              </p:cNvSpPr>
              <p:nvPr/>
            </p:nvSpPr>
            <p:spPr bwMode="auto">
              <a:xfrm>
                <a:off x="-3330575" y="1782763"/>
                <a:ext cx="128588" cy="1019175"/>
              </a:xfrm>
              <a:custGeom>
                <a:avLst/>
                <a:gdLst>
                  <a:gd name="T0" fmla="*/ 81 w 81"/>
                  <a:gd name="T1" fmla="*/ 0 h 642"/>
                  <a:gd name="T2" fmla="*/ 0 w 81"/>
                  <a:gd name="T3" fmla="*/ 83 h 642"/>
                  <a:gd name="T4" fmla="*/ 2 w 81"/>
                  <a:gd name="T5" fmla="*/ 104 h 642"/>
                  <a:gd name="T6" fmla="*/ 64 w 81"/>
                  <a:gd name="T7" fmla="*/ 642 h 642"/>
                  <a:gd name="T8" fmla="*/ 81 w 81"/>
                  <a:gd name="T9" fmla="*/ 625 h 642"/>
                  <a:gd name="T10" fmla="*/ 81 w 81"/>
                  <a:gd name="T11" fmla="*/ 0 h 642"/>
                </a:gdLst>
                <a:ahLst/>
                <a:cxnLst>
                  <a:cxn ang="0">
                    <a:pos x="T0" y="T1"/>
                  </a:cxn>
                  <a:cxn ang="0">
                    <a:pos x="T2" y="T3"/>
                  </a:cxn>
                  <a:cxn ang="0">
                    <a:pos x="T4" y="T5"/>
                  </a:cxn>
                  <a:cxn ang="0">
                    <a:pos x="T6" y="T7"/>
                  </a:cxn>
                  <a:cxn ang="0">
                    <a:pos x="T8" y="T9"/>
                  </a:cxn>
                  <a:cxn ang="0">
                    <a:pos x="T10" y="T11"/>
                  </a:cxn>
                </a:cxnLst>
                <a:rect l="0" t="0" r="r" b="b"/>
                <a:pathLst>
                  <a:path w="81" h="642">
                    <a:moveTo>
                      <a:pt x="81" y="0"/>
                    </a:moveTo>
                    <a:lnTo>
                      <a:pt x="0" y="83"/>
                    </a:lnTo>
                    <a:lnTo>
                      <a:pt x="2" y="104"/>
                    </a:lnTo>
                    <a:lnTo>
                      <a:pt x="64" y="642"/>
                    </a:lnTo>
                    <a:lnTo>
                      <a:pt x="81" y="625"/>
                    </a:lnTo>
                    <a:lnTo>
                      <a:pt x="81" y="0"/>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44" name="Freeform 34"/>
              <p:cNvSpPr>
                <a:spLocks/>
              </p:cNvSpPr>
              <p:nvPr/>
            </p:nvSpPr>
            <p:spPr bwMode="auto">
              <a:xfrm>
                <a:off x="-3330575" y="1782763"/>
                <a:ext cx="128588" cy="1019175"/>
              </a:xfrm>
              <a:custGeom>
                <a:avLst/>
                <a:gdLst>
                  <a:gd name="T0" fmla="*/ 81 w 81"/>
                  <a:gd name="T1" fmla="*/ 0 h 642"/>
                  <a:gd name="T2" fmla="*/ 0 w 81"/>
                  <a:gd name="T3" fmla="*/ 83 h 642"/>
                  <a:gd name="T4" fmla="*/ 2 w 81"/>
                  <a:gd name="T5" fmla="*/ 104 h 642"/>
                  <a:gd name="T6" fmla="*/ 64 w 81"/>
                  <a:gd name="T7" fmla="*/ 642 h 642"/>
                  <a:gd name="T8" fmla="*/ 81 w 81"/>
                  <a:gd name="T9" fmla="*/ 625 h 642"/>
                  <a:gd name="T10" fmla="*/ 81 w 81"/>
                  <a:gd name="T11" fmla="*/ 0 h 642"/>
                </a:gdLst>
                <a:ahLst/>
                <a:cxnLst>
                  <a:cxn ang="0">
                    <a:pos x="T0" y="T1"/>
                  </a:cxn>
                  <a:cxn ang="0">
                    <a:pos x="T2" y="T3"/>
                  </a:cxn>
                  <a:cxn ang="0">
                    <a:pos x="T4" y="T5"/>
                  </a:cxn>
                  <a:cxn ang="0">
                    <a:pos x="T6" y="T7"/>
                  </a:cxn>
                  <a:cxn ang="0">
                    <a:pos x="T8" y="T9"/>
                  </a:cxn>
                  <a:cxn ang="0">
                    <a:pos x="T10" y="T11"/>
                  </a:cxn>
                </a:cxnLst>
                <a:rect l="0" t="0" r="r" b="b"/>
                <a:pathLst>
                  <a:path w="81" h="642">
                    <a:moveTo>
                      <a:pt x="81" y="0"/>
                    </a:moveTo>
                    <a:lnTo>
                      <a:pt x="0" y="83"/>
                    </a:lnTo>
                    <a:lnTo>
                      <a:pt x="2" y="104"/>
                    </a:lnTo>
                    <a:lnTo>
                      <a:pt x="64" y="642"/>
                    </a:lnTo>
                    <a:lnTo>
                      <a:pt x="81" y="625"/>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45" name="Freeform 35"/>
              <p:cNvSpPr>
                <a:spLocks/>
              </p:cNvSpPr>
              <p:nvPr/>
            </p:nvSpPr>
            <p:spPr bwMode="auto">
              <a:xfrm>
                <a:off x="-3362325" y="1622425"/>
                <a:ext cx="160338" cy="292100"/>
              </a:xfrm>
              <a:custGeom>
                <a:avLst/>
                <a:gdLst>
                  <a:gd name="T0" fmla="*/ 101 w 101"/>
                  <a:gd name="T1" fmla="*/ 0 h 184"/>
                  <a:gd name="T2" fmla="*/ 0 w 101"/>
                  <a:gd name="T3" fmla="*/ 13 h 184"/>
                  <a:gd name="T4" fmla="*/ 20 w 101"/>
                  <a:gd name="T5" fmla="*/ 184 h 184"/>
                  <a:gd name="T6" fmla="*/ 101 w 101"/>
                  <a:gd name="T7" fmla="*/ 101 h 184"/>
                  <a:gd name="T8" fmla="*/ 101 w 101"/>
                  <a:gd name="T9" fmla="*/ 0 h 184"/>
                </a:gdLst>
                <a:ahLst/>
                <a:cxnLst>
                  <a:cxn ang="0">
                    <a:pos x="T0" y="T1"/>
                  </a:cxn>
                  <a:cxn ang="0">
                    <a:pos x="T2" y="T3"/>
                  </a:cxn>
                  <a:cxn ang="0">
                    <a:pos x="T4" y="T5"/>
                  </a:cxn>
                  <a:cxn ang="0">
                    <a:pos x="T6" y="T7"/>
                  </a:cxn>
                  <a:cxn ang="0">
                    <a:pos x="T8" y="T9"/>
                  </a:cxn>
                </a:cxnLst>
                <a:rect l="0" t="0" r="r" b="b"/>
                <a:pathLst>
                  <a:path w="101" h="184">
                    <a:moveTo>
                      <a:pt x="101" y="0"/>
                    </a:moveTo>
                    <a:lnTo>
                      <a:pt x="0" y="13"/>
                    </a:lnTo>
                    <a:lnTo>
                      <a:pt x="20" y="184"/>
                    </a:lnTo>
                    <a:lnTo>
                      <a:pt x="101" y="101"/>
                    </a:lnTo>
                    <a:lnTo>
                      <a:pt x="101" y="0"/>
                    </a:lnTo>
                    <a:close/>
                  </a:path>
                </a:pathLst>
              </a:custGeom>
              <a:solidFill>
                <a:srgbClr val="A712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46" name="Freeform 36"/>
              <p:cNvSpPr>
                <a:spLocks/>
              </p:cNvSpPr>
              <p:nvPr/>
            </p:nvSpPr>
            <p:spPr bwMode="auto">
              <a:xfrm>
                <a:off x="-3362325" y="1622425"/>
                <a:ext cx="160338" cy="292100"/>
              </a:xfrm>
              <a:custGeom>
                <a:avLst/>
                <a:gdLst>
                  <a:gd name="T0" fmla="*/ 101 w 101"/>
                  <a:gd name="T1" fmla="*/ 0 h 184"/>
                  <a:gd name="T2" fmla="*/ 0 w 101"/>
                  <a:gd name="T3" fmla="*/ 13 h 184"/>
                  <a:gd name="T4" fmla="*/ 20 w 101"/>
                  <a:gd name="T5" fmla="*/ 184 h 184"/>
                  <a:gd name="T6" fmla="*/ 101 w 101"/>
                  <a:gd name="T7" fmla="*/ 101 h 184"/>
                  <a:gd name="T8" fmla="*/ 101 w 101"/>
                  <a:gd name="T9" fmla="*/ 0 h 184"/>
                </a:gdLst>
                <a:ahLst/>
                <a:cxnLst>
                  <a:cxn ang="0">
                    <a:pos x="T0" y="T1"/>
                  </a:cxn>
                  <a:cxn ang="0">
                    <a:pos x="T2" y="T3"/>
                  </a:cxn>
                  <a:cxn ang="0">
                    <a:pos x="T4" y="T5"/>
                  </a:cxn>
                  <a:cxn ang="0">
                    <a:pos x="T6" y="T7"/>
                  </a:cxn>
                  <a:cxn ang="0">
                    <a:pos x="T8" y="T9"/>
                  </a:cxn>
                </a:cxnLst>
                <a:rect l="0" t="0" r="r" b="b"/>
                <a:pathLst>
                  <a:path w="101" h="184">
                    <a:moveTo>
                      <a:pt x="101" y="0"/>
                    </a:moveTo>
                    <a:lnTo>
                      <a:pt x="0" y="13"/>
                    </a:lnTo>
                    <a:lnTo>
                      <a:pt x="20" y="184"/>
                    </a:lnTo>
                    <a:lnTo>
                      <a:pt x="101" y="101"/>
                    </a:lnTo>
                    <a:lnTo>
                      <a:pt x="1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47" name="Freeform 37"/>
              <p:cNvSpPr>
                <a:spLocks/>
              </p:cNvSpPr>
              <p:nvPr/>
            </p:nvSpPr>
            <p:spPr bwMode="auto">
              <a:xfrm>
                <a:off x="-3201988" y="1622425"/>
                <a:ext cx="1220788" cy="1152525"/>
              </a:xfrm>
              <a:custGeom>
                <a:avLst/>
                <a:gdLst>
                  <a:gd name="T0" fmla="*/ 0 w 769"/>
                  <a:gd name="T1" fmla="*/ 0 h 726"/>
                  <a:gd name="T2" fmla="*/ 0 w 769"/>
                  <a:gd name="T3" fmla="*/ 0 h 726"/>
                  <a:gd name="T4" fmla="*/ 0 w 769"/>
                  <a:gd name="T5" fmla="*/ 726 h 726"/>
                  <a:gd name="T6" fmla="*/ 769 w 769"/>
                  <a:gd name="T7" fmla="*/ 726 h 726"/>
                  <a:gd name="T8" fmla="*/ 699 w 769"/>
                  <a:gd name="T9" fmla="*/ 115 h 726"/>
                  <a:gd name="T10" fmla="*/ 699 w 769"/>
                  <a:gd name="T11" fmla="*/ 115 h 726"/>
                  <a:gd name="T12" fmla="*/ 697 w 769"/>
                  <a:gd name="T13" fmla="*/ 101 h 726"/>
                  <a:gd name="T14" fmla="*/ 0 w 769"/>
                  <a:gd name="T15" fmla="*/ 101 h 726"/>
                  <a:gd name="T16" fmla="*/ 0 w 769"/>
                  <a:gd name="T17"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9" h="726">
                    <a:moveTo>
                      <a:pt x="0" y="0"/>
                    </a:moveTo>
                    <a:lnTo>
                      <a:pt x="0" y="0"/>
                    </a:lnTo>
                    <a:lnTo>
                      <a:pt x="0" y="726"/>
                    </a:lnTo>
                    <a:lnTo>
                      <a:pt x="769" y="726"/>
                    </a:lnTo>
                    <a:lnTo>
                      <a:pt x="699" y="115"/>
                    </a:lnTo>
                    <a:lnTo>
                      <a:pt x="699" y="115"/>
                    </a:lnTo>
                    <a:lnTo>
                      <a:pt x="697" y="101"/>
                    </a:lnTo>
                    <a:lnTo>
                      <a:pt x="0" y="101"/>
                    </a:lnTo>
                    <a:lnTo>
                      <a:pt x="0" y="0"/>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48" name="Freeform 38"/>
              <p:cNvSpPr>
                <a:spLocks/>
              </p:cNvSpPr>
              <p:nvPr/>
            </p:nvSpPr>
            <p:spPr bwMode="auto">
              <a:xfrm>
                <a:off x="-3201988" y="1622425"/>
                <a:ext cx="1220788" cy="1152525"/>
              </a:xfrm>
              <a:custGeom>
                <a:avLst/>
                <a:gdLst>
                  <a:gd name="T0" fmla="*/ 0 w 769"/>
                  <a:gd name="T1" fmla="*/ 0 h 726"/>
                  <a:gd name="T2" fmla="*/ 0 w 769"/>
                  <a:gd name="T3" fmla="*/ 0 h 726"/>
                  <a:gd name="T4" fmla="*/ 0 w 769"/>
                  <a:gd name="T5" fmla="*/ 726 h 726"/>
                  <a:gd name="T6" fmla="*/ 769 w 769"/>
                  <a:gd name="T7" fmla="*/ 726 h 726"/>
                  <a:gd name="T8" fmla="*/ 699 w 769"/>
                  <a:gd name="T9" fmla="*/ 115 h 726"/>
                  <a:gd name="T10" fmla="*/ 699 w 769"/>
                  <a:gd name="T11" fmla="*/ 115 h 726"/>
                  <a:gd name="T12" fmla="*/ 697 w 769"/>
                  <a:gd name="T13" fmla="*/ 101 h 726"/>
                  <a:gd name="T14" fmla="*/ 0 w 769"/>
                  <a:gd name="T15" fmla="*/ 101 h 726"/>
                  <a:gd name="T16" fmla="*/ 0 w 769"/>
                  <a:gd name="T17"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9" h="726">
                    <a:moveTo>
                      <a:pt x="0" y="0"/>
                    </a:moveTo>
                    <a:lnTo>
                      <a:pt x="0" y="0"/>
                    </a:lnTo>
                    <a:lnTo>
                      <a:pt x="0" y="726"/>
                    </a:lnTo>
                    <a:lnTo>
                      <a:pt x="769" y="726"/>
                    </a:lnTo>
                    <a:lnTo>
                      <a:pt x="699" y="115"/>
                    </a:lnTo>
                    <a:lnTo>
                      <a:pt x="699" y="115"/>
                    </a:lnTo>
                    <a:lnTo>
                      <a:pt x="697" y="101"/>
                    </a:lnTo>
                    <a:lnTo>
                      <a:pt x="0" y="10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49" name="Freeform 39"/>
              <p:cNvSpPr>
                <a:spLocks/>
              </p:cNvSpPr>
              <p:nvPr/>
            </p:nvSpPr>
            <p:spPr bwMode="auto">
              <a:xfrm>
                <a:off x="-3201988" y="1500188"/>
                <a:ext cx="1106488" cy="282575"/>
              </a:xfrm>
              <a:custGeom>
                <a:avLst/>
                <a:gdLst>
                  <a:gd name="T0" fmla="*/ 677 w 697"/>
                  <a:gd name="T1" fmla="*/ 0 h 178"/>
                  <a:gd name="T2" fmla="*/ 0 w 697"/>
                  <a:gd name="T3" fmla="*/ 77 h 178"/>
                  <a:gd name="T4" fmla="*/ 0 w 697"/>
                  <a:gd name="T5" fmla="*/ 178 h 178"/>
                  <a:gd name="T6" fmla="*/ 697 w 697"/>
                  <a:gd name="T7" fmla="*/ 178 h 178"/>
                  <a:gd name="T8" fmla="*/ 677 w 697"/>
                  <a:gd name="T9" fmla="*/ 0 h 178"/>
                </a:gdLst>
                <a:ahLst/>
                <a:cxnLst>
                  <a:cxn ang="0">
                    <a:pos x="T0" y="T1"/>
                  </a:cxn>
                  <a:cxn ang="0">
                    <a:pos x="T2" y="T3"/>
                  </a:cxn>
                  <a:cxn ang="0">
                    <a:pos x="T4" y="T5"/>
                  </a:cxn>
                  <a:cxn ang="0">
                    <a:pos x="T6" y="T7"/>
                  </a:cxn>
                  <a:cxn ang="0">
                    <a:pos x="T8" y="T9"/>
                  </a:cxn>
                </a:cxnLst>
                <a:rect l="0" t="0" r="r" b="b"/>
                <a:pathLst>
                  <a:path w="697" h="178">
                    <a:moveTo>
                      <a:pt x="677" y="0"/>
                    </a:moveTo>
                    <a:lnTo>
                      <a:pt x="0" y="77"/>
                    </a:lnTo>
                    <a:lnTo>
                      <a:pt x="0" y="178"/>
                    </a:lnTo>
                    <a:lnTo>
                      <a:pt x="697" y="178"/>
                    </a:lnTo>
                    <a:lnTo>
                      <a:pt x="677" y="0"/>
                    </a:lnTo>
                    <a:close/>
                  </a:path>
                </a:pathLst>
              </a:custGeom>
              <a:solidFill>
                <a:srgbClr val="D33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50" name="Freeform 40"/>
              <p:cNvSpPr>
                <a:spLocks/>
              </p:cNvSpPr>
              <p:nvPr/>
            </p:nvSpPr>
            <p:spPr bwMode="auto">
              <a:xfrm>
                <a:off x="-3201988" y="1500188"/>
                <a:ext cx="1106488" cy="282575"/>
              </a:xfrm>
              <a:custGeom>
                <a:avLst/>
                <a:gdLst>
                  <a:gd name="T0" fmla="*/ 677 w 697"/>
                  <a:gd name="T1" fmla="*/ 0 h 178"/>
                  <a:gd name="T2" fmla="*/ 0 w 697"/>
                  <a:gd name="T3" fmla="*/ 77 h 178"/>
                  <a:gd name="T4" fmla="*/ 0 w 697"/>
                  <a:gd name="T5" fmla="*/ 178 h 178"/>
                  <a:gd name="T6" fmla="*/ 697 w 697"/>
                  <a:gd name="T7" fmla="*/ 178 h 178"/>
                  <a:gd name="T8" fmla="*/ 677 w 697"/>
                  <a:gd name="T9" fmla="*/ 0 h 178"/>
                </a:gdLst>
                <a:ahLst/>
                <a:cxnLst>
                  <a:cxn ang="0">
                    <a:pos x="T0" y="T1"/>
                  </a:cxn>
                  <a:cxn ang="0">
                    <a:pos x="T2" y="T3"/>
                  </a:cxn>
                  <a:cxn ang="0">
                    <a:pos x="T4" y="T5"/>
                  </a:cxn>
                  <a:cxn ang="0">
                    <a:pos x="T6" y="T7"/>
                  </a:cxn>
                  <a:cxn ang="0">
                    <a:pos x="T8" y="T9"/>
                  </a:cxn>
                </a:cxnLst>
                <a:rect l="0" t="0" r="r" b="b"/>
                <a:pathLst>
                  <a:path w="697" h="178">
                    <a:moveTo>
                      <a:pt x="677" y="0"/>
                    </a:moveTo>
                    <a:lnTo>
                      <a:pt x="0" y="77"/>
                    </a:lnTo>
                    <a:lnTo>
                      <a:pt x="0" y="178"/>
                    </a:lnTo>
                    <a:lnTo>
                      <a:pt x="697" y="178"/>
                    </a:lnTo>
                    <a:lnTo>
                      <a:pt x="6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51" name="Freeform 41"/>
              <p:cNvSpPr>
                <a:spLocks/>
              </p:cNvSpPr>
              <p:nvPr/>
            </p:nvSpPr>
            <p:spPr bwMode="auto">
              <a:xfrm>
                <a:off x="-3205163" y="1922463"/>
                <a:ext cx="1346200" cy="1127125"/>
              </a:xfrm>
              <a:custGeom>
                <a:avLst/>
                <a:gdLst>
                  <a:gd name="T0" fmla="*/ 848 w 848"/>
                  <a:gd name="T1" fmla="*/ 621 h 710"/>
                  <a:gd name="T2" fmla="*/ 70 w 848"/>
                  <a:gd name="T3" fmla="*/ 710 h 710"/>
                  <a:gd name="T4" fmla="*/ 0 w 848"/>
                  <a:gd name="T5" fmla="*/ 90 h 710"/>
                  <a:gd name="T6" fmla="*/ 777 w 848"/>
                  <a:gd name="T7" fmla="*/ 0 h 710"/>
                  <a:gd name="T8" fmla="*/ 848 w 848"/>
                  <a:gd name="T9" fmla="*/ 621 h 710"/>
                </a:gdLst>
                <a:ahLst/>
                <a:cxnLst>
                  <a:cxn ang="0">
                    <a:pos x="T0" y="T1"/>
                  </a:cxn>
                  <a:cxn ang="0">
                    <a:pos x="T2" y="T3"/>
                  </a:cxn>
                  <a:cxn ang="0">
                    <a:pos x="T4" y="T5"/>
                  </a:cxn>
                  <a:cxn ang="0">
                    <a:pos x="T6" y="T7"/>
                  </a:cxn>
                  <a:cxn ang="0">
                    <a:pos x="T8" y="T9"/>
                  </a:cxn>
                </a:cxnLst>
                <a:rect l="0" t="0" r="r" b="b"/>
                <a:pathLst>
                  <a:path w="848" h="710">
                    <a:moveTo>
                      <a:pt x="848" y="621"/>
                    </a:moveTo>
                    <a:lnTo>
                      <a:pt x="70" y="710"/>
                    </a:lnTo>
                    <a:lnTo>
                      <a:pt x="0" y="90"/>
                    </a:lnTo>
                    <a:lnTo>
                      <a:pt x="777" y="0"/>
                    </a:lnTo>
                    <a:lnTo>
                      <a:pt x="848" y="62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52" name="Freeform 42"/>
              <p:cNvSpPr>
                <a:spLocks/>
              </p:cNvSpPr>
              <p:nvPr/>
            </p:nvSpPr>
            <p:spPr bwMode="auto">
              <a:xfrm>
                <a:off x="-3240088" y="1619250"/>
                <a:ext cx="1268413" cy="446088"/>
              </a:xfrm>
              <a:custGeom>
                <a:avLst/>
                <a:gdLst>
                  <a:gd name="T0" fmla="*/ 799 w 799"/>
                  <a:gd name="T1" fmla="*/ 191 h 281"/>
                  <a:gd name="T2" fmla="*/ 22 w 799"/>
                  <a:gd name="T3" fmla="*/ 281 h 281"/>
                  <a:gd name="T4" fmla="*/ 0 w 799"/>
                  <a:gd name="T5" fmla="*/ 89 h 281"/>
                  <a:gd name="T6" fmla="*/ 778 w 799"/>
                  <a:gd name="T7" fmla="*/ 0 h 281"/>
                  <a:gd name="T8" fmla="*/ 799 w 799"/>
                  <a:gd name="T9" fmla="*/ 191 h 281"/>
                </a:gdLst>
                <a:ahLst/>
                <a:cxnLst>
                  <a:cxn ang="0">
                    <a:pos x="T0" y="T1"/>
                  </a:cxn>
                  <a:cxn ang="0">
                    <a:pos x="T2" y="T3"/>
                  </a:cxn>
                  <a:cxn ang="0">
                    <a:pos x="T4" y="T5"/>
                  </a:cxn>
                  <a:cxn ang="0">
                    <a:pos x="T6" y="T7"/>
                  </a:cxn>
                  <a:cxn ang="0">
                    <a:pos x="T8" y="T9"/>
                  </a:cxn>
                </a:cxnLst>
                <a:rect l="0" t="0" r="r" b="b"/>
                <a:pathLst>
                  <a:path w="799" h="281">
                    <a:moveTo>
                      <a:pt x="799" y="191"/>
                    </a:moveTo>
                    <a:lnTo>
                      <a:pt x="22" y="281"/>
                    </a:lnTo>
                    <a:lnTo>
                      <a:pt x="0" y="89"/>
                    </a:lnTo>
                    <a:lnTo>
                      <a:pt x="778" y="0"/>
                    </a:lnTo>
                    <a:lnTo>
                      <a:pt x="799" y="191"/>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53" name="Freeform 43"/>
              <p:cNvSpPr>
                <a:spLocks/>
              </p:cNvSpPr>
              <p:nvPr/>
            </p:nvSpPr>
            <p:spPr bwMode="auto">
              <a:xfrm>
                <a:off x="-3051175" y="2179638"/>
                <a:ext cx="234950" cy="211138"/>
              </a:xfrm>
              <a:custGeom>
                <a:avLst/>
                <a:gdLst>
                  <a:gd name="T0" fmla="*/ 106 w 106"/>
                  <a:gd name="T1" fmla="*/ 84 h 95"/>
                  <a:gd name="T2" fmla="*/ 87 w 106"/>
                  <a:gd name="T3" fmla="*/ 86 h 95"/>
                  <a:gd name="T4" fmla="*/ 81 w 106"/>
                  <a:gd name="T5" fmla="*/ 36 h 95"/>
                  <a:gd name="T6" fmla="*/ 80 w 106"/>
                  <a:gd name="T7" fmla="*/ 17 h 95"/>
                  <a:gd name="T8" fmla="*/ 80 w 106"/>
                  <a:gd name="T9" fmla="*/ 18 h 95"/>
                  <a:gd name="T10" fmla="*/ 78 w 106"/>
                  <a:gd name="T11" fmla="*/ 29 h 95"/>
                  <a:gd name="T12" fmla="*/ 65 w 106"/>
                  <a:gd name="T13" fmla="*/ 89 h 95"/>
                  <a:gd name="T14" fmla="*/ 49 w 106"/>
                  <a:gd name="T15" fmla="*/ 90 h 95"/>
                  <a:gd name="T16" fmla="*/ 23 w 106"/>
                  <a:gd name="T17" fmla="*/ 36 h 95"/>
                  <a:gd name="T18" fmla="*/ 19 w 106"/>
                  <a:gd name="T19" fmla="*/ 24 h 95"/>
                  <a:gd name="T20" fmla="*/ 18 w 106"/>
                  <a:gd name="T21" fmla="*/ 25 h 95"/>
                  <a:gd name="T22" fmla="*/ 22 w 106"/>
                  <a:gd name="T23" fmla="*/ 46 h 95"/>
                  <a:gd name="T24" fmla="*/ 27 w 106"/>
                  <a:gd name="T25" fmla="*/ 93 h 95"/>
                  <a:gd name="T26" fmla="*/ 10 w 106"/>
                  <a:gd name="T27" fmla="*/ 95 h 95"/>
                  <a:gd name="T28" fmla="*/ 0 w 106"/>
                  <a:gd name="T29" fmla="*/ 11 h 95"/>
                  <a:gd name="T30" fmla="*/ 28 w 106"/>
                  <a:gd name="T31" fmla="*/ 7 h 95"/>
                  <a:gd name="T32" fmla="*/ 51 w 106"/>
                  <a:gd name="T33" fmla="*/ 55 h 95"/>
                  <a:gd name="T34" fmla="*/ 55 w 106"/>
                  <a:gd name="T35" fmla="*/ 67 h 95"/>
                  <a:gd name="T36" fmla="*/ 56 w 106"/>
                  <a:gd name="T37" fmla="*/ 67 h 95"/>
                  <a:gd name="T38" fmla="*/ 58 w 106"/>
                  <a:gd name="T39" fmla="*/ 55 h 95"/>
                  <a:gd name="T40" fmla="*/ 69 w 106"/>
                  <a:gd name="T41" fmla="*/ 3 h 95"/>
                  <a:gd name="T42" fmla="*/ 96 w 106"/>
                  <a:gd name="T43" fmla="*/ 0 h 95"/>
                  <a:gd name="T44" fmla="*/ 106 w 106"/>
                  <a:gd name="T45" fmla="*/ 8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95">
                    <a:moveTo>
                      <a:pt x="106" y="84"/>
                    </a:moveTo>
                    <a:cubicBezTo>
                      <a:pt x="87" y="86"/>
                      <a:pt x="87" y="86"/>
                      <a:pt x="87" y="86"/>
                    </a:cubicBezTo>
                    <a:cubicBezTo>
                      <a:pt x="81" y="36"/>
                      <a:pt x="81" y="36"/>
                      <a:pt x="81" y="36"/>
                    </a:cubicBezTo>
                    <a:cubicBezTo>
                      <a:pt x="81" y="30"/>
                      <a:pt x="80" y="24"/>
                      <a:pt x="80" y="17"/>
                    </a:cubicBezTo>
                    <a:cubicBezTo>
                      <a:pt x="80" y="18"/>
                      <a:pt x="80" y="18"/>
                      <a:pt x="80" y="18"/>
                    </a:cubicBezTo>
                    <a:cubicBezTo>
                      <a:pt x="79" y="23"/>
                      <a:pt x="79" y="27"/>
                      <a:pt x="78" y="29"/>
                    </a:cubicBezTo>
                    <a:cubicBezTo>
                      <a:pt x="65" y="89"/>
                      <a:pt x="65" y="89"/>
                      <a:pt x="65" y="89"/>
                    </a:cubicBezTo>
                    <a:cubicBezTo>
                      <a:pt x="49" y="90"/>
                      <a:pt x="49" y="90"/>
                      <a:pt x="49" y="90"/>
                    </a:cubicBezTo>
                    <a:cubicBezTo>
                      <a:pt x="23" y="36"/>
                      <a:pt x="23" y="36"/>
                      <a:pt x="23" y="36"/>
                    </a:cubicBezTo>
                    <a:cubicBezTo>
                      <a:pt x="22" y="34"/>
                      <a:pt x="21" y="31"/>
                      <a:pt x="19" y="24"/>
                    </a:cubicBezTo>
                    <a:cubicBezTo>
                      <a:pt x="18" y="25"/>
                      <a:pt x="18" y="25"/>
                      <a:pt x="18" y="25"/>
                    </a:cubicBezTo>
                    <a:cubicBezTo>
                      <a:pt x="20" y="33"/>
                      <a:pt x="21" y="40"/>
                      <a:pt x="22" y="46"/>
                    </a:cubicBezTo>
                    <a:cubicBezTo>
                      <a:pt x="27" y="93"/>
                      <a:pt x="27" y="93"/>
                      <a:pt x="27" y="93"/>
                    </a:cubicBezTo>
                    <a:cubicBezTo>
                      <a:pt x="10" y="95"/>
                      <a:pt x="10" y="95"/>
                      <a:pt x="10" y="95"/>
                    </a:cubicBezTo>
                    <a:cubicBezTo>
                      <a:pt x="0" y="11"/>
                      <a:pt x="0" y="11"/>
                      <a:pt x="0" y="11"/>
                    </a:cubicBezTo>
                    <a:cubicBezTo>
                      <a:pt x="28" y="7"/>
                      <a:pt x="28" y="7"/>
                      <a:pt x="28" y="7"/>
                    </a:cubicBezTo>
                    <a:cubicBezTo>
                      <a:pt x="51" y="55"/>
                      <a:pt x="51" y="55"/>
                      <a:pt x="51" y="55"/>
                    </a:cubicBezTo>
                    <a:cubicBezTo>
                      <a:pt x="53" y="59"/>
                      <a:pt x="54" y="63"/>
                      <a:pt x="55" y="67"/>
                    </a:cubicBezTo>
                    <a:cubicBezTo>
                      <a:pt x="56" y="67"/>
                      <a:pt x="56" y="67"/>
                      <a:pt x="56" y="67"/>
                    </a:cubicBezTo>
                    <a:cubicBezTo>
                      <a:pt x="56" y="62"/>
                      <a:pt x="57" y="58"/>
                      <a:pt x="58" y="55"/>
                    </a:cubicBezTo>
                    <a:cubicBezTo>
                      <a:pt x="69" y="3"/>
                      <a:pt x="69" y="3"/>
                      <a:pt x="69" y="3"/>
                    </a:cubicBezTo>
                    <a:cubicBezTo>
                      <a:pt x="96" y="0"/>
                      <a:pt x="96" y="0"/>
                      <a:pt x="96" y="0"/>
                    </a:cubicBezTo>
                    <a:lnTo>
                      <a:pt x="106" y="8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54" name="Freeform 44"/>
              <p:cNvSpPr>
                <a:spLocks noEditPoints="1"/>
              </p:cNvSpPr>
              <p:nvPr/>
            </p:nvSpPr>
            <p:spPr bwMode="auto">
              <a:xfrm>
                <a:off x="-2795588" y="2214563"/>
                <a:ext cx="150813" cy="144463"/>
              </a:xfrm>
              <a:custGeom>
                <a:avLst/>
                <a:gdLst>
                  <a:gd name="T0" fmla="*/ 37 w 68"/>
                  <a:gd name="T1" fmla="*/ 64 h 65"/>
                  <a:gd name="T2" fmla="*/ 13 w 68"/>
                  <a:gd name="T3" fmla="*/ 58 h 65"/>
                  <a:gd name="T4" fmla="*/ 1 w 68"/>
                  <a:gd name="T5" fmla="*/ 36 h 65"/>
                  <a:gd name="T6" fmla="*/ 8 w 68"/>
                  <a:gd name="T7" fmla="*/ 12 h 65"/>
                  <a:gd name="T8" fmla="*/ 31 w 68"/>
                  <a:gd name="T9" fmla="*/ 1 h 65"/>
                  <a:gd name="T10" fmla="*/ 55 w 68"/>
                  <a:gd name="T11" fmla="*/ 7 h 65"/>
                  <a:gd name="T12" fmla="*/ 66 w 68"/>
                  <a:gd name="T13" fmla="*/ 28 h 65"/>
                  <a:gd name="T14" fmla="*/ 60 w 68"/>
                  <a:gd name="T15" fmla="*/ 53 h 65"/>
                  <a:gd name="T16" fmla="*/ 37 w 68"/>
                  <a:gd name="T17" fmla="*/ 64 h 65"/>
                  <a:gd name="T18" fmla="*/ 32 w 68"/>
                  <a:gd name="T19" fmla="*/ 15 h 65"/>
                  <a:gd name="T20" fmla="*/ 22 w 68"/>
                  <a:gd name="T21" fmla="*/ 21 h 65"/>
                  <a:gd name="T22" fmla="*/ 20 w 68"/>
                  <a:gd name="T23" fmla="*/ 34 h 65"/>
                  <a:gd name="T24" fmla="*/ 36 w 68"/>
                  <a:gd name="T25" fmla="*/ 50 h 65"/>
                  <a:gd name="T26" fmla="*/ 47 w 68"/>
                  <a:gd name="T27" fmla="*/ 30 h 65"/>
                  <a:gd name="T28" fmla="*/ 32 w 68"/>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65">
                    <a:moveTo>
                      <a:pt x="37" y="64"/>
                    </a:moveTo>
                    <a:cubicBezTo>
                      <a:pt x="27" y="65"/>
                      <a:pt x="19" y="63"/>
                      <a:pt x="13" y="58"/>
                    </a:cubicBezTo>
                    <a:cubicBezTo>
                      <a:pt x="6" y="53"/>
                      <a:pt x="2" y="46"/>
                      <a:pt x="1" y="36"/>
                    </a:cubicBezTo>
                    <a:cubicBezTo>
                      <a:pt x="0" y="27"/>
                      <a:pt x="2" y="18"/>
                      <a:pt x="8" y="12"/>
                    </a:cubicBezTo>
                    <a:cubicBezTo>
                      <a:pt x="13" y="6"/>
                      <a:pt x="21" y="2"/>
                      <a:pt x="31" y="1"/>
                    </a:cubicBezTo>
                    <a:cubicBezTo>
                      <a:pt x="41" y="0"/>
                      <a:pt x="49" y="2"/>
                      <a:pt x="55" y="7"/>
                    </a:cubicBezTo>
                    <a:cubicBezTo>
                      <a:pt x="62" y="12"/>
                      <a:pt x="65" y="19"/>
                      <a:pt x="66" y="28"/>
                    </a:cubicBezTo>
                    <a:cubicBezTo>
                      <a:pt x="68" y="38"/>
                      <a:pt x="66" y="46"/>
                      <a:pt x="60" y="53"/>
                    </a:cubicBezTo>
                    <a:cubicBezTo>
                      <a:pt x="55" y="59"/>
                      <a:pt x="47" y="63"/>
                      <a:pt x="37" y="64"/>
                    </a:cubicBezTo>
                    <a:close/>
                    <a:moveTo>
                      <a:pt x="32" y="15"/>
                    </a:moveTo>
                    <a:cubicBezTo>
                      <a:pt x="28" y="16"/>
                      <a:pt x="24" y="18"/>
                      <a:pt x="22" y="21"/>
                    </a:cubicBezTo>
                    <a:cubicBezTo>
                      <a:pt x="20" y="24"/>
                      <a:pt x="20" y="29"/>
                      <a:pt x="20" y="34"/>
                    </a:cubicBezTo>
                    <a:cubicBezTo>
                      <a:pt x="21" y="46"/>
                      <a:pt x="27" y="51"/>
                      <a:pt x="36" y="50"/>
                    </a:cubicBezTo>
                    <a:cubicBezTo>
                      <a:pt x="45" y="49"/>
                      <a:pt x="49" y="42"/>
                      <a:pt x="47" y="30"/>
                    </a:cubicBezTo>
                    <a:cubicBezTo>
                      <a:pt x="46" y="19"/>
                      <a:pt x="41" y="14"/>
                      <a:pt x="32" y="1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55" name="Freeform 45"/>
              <p:cNvSpPr>
                <a:spLocks/>
              </p:cNvSpPr>
              <p:nvPr/>
            </p:nvSpPr>
            <p:spPr bwMode="auto">
              <a:xfrm>
                <a:off x="-2628900" y="2192338"/>
                <a:ext cx="144463" cy="150813"/>
              </a:xfrm>
              <a:custGeom>
                <a:avLst/>
                <a:gdLst>
                  <a:gd name="T0" fmla="*/ 65 w 65"/>
                  <a:gd name="T1" fmla="*/ 61 h 68"/>
                  <a:gd name="T2" fmla="*/ 47 w 65"/>
                  <a:gd name="T3" fmla="*/ 63 h 68"/>
                  <a:gd name="T4" fmla="*/ 43 w 65"/>
                  <a:gd name="T5" fmla="*/ 29 h 68"/>
                  <a:gd name="T6" fmla="*/ 31 w 65"/>
                  <a:gd name="T7" fmla="*/ 17 h 68"/>
                  <a:gd name="T8" fmla="*/ 24 w 65"/>
                  <a:gd name="T9" fmla="*/ 21 h 68"/>
                  <a:gd name="T10" fmla="*/ 22 w 65"/>
                  <a:gd name="T11" fmla="*/ 31 h 68"/>
                  <a:gd name="T12" fmla="*/ 26 w 65"/>
                  <a:gd name="T13" fmla="*/ 65 h 68"/>
                  <a:gd name="T14" fmla="*/ 7 w 65"/>
                  <a:gd name="T15" fmla="*/ 68 h 68"/>
                  <a:gd name="T16" fmla="*/ 0 w 65"/>
                  <a:gd name="T17" fmla="*/ 7 h 68"/>
                  <a:gd name="T18" fmla="*/ 19 w 65"/>
                  <a:gd name="T19" fmla="*/ 5 h 68"/>
                  <a:gd name="T20" fmla="*/ 20 w 65"/>
                  <a:gd name="T21" fmla="*/ 15 h 68"/>
                  <a:gd name="T22" fmla="*/ 20 w 65"/>
                  <a:gd name="T23" fmla="*/ 15 h 68"/>
                  <a:gd name="T24" fmla="*/ 38 w 65"/>
                  <a:gd name="T25" fmla="*/ 1 h 68"/>
                  <a:gd name="T26" fmla="*/ 61 w 65"/>
                  <a:gd name="T27" fmla="*/ 24 h 68"/>
                  <a:gd name="T28" fmla="*/ 65 w 65"/>
                  <a:gd name="T29" fmla="*/ 6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68">
                    <a:moveTo>
                      <a:pt x="65" y="61"/>
                    </a:moveTo>
                    <a:cubicBezTo>
                      <a:pt x="47" y="63"/>
                      <a:pt x="47" y="63"/>
                      <a:pt x="47" y="63"/>
                    </a:cubicBezTo>
                    <a:cubicBezTo>
                      <a:pt x="43" y="29"/>
                      <a:pt x="43" y="29"/>
                      <a:pt x="43" y="29"/>
                    </a:cubicBezTo>
                    <a:cubicBezTo>
                      <a:pt x="42" y="20"/>
                      <a:pt x="38" y="16"/>
                      <a:pt x="31" y="17"/>
                    </a:cubicBezTo>
                    <a:cubicBezTo>
                      <a:pt x="28" y="17"/>
                      <a:pt x="26" y="19"/>
                      <a:pt x="24" y="21"/>
                    </a:cubicBezTo>
                    <a:cubicBezTo>
                      <a:pt x="22" y="24"/>
                      <a:pt x="21" y="27"/>
                      <a:pt x="22" y="31"/>
                    </a:cubicBezTo>
                    <a:cubicBezTo>
                      <a:pt x="26" y="65"/>
                      <a:pt x="26" y="65"/>
                      <a:pt x="26" y="65"/>
                    </a:cubicBezTo>
                    <a:cubicBezTo>
                      <a:pt x="7" y="68"/>
                      <a:pt x="7" y="68"/>
                      <a:pt x="7" y="68"/>
                    </a:cubicBezTo>
                    <a:cubicBezTo>
                      <a:pt x="0" y="7"/>
                      <a:pt x="0" y="7"/>
                      <a:pt x="0" y="7"/>
                    </a:cubicBezTo>
                    <a:cubicBezTo>
                      <a:pt x="19" y="5"/>
                      <a:pt x="19" y="5"/>
                      <a:pt x="19" y="5"/>
                    </a:cubicBezTo>
                    <a:cubicBezTo>
                      <a:pt x="20" y="15"/>
                      <a:pt x="20" y="15"/>
                      <a:pt x="20" y="15"/>
                    </a:cubicBezTo>
                    <a:cubicBezTo>
                      <a:pt x="20" y="15"/>
                      <a:pt x="20" y="15"/>
                      <a:pt x="20" y="15"/>
                    </a:cubicBezTo>
                    <a:cubicBezTo>
                      <a:pt x="24" y="7"/>
                      <a:pt x="30" y="2"/>
                      <a:pt x="38" y="1"/>
                    </a:cubicBezTo>
                    <a:cubicBezTo>
                      <a:pt x="51" y="0"/>
                      <a:pt x="59" y="7"/>
                      <a:pt x="61" y="24"/>
                    </a:cubicBezTo>
                    <a:lnTo>
                      <a:pt x="65" y="6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56" name="Freeform 46"/>
              <p:cNvSpPr>
                <a:spLocks noEditPoints="1"/>
              </p:cNvSpPr>
              <p:nvPr/>
            </p:nvSpPr>
            <p:spPr bwMode="auto">
              <a:xfrm>
                <a:off x="-2468563" y="2109788"/>
                <a:ext cx="147638" cy="214313"/>
              </a:xfrm>
              <a:custGeom>
                <a:avLst/>
                <a:gdLst>
                  <a:gd name="T0" fmla="*/ 67 w 67"/>
                  <a:gd name="T1" fmla="*/ 89 h 96"/>
                  <a:gd name="T2" fmla="*/ 48 w 67"/>
                  <a:gd name="T3" fmla="*/ 92 h 96"/>
                  <a:gd name="T4" fmla="*/ 47 w 67"/>
                  <a:gd name="T5" fmla="*/ 83 h 96"/>
                  <a:gd name="T6" fmla="*/ 47 w 67"/>
                  <a:gd name="T7" fmla="*/ 83 h 96"/>
                  <a:gd name="T8" fmla="*/ 30 w 67"/>
                  <a:gd name="T9" fmla="*/ 95 h 96"/>
                  <a:gd name="T10" fmla="*/ 11 w 67"/>
                  <a:gd name="T11" fmla="*/ 89 h 96"/>
                  <a:gd name="T12" fmla="*/ 1 w 67"/>
                  <a:gd name="T13" fmla="*/ 68 h 96"/>
                  <a:gd name="T14" fmla="*/ 6 w 67"/>
                  <a:gd name="T15" fmla="*/ 43 h 96"/>
                  <a:gd name="T16" fmla="*/ 25 w 67"/>
                  <a:gd name="T17" fmla="*/ 32 h 96"/>
                  <a:gd name="T18" fmla="*/ 42 w 67"/>
                  <a:gd name="T19" fmla="*/ 38 h 96"/>
                  <a:gd name="T20" fmla="*/ 42 w 67"/>
                  <a:gd name="T21" fmla="*/ 38 h 96"/>
                  <a:gd name="T22" fmla="*/ 38 w 67"/>
                  <a:gd name="T23" fmla="*/ 2 h 96"/>
                  <a:gd name="T24" fmla="*/ 57 w 67"/>
                  <a:gd name="T25" fmla="*/ 0 h 96"/>
                  <a:gd name="T26" fmla="*/ 67 w 67"/>
                  <a:gd name="T27" fmla="*/ 89 h 96"/>
                  <a:gd name="T28" fmla="*/ 45 w 67"/>
                  <a:gd name="T29" fmla="*/ 62 h 96"/>
                  <a:gd name="T30" fmla="*/ 45 w 67"/>
                  <a:gd name="T31" fmla="*/ 58 h 96"/>
                  <a:gd name="T32" fmla="*/ 40 w 67"/>
                  <a:gd name="T33" fmla="*/ 48 h 96"/>
                  <a:gd name="T34" fmla="*/ 31 w 67"/>
                  <a:gd name="T35" fmla="*/ 45 h 96"/>
                  <a:gd name="T36" fmla="*/ 22 w 67"/>
                  <a:gd name="T37" fmla="*/ 51 h 96"/>
                  <a:gd name="T38" fmla="*/ 20 w 67"/>
                  <a:gd name="T39" fmla="*/ 65 h 96"/>
                  <a:gd name="T40" fmla="*/ 25 w 67"/>
                  <a:gd name="T41" fmla="*/ 77 h 96"/>
                  <a:gd name="T42" fmla="*/ 34 w 67"/>
                  <a:gd name="T43" fmla="*/ 80 h 96"/>
                  <a:gd name="T44" fmla="*/ 43 w 67"/>
                  <a:gd name="T45" fmla="*/ 75 h 96"/>
                  <a:gd name="T46" fmla="*/ 45 w 67"/>
                  <a:gd name="T47"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96">
                    <a:moveTo>
                      <a:pt x="67" y="89"/>
                    </a:moveTo>
                    <a:cubicBezTo>
                      <a:pt x="48" y="92"/>
                      <a:pt x="48" y="92"/>
                      <a:pt x="48" y="92"/>
                    </a:cubicBezTo>
                    <a:cubicBezTo>
                      <a:pt x="47" y="83"/>
                      <a:pt x="47" y="83"/>
                      <a:pt x="47" y="83"/>
                    </a:cubicBezTo>
                    <a:cubicBezTo>
                      <a:pt x="47" y="83"/>
                      <a:pt x="47" y="83"/>
                      <a:pt x="47" y="83"/>
                    </a:cubicBezTo>
                    <a:cubicBezTo>
                      <a:pt x="44" y="90"/>
                      <a:pt x="38" y="94"/>
                      <a:pt x="30" y="95"/>
                    </a:cubicBezTo>
                    <a:cubicBezTo>
                      <a:pt x="22" y="96"/>
                      <a:pt x="16" y="94"/>
                      <a:pt x="11" y="89"/>
                    </a:cubicBezTo>
                    <a:cubicBezTo>
                      <a:pt x="5" y="84"/>
                      <a:pt x="2" y="77"/>
                      <a:pt x="1" y="68"/>
                    </a:cubicBezTo>
                    <a:cubicBezTo>
                      <a:pt x="0" y="58"/>
                      <a:pt x="2" y="50"/>
                      <a:pt x="6" y="43"/>
                    </a:cubicBezTo>
                    <a:cubicBezTo>
                      <a:pt x="10" y="36"/>
                      <a:pt x="17" y="33"/>
                      <a:pt x="25" y="32"/>
                    </a:cubicBezTo>
                    <a:cubicBezTo>
                      <a:pt x="33" y="31"/>
                      <a:pt x="38" y="33"/>
                      <a:pt x="42" y="38"/>
                    </a:cubicBezTo>
                    <a:cubicBezTo>
                      <a:pt x="42" y="38"/>
                      <a:pt x="42" y="38"/>
                      <a:pt x="42" y="38"/>
                    </a:cubicBezTo>
                    <a:cubicBezTo>
                      <a:pt x="38" y="2"/>
                      <a:pt x="38" y="2"/>
                      <a:pt x="38" y="2"/>
                    </a:cubicBezTo>
                    <a:cubicBezTo>
                      <a:pt x="57" y="0"/>
                      <a:pt x="57" y="0"/>
                      <a:pt x="57" y="0"/>
                    </a:cubicBezTo>
                    <a:lnTo>
                      <a:pt x="67" y="89"/>
                    </a:lnTo>
                    <a:close/>
                    <a:moveTo>
                      <a:pt x="45" y="62"/>
                    </a:moveTo>
                    <a:cubicBezTo>
                      <a:pt x="45" y="58"/>
                      <a:pt x="45" y="58"/>
                      <a:pt x="45" y="58"/>
                    </a:cubicBezTo>
                    <a:cubicBezTo>
                      <a:pt x="44" y="54"/>
                      <a:pt x="43" y="51"/>
                      <a:pt x="40" y="48"/>
                    </a:cubicBezTo>
                    <a:cubicBezTo>
                      <a:pt x="38" y="46"/>
                      <a:pt x="35" y="45"/>
                      <a:pt x="31" y="45"/>
                    </a:cubicBezTo>
                    <a:cubicBezTo>
                      <a:pt x="27" y="46"/>
                      <a:pt x="24" y="48"/>
                      <a:pt x="22" y="51"/>
                    </a:cubicBezTo>
                    <a:cubicBezTo>
                      <a:pt x="20" y="55"/>
                      <a:pt x="19" y="59"/>
                      <a:pt x="20" y="65"/>
                    </a:cubicBezTo>
                    <a:cubicBezTo>
                      <a:pt x="21" y="70"/>
                      <a:pt x="22" y="74"/>
                      <a:pt x="25" y="77"/>
                    </a:cubicBezTo>
                    <a:cubicBezTo>
                      <a:pt x="27" y="80"/>
                      <a:pt x="30" y="81"/>
                      <a:pt x="34" y="80"/>
                    </a:cubicBezTo>
                    <a:cubicBezTo>
                      <a:pt x="38" y="80"/>
                      <a:pt x="41" y="78"/>
                      <a:pt x="43" y="75"/>
                    </a:cubicBezTo>
                    <a:cubicBezTo>
                      <a:pt x="45" y="71"/>
                      <a:pt x="46" y="67"/>
                      <a:pt x="45" y="6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57" name="Freeform 47"/>
              <p:cNvSpPr>
                <a:spLocks noEditPoints="1"/>
              </p:cNvSpPr>
              <p:nvPr/>
            </p:nvSpPr>
            <p:spPr bwMode="auto">
              <a:xfrm>
                <a:off x="-2303463" y="2157413"/>
                <a:ext cx="130175" cy="147638"/>
              </a:xfrm>
              <a:custGeom>
                <a:avLst/>
                <a:gdLst>
                  <a:gd name="T0" fmla="*/ 58 w 58"/>
                  <a:gd name="T1" fmla="*/ 61 h 67"/>
                  <a:gd name="T2" fmla="*/ 40 w 58"/>
                  <a:gd name="T3" fmla="*/ 63 h 67"/>
                  <a:gd name="T4" fmla="*/ 39 w 58"/>
                  <a:gd name="T5" fmla="*/ 54 h 67"/>
                  <a:gd name="T6" fmla="*/ 39 w 58"/>
                  <a:gd name="T7" fmla="*/ 54 h 67"/>
                  <a:gd name="T8" fmla="*/ 22 w 58"/>
                  <a:gd name="T9" fmla="*/ 66 h 67"/>
                  <a:gd name="T10" fmla="*/ 8 w 58"/>
                  <a:gd name="T11" fmla="*/ 63 h 67"/>
                  <a:gd name="T12" fmla="*/ 1 w 58"/>
                  <a:gd name="T13" fmla="*/ 50 h 67"/>
                  <a:gd name="T14" fmla="*/ 20 w 58"/>
                  <a:gd name="T15" fmla="*/ 28 h 67"/>
                  <a:gd name="T16" fmla="*/ 36 w 58"/>
                  <a:gd name="T17" fmla="*/ 24 h 67"/>
                  <a:gd name="T18" fmla="*/ 24 w 58"/>
                  <a:gd name="T19" fmla="*/ 15 h 67"/>
                  <a:gd name="T20" fmla="*/ 4 w 58"/>
                  <a:gd name="T21" fmla="*/ 24 h 67"/>
                  <a:gd name="T22" fmla="*/ 3 w 58"/>
                  <a:gd name="T23" fmla="*/ 10 h 67"/>
                  <a:gd name="T24" fmla="*/ 13 w 58"/>
                  <a:gd name="T25" fmla="*/ 5 h 67"/>
                  <a:gd name="T26" fmla="*/ 25 w 58"/>
                  <a:gd name="T27" fmla="*/ 2 h 67"/>
                  <a:gd name="T28" fmla="*/ 54 w 58"/>
                  <a:gd name="T29" fmla="*/ 25 h 67"/>
                  <a:gd name="T30" fmla="*/ 58 w 58"/>
                  <a:gd name="T31" fmla="*/ 61 h 67"/>
                  <a:gd name="T32" fmla="*/ 37 w 58"/>
                  <a:gd name="T33" fmla="*/ 38 h 67"/>
                  <a:gd name="T34" fmla="*/ 37 w 58"/>
                  <a:gd name="T35" fmla="*/ 34 h 67"/>
                  <a:gd name="T36" fmla="*/ 26 w 58"/>
                  <a:gd name="T37" fmla="*/ 37 h 67"/>
                  <a:gd name="T38" fmla="*/ 18 w 58"/>
                  <a:gd name="T39" fmla="*/ 46 h 67"/>
                  <a:gd name="T40" fmla="*/ 21 w 58"/>
                  <a:gd name="T41" fmla="*/ 51 h 67"/>
                  <a:gd name="T42" fmla="*/ 27 w 58"/>
                  <a:gd name="T43" fmla="*/ 52 h 67"/>
                  <a:gd name="T44" fmla="*/ 35 w 58"/>
                  <a:gd name="T45" fmla="*/ 48 h 67"/>
                  <a:gd name="T46" fmla="*/ 37 w 58"/>
                  <a:gd name="T4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 h="67">
                    <a:moveTo>
                      <a:pt x="58" y="61"/>
                    </a:moveTo>
                    <a:cubicBezTo>
                      <a:pt x="40" y="63"/>
                      <a:pt x="40" y="63"/>
                      <a:pt x="40" y="63"/>
                    </a:cubicBezTo>
                    <a:cubicBezTo>
                      <a:pt x="39" y="54"/>
                      <a:pt x="39" y="54"/>
                      <a:pt x="39" y="54"/>
                    </a:cubicBezTo>
                    <a:cubicBezTo>
                      <a:pt x="39" y="54"/>
                      <a:pt x="39" y="54"/>
                      <a:pt x="39" y="54"/>
                    </a:cubicBezTo>
                    <a:cubicBezTo>
                      <a:pt x="36" y="61"/>
                      <a:pt x="30" y="65"/>
                      <a:pt x="22" y="66"/>
                    </a:cubicBezTo>
                    <a:cubicBezTo>
                      <a:pt x="16" y="67"/>
                      <a:pt x="12" y="66"/>
                      <a:pt x="8" y="63"/>
                    </a:cubicBezTo>
                    <a:cubicBezTo>
                      <a:pt x="4" y="60"/>
                      <a:pt x="2" y="56"/>
                      <a:pt x="1" y="50"/>
                    </a:cubicBezTo>
                    <a:cubicBezTo>
                      <a:pt x="0" y="39"/>
                      <a:pt x="6" y="31"/>
                      <a:pt x="20" y="28"/>
                    </a:cubicBezTo>
                    <a:cubicBezTo>
                      <a:pt x="36" y="24"/>
                      <a:pt x="36" y="24"/>
                      <a:pt x="36" y="24"/>
                    </a:cubicBezTo>
                    <a:cubicBezTo>
                      <a:pt x="35" y="17"/>
                      <a:pt x="31" y="14"/>
                      <a:pt x="24" y="15"/>
                    </a:cubicBezTo>
                    <a:cubicBezTo>
                      <a:pt x="17" y="16"/>
                      <a:pt x="10" y="19"/>
                      <a:pt x="4" y="24"/>
                    </a:cubicBezTo>
                    <a:cubicBezTo>
                      <a:pt x="3" y="10"/>
                      <a:pt x="3" y="10"/>
                      <a:pt x="3" y="10"/>
                    </a:cubicBezTo>
                    <a:cubicBezTo>
                      <a:pt x="5" y="8"/>
                      <a:pt x="8" y="6"/>
                      <a:pt x="13" y="5"/>
                    </a:cubicBezTo>
                    <a:cubicBezTo>
                      <a:pt x="17" y="3"/>
                      <a:pt x="21" y="2"/>
                      <a:pt x="25" y="2"/>
                    </a:cubicBezTo>
                    <a:cubicBezTo>
                      <a:pt x="42" y="0"/>
                      <a:pt x="52" y="8"/>
                      <a:pt x="54" y="25"/>
                    </a:cubicBezTo>
                    <a:lnTo>
                      <a:pt x="58" y="61"/>
                    </a:lnTo>
                    <a:close/>
                    <a:moveTo>
                      <a:pt x="37" y="38"/>
                    </a:moveTo>
                    <a:cubicBezTo>
                      <a:pt x="37" y="34"/>
                      <a:pt x="37" y="34"/>
                      <a:pt x="37" y="34"/>
                    </a:cubicBezTo>
                    <a:cubicBezTo>
                      <a:pt x="26" y="37"/>
                      <a:pt x="26" y="37"/>
                      <a:pt x="26" y="37"/>
                    </a:cubicBezTo>
                    <a:cubicBezTo>
                      <a:pt x="20" y="38"/>
                      <a:pt x="18" y="41"/>
                      <a:pt x="18" y="46"/>
                    </a:cubicBezTo>
                    <a:cubicBezTo>
                      <a:pt x="18" y="48"/>
                      <a:pt x="19" y="50"/>
                      <a:pt x="21" y="51"/>
                    </a:cubicBezTo>
                    <a:cubicBezTo>
                      <a:pt x="23" y="52"/>
                      <a:pt x="25" y="53"/>
                      <a:pt x="27" y="52"/>
                    </a:cubicBezTo>
                    <a:cubicBezTo>
                      <a:pt x="31" y="52"/>
                      <a:pt x="33" y="51"/>
                      <a:pt x="35" y="48"/>
                    </a:cubicBezTo>
                    <a:cubicBezTo>
                      <a:pt x="37" y="45"/>
                      <a:pt x="38" y="42"/>
                      <a:pt x="37" y="38"/>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58" name="Freeform 48"/>
              <p:cNvSpPr>
                <a:spLocks/>
              </p:cNvSpPr>
              <p:nvPr/>
            </p:nvSpPr>
            <p:spPr bwMode="auto">
              <a:xfrm>
                <a:off x="-2173288" y="2138363"/>
                <a:ext cx="144463" cy="211138"/>
              </a:xfrm>
              <a:custGeom>
                <a:avLst/>
                <a:gdLst>
                  <a:gd name="T0" fmla="*/ 65 w 65"/>
                  <a:gd name="T1" fmla="*/ 0 h 95"/>
                  <a:gd name="T2" fmla="*/ 48 w 65"/>
                  <a:gd name="T3" fmla="*/ 68 h 95"/>
                  <a:gd name="T4" fmla="*/ 24 w 65"/>
                  <a:gd name="T5" fmla="*/ 95 h 95"/>
                  <a:gd name="T6" fmla="*/ 13 w 65"/>
                  <a:gd name="T7" fmla="*/ 94 h 95"/>
                  <a:gd name="T8" fmla="*/ 11 w 65"/>
                  <a:gd name="T9" fmla="*/ 80 h 95"/>
                  <a:gd name="T10" fmla="*/ 19 w 65"/>
                  <a:gd name="T11" fmla="*/ 81 h 95"/>
                  <a:gd name="T12" fmla="*/ 29 w 65"/>
                  <a:gd name="T13" fmla="*/ 73 h 95"/>
                  <a:gd name="T14" fmla="*/ 31 w 65"/>
                  <a:gd name="T15" fmla="*/ 65 h 95"/>
                  <a:gd name="T16" fmla="*/ 0 w 65"/>
                  <a:gd name="T17" fmla="*/ 8 h 95"/>
                  <a:gd name="T18" fmla="*/ 20 w 65"/>
                  <a:gd name="T19" fmla="*/ 5 h 95"/>
                  <a:gd name="T20" fmla="*/ 36 w 65"/>
                  <a:gd name="T21" fmla="*/ 41 h 95"/>
                  <a:gd name="T22" fmla="*/ 38 w 65"/>
                  <a:gd name="T23" fmla="*/ 49 h 95"/>
                  <a:gd name="T24" fmla="*/ 38 w 65"/>
                  <a:gd name="T25" fmla="*/ 49 h 95"/>
                  <a:gd name="T26" fmla="*/ 39 w 65"/>
                  <a:gd name="T27" fmla="*/ 40 h 95"/>
                  <a:gd name="T28" fmla="*/ 47 w 65"/>
                  <a:gd name="T29" fmla="*/ 2 h 95"/>
                  <a:gd name="T30" fmla="*/ 65 w 65"/>
                  <a:gd name="T3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95">
                    <a:moveTo>
                      <a:pt x="65" y="0"/>
                    </a:moveTo>
                    <a:cubicBezTo>
                      <a:pt x="48" y="68"/>
                      <a:pt x="48" y="68"/>
                      <a:pt x="48" y="68"/>
                    </a:cubicBezTo>
                    <a:cubicBezTo>
                      <a:pt x="44" y="85"/>
                      <a:pt x="36" y="93"/>
                      <a:pt x="24" y="95"/>
                    </a:cubicBezTo>
                    <a:cubicBezTo>
                      <a:pt x="20" y="95"/>
                      <a:pt x="16" y="95"/>
                      <a:pt x="13" y="94"/>
                    </a:cubicBezTo>
                    <a:cubicBezTo>
                      <a:pt x="11" y="80"/>
                      <a:pt x="11" y="80"/>
                      <a:pt x="11" y="80"/>
                    </a:cubicBezTo>
                    <a:cubicBezTo>
                      <a:pt x="14" y="81"/>
                      <a:pt x="16" y="81"/>
                      <a:pt x="19" y="81"/>
                    </a:cubicBezTo>
                    <a:cubicBezTo>
                      <a:pt x="24" y="80"/>
                      <a:pt x="27" y="78"/>
                      <a:pt x="29" y="73"/>
                    </a:cubicBezTo>
                    <a:cubicBezTo>
                      <a:pt x="31" y="65"/>
                      <a:pt x="31" y="65"/>
                      <a:pt x="31" y="65"/>
                    </a:cubicBezTo>
                    <a:cubicBezTo>
                      <a:pt x="0" y="8"/>
                      <a:pt x="0" y="8"/>
                      <a:pt x="0" y="8"/>
                    </a:cubicBezTo>
                    <a:cubicBezTo>
                      <a:pt x="20" y="5"/>
                      <a:pt x="20" y="5"/>
                      <a:pt x="20" y="5"/>
                    </a:cubicBezTo>
                    <a:cubicBezTo>
                      <a:pt x="36" y="41"/>
                      <a:pt x="36" y="41"/>
                      <a:pt x="36" y="41"/>
                    </a:cubicBezTo>
                    <a:cubicBezTo>
                      <a:pt x="37" y="43"/>
                      <a:pt x="37" y="46"/>
                      <a:pt x="38" y="49"/>
                    </a:cubicBezTo>
                    <a:cubicBezTo>
                      <a:pt x="38" y="49"/>
                      <a:pt x="38" y="49"/>
                      <a:pt x="38" y="49"/>
                    </a:cubicBezTo>
                    <a:cubicBezTo>
                      <a:pt x="38" y="46"/>
                      <a:pt x="39" y="44"/>
                      <a:pt x="39" y="40"/>
                    </a:cubicBezTo>
                    <a:cubicBezTo>
                      <a:pt x="47" y="2"/>
                      <a:pt x="47" y="2"/>
                      <a:pt x="47" y="2"/>
                    </a:cubicBezTo>
                    <a:lnTo>
                      <a:pt x="65"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59" name="Freeform 49"/>
              <p:cNvSpPr>
                <a:spLocks/>
              </p:cNvSpPr>
              <p:nvPr/>
            </p:nvSpPr>
            <p:spPr bwMode="auto">
              <a:xfrm>
                <a:off x="-3022600" y="2559050"/>
                <a:ext cx="142875" cy="298450"/>
              </a:xfrm>
              <a:custGeom>
                <a:avLst/>
                <a:gdLst>
                  <a:gd name="T0" fmla="*/ 62 w 64"/>
                  <a:gd name="T1" fmla="*/ 76 h 134"/>
                  <a:gd name="T2" fmla="*/ 54 w 64"/>
                  <a:gd name="T3" fmla="*/ 116 h 134"/>
                  <a:gd name="T4" fmla="*/ 22 w 64"/>
                  <a:gd name="T5" fmla="*/ 134 h 134"/>
                  <a:gd name="T6" fmla="*/ 3 w 64"/>
                  <a:gd name="T7" fmla="*/ 132 h 134"/>
                  <a:gd name="T8" fmla="*/ 0 w 64"/>
                  <a:gd name="T9" fmla="*/ 106 h 134"/>
                  <a:gd name="T10" fmla="*/ 17 w 64"/>
                  <a:gd name="T11" fmla="*/ 109 h 134"/>
                  <a:gd name="T12" fmla="*/ 33 w 64"/>
                  <a:gd name="T13" fmla="*/ 78 h 134"/>
                  <a:gd name="T14" fmla="*/ 25 w 64"/>
                  <a:gd name="T15" fmla="*/ 4 h 134"/>
                  <a:gd name="T16" fmla="*/ 53 w 64"/>
                  <a:gd name="T17" fmla="*/ 0 h 134"/>
                  <a:gd name="T18" fmla="*/ 62 w 64"/>
                  <a:gd name="T19" fmla="*/ 7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34">
                    <a:moveTo>
                      <a:pt x="62" y="76"/>
                    </a:moveTo>
                    <a:cubicBezTo>
                      <a:pt x="64" y="93"/>
                      <a:pt x="61" y="107"/>
                      <a:pt x="54" y="116"/>
                    </a:cubicBezTo>
                    <a:cubicBezTo>
                      <a:pt x="48" y="126"/>
                      <a:pt x="37" y="132"/>
                      <a:pt x="22" y="134"/>
                    </a:cubicBezTo>
                    <a:cubicBezTo>
                      <a:pt x="15" y="134"/>
                      <a:pt x="9" y="134"/>
                      <a:pt x="3" y="132"/>
                    </a:cubicBezTo>
                    <a:cubicBezTo>
                      <a:pt x="0" y="106"/>
                      <a:pt x="0" y="106"/>
                      <a:pt x="0" y="106"/>
                    </a:cubicBezTo>
                    <a:cubicBezTo>
                      <a:pt x="5" y="109"/>
                      <a:pt x="11" y="110"/>
                      <a:pt x="17" y="109"/>
                    </a:cubicBezTo>
                    <a:cubicBezTo>
                      <a:pt x="30" y="108"/>
                      <a:pt x="35" y="98"/>
                      <a:pt x="33" y="78"/>
                    </a:cubicBezTo>
                    <a:cubicBezTo>
                      <a:pt x="25" y="4"/>
                      <a:pt x="25" y="4"/>
                      <a:pt x="25" y="4"/>
                    </a:cubicBezTo>
                    <a:cubicBezTo>
                      <a:pt x="53" y="0"/>
                      <a:pt x="53" y="0"/>
                      <a:pt x="53" y="0"/>
                    </a:cubicBezTo>
                    <a:lnTo>
                      <a:pt x="62" y="7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0" name="Freeform 50"/>
              <p:cNvSpPr>
                <a:spLocks/>
              </p:cNvSpPr>
              <p:nvPr/>
            </p:nvSpPr>
            <p:spPr bwMode="auto">
              <a:xfrm>
                <a:off x="-2855913" y="2527300"/>
                <a:ext cx="257175" cy="307975"/>
              </a:xfrm>
              <a:custGeom>
                <a:avLst/>
                <a:gdLst>
                  <a:gd name="T0" fmla="*/ 112 w 116"/>
                  <a:gd name="T1" fmla="*/ 71 h 138"/>
                  <a:gd name="T2" fmla="*/ 66 w 116"/>
                  <a:gd name="T3" fmla="*/ 134 h 138"/>
                  <a:gd name="T4" fmla="*/ 8 w 116"/>
                  <a:gd name="T5" fmla="*/ 85 h 138"/>
                  <a:gd name="T6" fmla="*/ 0 w 116"/>
                  <a:gd name="T7" fmla="*/ 12 h 138"/>
                  <a:gd name="T8" fmla="*/ 28 w 116"/>
                  <a:gd name="T9" fmla="*/ 9 h 138"/>
                  <a:gd name="T10" fmla="*/ 36 w 116"/>
                  <a:gd name="T11" fmla="*/ 82 h 138"/>
                  <a:gd name="T12" fmla="*/ 64 w 116"/>
                  <a:gd name="T13" fmla="*/ 109 h 138"/>
                  <a:gd name="T14" fmla="*/ 84 w 116"/>
                  <a:gd name="T15" fmla="*/ 77 h 138"/>
                  <a:gd name="T16" fmla="*/ 75 w 116"/>
                  <a:gd name="T17" fmla="*/ 3 h 138"/>
                  <a:gd name="T18" fmla="*/ 104 w 116"/>
                  <a:gd name="T19" fmla="*/ 0 h 138"/>
                  <a:gd name="T20" fmla="*/ 112 w 116"/>
                  <a:gd name="T21" fmla="*/ 7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38">
                    <a:moveTo>
                      <a:pt x="112" y="71"/>
                    </a:moveTo>
                    <a:cubicBezTo>
                      <a:pt x="116" y="109"/>
                      <a:pt x="101" y="130"/>
                      <a:pt x="66" y="134"/>
                    </a:cubicBezTo>
                    <a:cubicBezTo>
                      <a:pt x="31" y="138"/>
                      <a:pt x="12" y="122"/>
                      <a:pt x="8" y="85"/>
                    </a:cubicBezTo>
                    <a:cubicBezTo>
                      <a:pt x="0" y="12"/>
                      <a:pt x="0" y="12"/>
                      <a:pt x="0" y="12"/>
                    </a:cubicBezTo>
                    <a:cubicBezTo>
                      <a:pt x="28" y="9"/>
                      <a:pt x="28" y="9"/>
                      <a:pt x="28" y="9"/>
                    </a:cubicBezTo>
                    <a:cubicBezTo>
                      <a:pt x="36" y="82"/>
                      <a:pt x="36" y="82"/>
                      <a:pt x="36" y="82"/>
                    </a:cubicBezTo>
                    <a:cubicBezTo>
                      <a:pt x="39" y="102"/>
                      <a:pt x="48" y="111"/>
                      <a:pt x="64" y="109"/>
                    </a:cubicBezTo>
                    <a:cubicBezTo>
                      <a:pt x="79" y="108"/>
                      <a:pt x="86" y="97"/>
                      <a:pt x="84" y="77"/>
                    </a:cubicBezTo>
                    <a:cubicBezTo>
                      <a:pt x="75" y="3"/>
                      <a:pt x="75" y="3"/>
                      <a:pt x="75" y="3"/>
                    </a:cubicBezTo>
                    <a:cubicBezTo>
                      <a:pt x="104" y="0"/>
                      <a:pt x="104" y="0"/>
                      <a:pt x="104" y="0"/>
                    </a:cubicBezTo>
                    <a:lnTo>
                      <a:pt x="112"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1" name="Freeform 51"/>
              <p:cNvSpPr>
                <a:spLocks/>
              </p:cNvSpPr>
              <p:nvPr/>
            </p:nvSpPr>
            <p:spPr bwMode="auto">
              <a:xfrm>
                <a:off x="-2573338" y="2492375"/>
                <a:ext cx="284163" cy="309563"/>
              </a:xfrm>
              <a:custGeom>
                <a:avLst/>
                <a:gdLst>
                  <a:gd name="T0" fmla="*/ 128 w 128"/>
                  <a:gd name="T1" fmla="*/ 126 h 139"/>
                  <a:gd name="T2" fmla="*/ 99 w 128"/>
                  <a:gd name="T3" fmla="*/ 129 h 139"/>
                  <a:gd name="T4" fmla="*/ 38 w 128"/>
                  <a:gd name="T5" fmla="*/ 56 h 139"/>
                  <a:gd name="T6" fmla="*/ 30 w 128"/>
                  <a:gd name="T7" fmla="*/ 47 h 139"/>
                  <a:gd name="T8" fmla="*/ 30 w 128"/>
                  <a:gd name="T9" fmla="*/ 47 h 139"/>
                  <a:gd name="T10" fmla="*/ 33 w 128"/>
                  <a:gd name="T11" fmla="*/ 67 h 139"/>
                  <a:gd name="T12" fmla="*/ 41 w 128"/>
                  <a:gd name="T13" fmla="*/ 136 h 139"/>
                  <a:gd name="T14" fmla="*/ 14 w 128"/>
                  <a:gd name="T15" fmla="*/ 139 h 139"/>
                  <a:gd name="T16" fmla="*/ 0 w 128"/>
                  <a:gd name="T17" fmla="*/ 13 h 139"/>
                  <a:gd name="T18" fmla="*/ 30 w 128"/>
                  <a:gd name="T19" fmla="*/ 10 h 139"/>
                  <a:gd name="T20" fmla="*/ 89 w 128"/>
                  <a:gd name="T21" fmla="*/ 81 h 139"/>
                  <a:gd name="T22" fmla="*/ 97 w 128"/>
                  <a:gd name="T23" fmla="*/ 90 h 139"/>
                  <a:gd name="T24" fmla="*/ 97 w 128"/>
                  <a:gd name="T25" fmla="*/ 90 h 139"/>
                  <a:gd name="T26" fmla="*/ 94 w 128"/>
                  <a:gd name="T27" fmla="*/ 73 h 139"/>
                  <a:gd name="T28" fmla="*/ 86 w 128"/>
                  <a:gd name="T29" fmla="*/ 3 h 139"/>
                  <a:gd name="T30" fmla="*/ 113 w 128"/>
                  <a:gd name="T31" fmla="*/ 0 h 139"/>
                  <a:gd name="T32" fmla="*/ 128 w 128"/>
                  <a:gd name="T33" fmla="*/ 12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39">
                    <a:moveTo>
                      <a:pt x="128" y="126"/>
                    </a:moveTo>
                    <a:cubicBezTo>
                      <a:pt x="99" y="129"/>
                      <a:pt x="99" y="129"/>
                      <a:pt x="99" y="129"/>
                    </a:cubicBezTo>
                    <a:cubicBezTo>
                      <a:pt x="38" y="56"/>
                      <a:pt x="38" y="56"/>
                      <a:pt x="38" y="56"/>
                    </a:cubicBezTo>
                    <a:cubicBezTo>
                      <a:pt x="34" y="52"/>
                      <a:pt x="32" y="49"/>
                      <a:pt x="30" y="47"/>
                    </a:cubicBezTo>
                    <a:cubicBezTo>
                      <a:pt x="30" y="47"/>
                      <a:pt x="30" y="47"/>
                      <a:pt x="30" y="47"/>
                    </a:cubicBezTo>
                    <a:cubicBezTo>
                      <a:pt x="31" y="51"/>
                      <a:pt x="32" y="58"/>
                      <a:pt x="33" y="67"/>
                    </a:cubicBezTo>
                    <a:cubicBezTo>
                      <a:pt x="41" y="136"/>
                      <a:pt x="41" y="136"/>
                      <a:pt x="41" y="136"/>
                    </a:cubicBezTo>
                    <a:cubicBezTo>
                      <a:pt x="14" y="139"/>
                      <a:pt x="14" y="139"/>
                      <a:pt x="14" y="139"/>
                    </a:cubicBezTo>
                    <a:cubicBezTo>
                      <a:pt x="0" y="13"/>
                      <a:pt x="0" y="13"/>
                      <a:pt x="0" y="13"/>
                    </a:cubicBezTo>
                    <a:cubicBezTo>
                      <a:pt x="30" y="10"/>
                      <a:pt x="30" y="10"/>
                      <a:pt x="30" y="10"/>
                    </a:cubicBezTo>
                    <a:cubicBezTo>
                      <a:pt x="89" y="81"/>
                      <a:pt x="89" y="81"/>
                      <a:pt x="89" y="81"/>
                    </a:cubicBezTo>
                    <a:cubicBezTo>
                      <a:pt x="92" y="84"/>
                      <a:pt x="94" y="87"/>
                      <a:pt x="97" y="90"/>
                    </a:cubicBezTo>
                    <a:cubicBezTo>
                      <a:pt x="97" y="90"/>
                      <a:pt x="97" y="90"/>
                      <a:pt x="97" y="90"/>
                    </a:cubicBezTo>
                    <a:cubicBezTo>
                      <a:pt x="96" y="87"/>
                      <a:pt x="95" y="82"/>
                      <a:pt x="94" y="73"/>
                    </a:cubicBezTo>
                    <a:cubicBezTo>
                      <a:pt x="86" y="3"/>
                      <a:pt x="86" y="3"/>
                      <a:pt x="86" y="3"/>
                    </a:cubicBezTo>
                    <a:cubicBezTo>
                      <a:pt x="113" y="0"/>
                      <a:pt x="113" y="0"/>
                      <a:pt x="113" y="0"/>
                    </a:cubicBezTo>
                    <a:lnTo>
                      <a:pt x="128" y="12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2" name="Freeform 52"/>
              <p:cNvSpPr>
                <a:spLocks/>
              </p:cNvSpPr>
              <p:nvPr/>
            </p:nvSpPr>
            <p:spPr bwMode="auto">
              <a:xfrm>
                <a:off x="-2154238" y="2454275"/>
                <a:ext cx="149225" cy="293688"/>
              </a:xfrm>
              <a:custGeom>
                <a:avLst/>
                <a:gdLst>
                  <a:gd name="T0" fmla="*/ 52 w 67"/>
                  <a:gd name="T1" fmla="*/ 0 h 132"/>
                  <a:gd name="T2" fmla="*/ 67 w 67"/>
                  <a:gd name="T3" fmla="*/ 128 h 132"/>
                  <a:gd name="T4" fmla="*/ 39 w 67"/>
                  <a:gd name="T5" fmla="*/ 132 h 132"/>
                  <a:gd name="T6" fmla="*/ 28 w 67"/>
                  <a:gd name="T7" fmla="*/ 34 h 132"/>
                  <a:gd name="T8" fmla="*/ 23 w 67"/>
                  <a:gd name="T9" fmla="*/ 39 h 132"/>
                  <a:gd name="T10" fmla="*/ 17 w 67"/>
                  <a:gd name="T11" fmla="*/ 43 h 132"/>
                  <a:gd name="T12" fmla="*/ 10 w 67"/>
                  <a:gd name="T13" fmla="*/ 46 h 132"/>
                  <a:gd name="T14" fmla="*/ 2 w 67"/>
                  <a:gd name="T15" fmla="*/ 48 h 132"/>
                  <a:gd name="T16" fmla="*/ 0 w 67"/>
                  <a:gd name="T17" fmla="*/ 25 h 132"/>
                  <a:gd name="T18" fmla="*/ 19 w 67"/>
                  <a:gd name="T19" fmla="*/ 14 h 132"/>
                  <a:gd name="T20" fmla="*/ 35 w 67"/>
                  <a:gd name="T21" fmla="*/ 2 h 132"/>
                  <a:gd name="T22" fmla="*/ 52 w 67"/>
                  <a:gd name="T2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132">
                    <a:moveTo>
                      <a:pt x="52" y="0"/>
                    </a:moveTo>
                    <a:cubicBezTo>
                      <a:pt x="67" y="128"/>
                      <a:pt x="67" y="128"/>
                      <a:pt x="67" y="128"/>
                    </a:cubicBezTo>
                    <a:cubicBezTo>
                      <a:pt x="39" y="132"/>
                      <a:pt x="39" y="132"/>
                      <a:pt x="39" y="132"/>
                    </a:cubicBezTo>
                    <a:cubicBezTo>
                      <a:pt x="28" y="34"/>
                      <a:pt x="28" y="34"/>
                      <a:pt x="28" y="34"/>
                    </a:cubicBezTo>
                    <a:cubicBezTo>
                      <a:pt x="26" y="36"/>
                      <a:pt x="25" y="37"/>
                      <a:pt x="23" y="39"/>
                    </a:cubicBezTo>
                    <a:cubicBezTo>
                      <a:pt x="21" y="40"/>
                      <a:pt x="19" y="41"/>
                      <a:pt x="17" y="43"/>
                    </a:cubicBezTo>
                    <a:cubicBezTo>
                      <a:pt x="14" y="44"/>
                      <a:pt x="12" y="45"/>
                      <a:pt x="10" y="46"/>
                    </a:cubicBezTo>
                    <a:cubicBezTo>
                      <a:pt x="7" y="47"/>
                      <a:pt x="5" y="48"/>
                      <a:pt x="2" y="48"/>
                    </a:cubicBezTo>
                    <a:cubicBezTo>
                      <a:pt x="0" y="25"/>
                      <a:pt x="0" y="25"/>
                      <a:pt x="0" y="25"/>
                    </a:cubicBezTo>
                    <a:cubicBezTo>
                      <a:pt x="7" y="22"/>
                      <a:pt x="13" y="18"/>
                      <a:pt x="19" y="14"/>
                    </a:cubicBezTo>
                    <a:cubicBezTo>
                      <a:pt x="25" y="10"/>
                      <a:pt x="30" y="6"/>
                      <a:pt x="35" y="2"/>
                    </a:cubicBezTo>
                    <a:lnTo>
                      <a:pt x="5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grpSp>
          <p:nvGrpSpPr>
            <p:cNvPr id="27" name="Group 26"/>
            <p:cNvGrpSpPr/>
            <p:nvPr/>
          </p:nvGrpSpPr>
          <p:grpSpPr>
            <a:xfrm>
              <a:off x="9145431" y="2966466"/>
              <a:ext cx="365757" cy="783110"/>
              <a:chOff x="9195251" y="2966466"/>
              <a:chExt cx="365757" cy="783110"/>
            </a:xfrm>
          </p:grpSpPr>
          <p:cxnSp>
            <p:nvCxnSpPr>
              <p:cNvPr id="29" name="Straight Connector 28"/>
              <p:cNvCxnSpPr/>
              <p:nvPr/>
            </p:nvCxnSpPr>
            <p:spPr>
              <a:xfrm flipV="1">
                <a:off x="9378129" y="2966466"/>
                <a:ext cx="0" cy="438945"/>
              </a:xfrm>
              <a:prstGeom prst="line">
                <a:avLst/>
              </a:prstGeom>
              <a:noFill/>
              <a:ln w="38100" cap="rnd" cmpd="sng" algn="ctr">
                <a:solidFill>
                  <a:schemeClr val="accent3">
                    <a:lumMod val="60000"/>
                    <a:lumOff val="40000"/>
                  </a:schemeClr>
                </a:solidFill>
                <a:prstDash val="sysDot"/>
                <a:headEnd type="none"/>
                <a:tailEnd type="oval"/>
              </a:ln>
              <a:effectLst/>
            </p:spPr>
          </p:cxnSp>
          <p:sp>
            <p:nvSpPr>
              <p:cNvPr id="30" name="Oval 29"/>
              <p:cNvSpPr/>
              <p:nvPr/>
            </p:nvSpPr>
            <p:spPr bwMode="auto">
              <a:xfrm>
                <a:off x="9195251" y="3383819"/>
                <a:ext cx="365757" cy="365757"/>
              </a:xfrm>
              <a:prstGeom prst="ellipse">
                <a:avLst/>
              </a:prstGeom>
              <a:solidFill>
                <a:srgbClr val="FFFFFF"/>
              </a:solidFill>
              <a:ln w="38100" cap="flat" cmpd="sng" algn="ctr">
                <a:solidFill>
                  <a:schemeClr val="accent3">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8" name="TextBox 27"/>
            <p:cNvSpPr txBox="1"/>
            <p:nvPr/>
          </p:nvSpPr>
          <p:spPr>
            <a:xfrm>
              <a:off x="8626792" y="1746454"/>
              <a:ext cx="1374458" cy="324000"/>
            </a:xfrm>
            <a:prstGeom prst="rect">
              <a:avLst/>
            </a:prstGeom>
            <a:noFill/>
          </p:spPr>
          <p:txBody>
            <a:bodyPr wrap="square" lIns="0" tIns="0" rIns="0" bIns="0" rtlCol="0" anchor="ctr">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3">
                      <a:lumMod val="60000"/>
                      <a:lumOff val="40000"/>
                    </a:schemeClr>
                  </a:solidFill>
                  <a:effectLst/>
                  <a:uLnTx/>
                  <a:uFillTx/>
                  <a:cs typeface="Arial" pitchFamily="34" charset="0"/>
                </a:rPr>
                <a:t>Project starts</a:t>
              </a:r>
            </a:p>
          </p:txBody>
        </p:sp>
      </p:grpSp>
      <p:sp>
        <p:nvSpPr>
          <p:cNvPr id="64" name="Isosceles Triangle 63"/>
          <p:cNvSpPr/>
          <p:nvPr/>
        </p:nvSpPr>
        <p:spPr bwMode="auto">
          <a:xfrm rot="16200000">
            <a:off x="2768858" y="3359408"/>
            <a:ext cx="510159" cy="439792"/>
          </a:xfrm>
          <a:prstGeom prst="triangle">
            <a:avLst/>
          </a:prstGeom>
          <a:solidFill>
            <a:schemeClr val="accent2">
              <a:lumMod val="60000"/>
              <a:lumOff val="40000"/>
            </a:schemeClr>
          </a:solidFill>
          <a:ln w="9525" cap="flat" cmpd="sng" algn="ctr">
            <a:no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 name="Group 4"/>
          <p:cNvGrpSpPr>
            <a:grpSpLocks noChangeAspect="1"/>
          </p:cNvGrpSpPr>
          <p:nvPr/>
        </p:nvGrpSpPr>
        <p:grpSpPr bwMode="auto">
          <a:xfrm>
            <a:off x="471319" y="369094"/>
            <a:ext cx="621600" cy="718568"/>
            <a:chOff x="2306" y="343"/>
            <a:chExt cx="3218" cy="3720"/>
          </a:xfrm>
          <a:solidFill>
            <a:schemeClr val="accent3"/>
          </a:solidFill>
        </p:grpSpPr>
        <p:sp>
          <p:nvSpPr>
            <p:cNvPr id="68" name="Freeform 5"/>
            <p:cNvSpPr>
              <a:spLocks noEditPoints="1"/>
            </p:cNvSpPr>
            <p:nvPr/>
          </p:nvSpPr>
          <p:spPr bwMode="auto">
            <a:xfrm>
              <a:off x="2306" y="1588"/>
              <a:ext cx="3218" cy="2475"/>
            </a:xfrm>
            <a:custGeom>
              <a:avLst/>
              <a:gdLst>
                <a:gd name="T0" fmla="*/ 0 w 1359"/>
                <a:gd name="T1" fmla="*/ 932 h 1046"/>
                <a:gd name="T2" fmla="*/ 1264 w 1359"/>
                <a:gd name="T3" fmla="*/ 1046 h 1046"/>
                <a:gd name="T4" fmla="*/ 1359 w 1359"/>
                <a:gd name="T5" fmla="*/ 0 h 1046"/>
                <a:gd name="T6" fmla="*/ 0 w 1359"/>
                <a:gd name="T7" fmla="*/ 0 h 1046"/>
                <a:gd name="T8" fmla="*/ 87 w 1359"/>
                <a:gd name="T9" fmla="*/ 952 h 1046"/>
                <a:gd name="T10" fmla="*/ 332 w 1359"/>
                <a:gd name="T11" fmla="*/ 708 h 1046"/>
                <a:gd name="T12" fmla="*/ 332 w 1359"/>
                <a:gd name="T13" fmla="*/ 952 h 1046"/>
                <a:gd name="T14" fmla="*/ 87 w 1359"/>
                <a:gd name="T15" fmla="*/ 645 h 1046"/>
                <a:gd name="T16" fmla="*/ 332 w 1359"/>
                <a:gd name="T17" fmla="*/ 397 h 1046"/>
                <a:gd name="T18" fmla="*/ 332 w 1359"/>
                <a:gd name="T19" fmla="*/ 645 h 1046"/>
                <a:gd name="T20" fmla="*/ 87 w 1359"/>
                <a:gd name="T21" fmla="*/ 338 h 1046"/>
                <a:gd name="T22" fmla="*/ 332 w 1359"/>
                <a:gd name="T23" fmla="*/ 90 h 1046"/>
                <a:gd name="T24" fmla="*/ 332 w 1359"/>
                <a:gd name="T25" fmla="*/ 338 h 1046"/>
                <a:gd name="T26" fmla="*/ 395 w 1359"/>
                <a:gd name="T27" fmla="*/ 952 h 1046"/>
                <a:gd name="T28" fmla="*/ 644 w 1359"/>
                <a:gd name="T29" fmla="*/ 708 h 1046"/>
                <a:gd name="T30" fmla="*/ 644 w 1359"/>
                <a:gd name="T31" fmla="*/ 645 h 1046"/>
                <a:gd name="T32" fmla="*/ 395 w 1359"/>
                <a:gd name="T33" fmla="*/ 397 h 1046"/>
                <a:gd name="T34" fmla="*/ 644 w 1359"/>
                <a:gd name="T35" fmla="*/ 645 h 1046"/>
                <a:gd name="T36" fmla="*/ 395 w 1359"/>
                <a:gd name="T37" fmla="*/ 338 h 1046"/>
                <a:gd name="T38" fmla="*/ 644 w 1359"/>
                <a:gd name="T39" fmla="*/ 90 h 1046"/>
                <a:gd name="T40" fmla="*/ 952 w 1359"/>
                <a:gd name="T41" fmla="*/ 952 h 1046"/>
                <a:gd name="T42" fmla="*/ 707 w 1359"/>
                <a:gd name="T43" fmla="*/ 708 h 1046"/>
                <a:gd name="T44" fmla="*/ 952 w 1359"/>
                <a:gd name="T45" fmla="*/ 952 h 1046"/>
                <a:gd name="T46" fmla="*/ 952 w 1359"/>
                <a:gd name="T47" fmla="*/ 645 h 1046"/>
                <a:gd name="T48" fmla="*/ 707 w 1359"/>
                <a:gd name="T49" fmla="*/ 397 h 1046"/>
                <a:gd name="T50" fmla="*/ 952 w 1359"/>
                <a:gd name="T51" fmla="*/ 645 h 1046"/>
                <a:gd name="T52" fmla="*/ 952 w 1359"/>
                <a:gd name="T53" fmla="*/ 338 h 1046"/>
                <a:gd name="T54" fmla="*/ 707 w 1359"/>
                <a:gd name="T55" fmla="*/ 90 h 1046"/>
                <a:gd name="T56" fmla="*/ 952 w 1359"/>
                <a:gd name="T57" fmla="*/ 338 h 1046"/>
                <a:gd name="T58" fmla="*/ 1264 w 1359"/>
                <a:gd name="T59" fmla="*/ 952 h 1046"/>
                <a:gd name="T60" fmla="*/ 1015 w 1359"/>
                <a:gd name="T61" fmla="*/ 708 h 1046"/>
                <a:gd name="T62" fmla="*/ 1264 w 1359"/>
                <a:gd name="T63" fmla="*/ 952 h 1046"/>
                <a:gd name="T64" fmla="*/ 1015 w 1359"/>
                <a:gd name="T65" fmla="*/ 645 h 1046"/>
                <a:gd name="T66" fmla="*/ 1264 w 1359"/>
                <a:gd name="T67" fmla="*/ 397 h 1046"/>
                <a:gd name="T68" fmla="*/ 1264 w 1359"/>
                <a:gd name="T69" fmla="*/ 338 h 1046"/>
                <a:gd name="T70" fmla="*/ 1015 w 1359"/>
                <a:gd name="T71" fmla="*/ 90 h 1046"/>
                <a:gd name="T72" fmla="*/ 1264 w 1359"/>
                <a:gd name="T73" fmla="*/ 338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59" h="1046">
                  <a:moveTo>
                    <a:pt x="0" y="0"/>
                  </a:moveTo>
                  <a:cubicBezTo>
                    <a:pt x="0" y="932"/>
                    <a:pt x="0" y="932"/>
                    <a:pt x="0" y="932"/>
                  </a:cubicBezTo>
                  <a:cubicBezTo>
                    <a:pt x="0" y="995"/>
                    <a:pt x="43" y="1046"/>
                    <a:pt x="95" y="1046"/>
                  </a:cubicBezTo>
                  <a:cubicBezTo>
                    <a:pt x="1264" y="1046"/>
                    <a:pt x="1264" y="1046"/>
                    <a:pt x="1264" y="1046"/>
                  </a:cubicBezTo>
                  <a:cubicBezTo>
                    <a:pt x="1315" y="1046"/>
                    <a:pt x="1359" y="995"/>
                    <a:pt x="1359" y="932"/>
                  </a:cubicBezTo>
                  <a:cubicBezTo>
                    <a:pt x="1359" y="0"/>
                    <a:pt x="1359" y="0"/>
                    <a:pt x="1359" y="0"/>
                  </a:cubicBezTo>
                  <a:cubicBezTo>
                    <a:pt x="0" y="0"/>
                    <a:pt x="0" y="0"/>
                    <a:pt x="0" y="0"/>
                  </a:cubicBezTo>
                  <a:cubicBezTo>
                    <a:pt x="0" y="0"/>
                    <a:pt x="0" y="0"/>
                    <a:pt x="0" y="0"/>
                  </a:cubicBezTo>
                  <a:close/>
                  <a:moveTo>
                    <a:pt x="332" y="952"/>
                  </a:moveTo>
                  <a:cubicBezTo>
                    <a:pt x="87" y="952"/>
                    <a:pt x="87" y="952"/>
                    <a:pt x="87" y="952"/>
                  </a:cubicBezTo>
                  <a:cubicBezTo>
                    <a:pt x="87" y="708"/>
                    <a:pt x="87" y="708"/>
                    <a:pt x="87" y="708"/>
                  </a:cubicBezTo>
                  <a:cubicBezTo>
                    <a:pt x="332" y="708"/>
                    <a:pt x="332" y="708"/>
                    <a:pt x="332" y="708"/>
                  </a:cubicBezTo>
                  <a:cubicBezTo>
                    <a:pt x="332" y="952"/>
                    <a:pt x="332" y="952"/>
                    <a:pt x="332" y="952"/>
                  </a:cubicBezTo>
                  <a:cubicBezTo>
                    <a:pt x="332" y="952"/>
                    <a:pt x="332" y="952"/>
                    <a:pt x="332" y="952"/>
                  </a:cubicBezTo>
                  <a:close/>
                  <a:moveTo>
                    <a:pt x="332" y="645"/>
                  </a:moveTo>
                  <a:cubicBezTo>
                    <a:pt x="87" y="645"/>
                    <a:pt x="87" y="645"/>
                    <a:pt x="87" y="645"/>
                  </a:cubicBezTo>
                  <a:cubicBezTo>
                    <a:pt x="87" y="397"/>
                    <a:pt x="87" y="397"/>
                    <a:pt x="87" y="397"/>
                  </a:cubicBezTo>
                  <a:cubicBezTo>
                    <a:pt x="332" y="397"/>
                    <a:pt x="332" y="397"/>
                    <a:pt x="332" y="397"/>
                  </a:cubicBezTo>
                  <a:cubicBezTo>
                    <a:pt x="332" y="645"/>
                    <a:pt x="332" y="645"/>
                    <a:pt x="332" y="645"/>
                  </a:cubicBezTo>
                  <a:cubicBezTo>
                    <a:pt x="332" y="645"/>
                    <a:pt x="332" y="645"/>
                    <a:pt x="332" y="645"/>
                  </a:cubicBezTo>
                  <a:close/>
                  <a:moveTo>
                    <a:pt x="332" y="338"/>
                  </a:moveTo>
                  <a:cubicBezTo>
                    <a:pt x="87" y="338"/>
                    <a:pt x="87" y="338"/>
                    <a:pt x="87" y="338"/>
                  </a:cubicBezTo>
                  <a:cubicBezTo>
                    <a:pt x="87" y="90"/>
                    <a:pt x="87" y="90"/>
                    <a:pt x="87" y="90"/>
                  </a:cubicBezTo>
                  <a:cubicBezTo>
                    <a:pt x="332" y="90"/>
                    <a:pt x="332" y="90"/>
                    <a:pt x="332" y="90"/>
                  </a:cubicBezTo>
                  <a:cubicBezTo>
                    <a:pt x="332" y="338"/>
                    <a:pt x="332" y="338"/>
                    <a:pt x="332" y="338"/>
                  </a:cubicBezTo>
                  <a:cubicBezTo>
                    <a:pt x="332" y="338"/>
                    <a:pt x="332" y="338"/>
                    <a:pt x="332" y="338"/>
                  </a:cubicBezTo>
                  <a:close/>
                  <a:moveTo>
                    <a:pt x="644" y="952"/>
                  </a:moveTo>
                  <a:cubicBezTo>
                    <a:pt x="395" y="952"/>
                    <a:pt x="395" y="952"/>
                    <a:pt x="395" y="952"/>
                  </a:cubicBezTo>
                  <a:cubicBezTo>
                    <a:pt x="395" y="708"/>
                    <a:pt x="395" y="708"/>
                    <a:pt x="395" y="708"/>
                  </a:cubicBezTo>
                  <a:cubicBezTo>
                    <a:pt x="644" y="708"/>
                    <a:pt x="644" y="708"/>
                    <a:pt x="644" y="708"/>
                  </a:cubicBezTo>
                  <a:cubicBezTo>
                    <a:pt x="644" y="952"/>
                    <a:pt x="644" y="952"/>
                    <a:pt x="644" y="952"/>
                  </a:cubicBezTo>
                  <a:close/>
                  <a:moveTo>
                    <a:pt x="644" y="645"/>
                  </a:moveTo>
                  <a:cubicBezTo>
                    <a:pt x="395" y="645"/>
                    <a:pt x="395" y="645"/>
                    <a:pt x="395" y="645"/>
                  </a:cubicBezTo>
                  <a:cubicBezTo>
                    <a:pt x="395" y="397"/>
                    <a:pt x="395" y="397"/>
                    <a:pt x="395" y="397"/>
                  </a:cubicBezTo>
                  <a:cubicBezTo>
                    <a:pt x="644" y="397"/>
                    <a:pt x="644" y="397"/>
                    <a:pt x="644" y="397"/>
                  </a:cubicBezTo>
                  <a:cubicBezTo>
                    <a:pt x="644" y="645"/>
                    <a:pt x="644" y="645"/>
                    <a:pt x="644" y="645"/>
                  </a:cubicBezTo>
                  <a:close/>
                  <a:moveTo>
                    <a:pt x="644" y="338"/>
                  </a:moveTo>
                  <a:cubicBezTo>
                    <a:pt x="395" y="338"/>
                    <a:pt x="395" y="338"/>
                    <a:pt x="395" y="338"/>
                  </a:cubicBezTo>
                  <a:cubicBezTo>
                    <a:pt x="395" y="90"/>
                    <a:pt x="395" y="90"/>
                    <a:pt x="395" y="90"/>
                  </a:cubicBezTo>
                  <a:cubicBezTo>
                    <a:pt x="644" y="90"/>
                    <a:pt x="644" y="90"/>
                    <a:pt x="644" y="90"/>
                  </a:cubicBezTo>
                  <a:cubicBezTo>
                    <a:pt x="644" y="338"/>
                    <a:pt x="644" y="338"/>
                    <a:pt x="644" y="338"/>
                  </a:cubicBezTo>
                  <a:close/>
                  <a:moveTo>
                    <a:pt x="952" y="952"/>
                  </a:moveTo>
                  <a:cubicBezTo>
                    <a:pt x="707" y="952"/>
                    <a:pt x="707" y="952"/>
                    <a:pt x="707" y="952"/>
                  </a:cubicBezTo>
                  <a:cubicBezTo>
                    <a:pt x="707" y="708"/>
                    <a:pt x="707" y="708"/>
                    <a:pt x="707" y="708"/>
                  </a:cubicBezTo>
                  <a:cubicBezTo>
                    <a:pt x="952" y="708"/>
                    <a:pt x="952" y="708"/>
                    <a:pt x="952" y="708"/>
                  </a:cubicBezTo>
                  <a:cubicBezTo>
                    <a:pt x="952" y="952"/>
                    <a:pt x="952" y="952"/>
                    <a:pt x="952" y="952"/>
                  </a:cubicBezTo>
                  <a:cubicBezTo>
                    <a:pt x="952" y="952"/>
                    <a:pt x="952" y="952"/>
                    <a:pt x="952" y="952"/>
                  </a:cubicBezTo>
                  <a:close/>
                  <a:moveTo>
                    <a:pt x="952" y="645"/>
                  </a:moveTo>
                  <a:cubicBezTo>
                    <a:pt x="707" y="645"/>
                    <a:pt x="707" y="645"/>
                    <a:pt x="707" y="645"/>
                  </a:cubicBezTo>
                  <a:cubicBezTo>
                    <a:pt x="707" y="397"/>
                    <a:pt x="707" y="397"/>
                    <a:pt x="707" y="397"/>
                  </a:cubicBezTo>
                  <a:cubicBezTo>
                    <a:pt x="952" y="397"/>
                    <a:pt x="952" y="397"/>
                    <a:pt x="952" y="397"/>
                  </a:cubicBezTo>
                  <a:cubicBezTo>
                    <a:pt x="952" y="645"/>
                    <a:pt x="952" y="645"/>
                    <a:pt x="952" y="645"/>
                  </a:cubicBezTo>
                  <a:cubicBezTo>
                    <a:pt x="952" y="645"/>
                    <a:pt x="952" y="645"/>
                    <a:pt x="952" y="645"/>
                  </a:cubicBezTo>
                  <a:close/>
                  <a:moveTo>
                    <a:pt x="952" y="338"/>
                  </a:moveTo>
                  <a:cubicBezTo>
                    <a:pt x="707" y="338"/>
                    <a:pt x="707" y="338"/>
                    <a:pt x="707" y="338"/>
                  </a:cubicBezTo>
                  <a:cubicBezTo>
                    <a:pt x="707" y="90"/>
                    <a:pt x="707" y="90"/>
                    <a:pt x="707" y="90"/>
                  </a:cubicBezTo>
                  <a:cubicBezTo>
                    <a:pt x="952" y="90"/>
                    <a:pt x="952" y="90"/>
                    <a:pt x="952" y="90"/>
                  </a:cubicBezTo>
                  <a:cubicBezTo>
                    <a:pt x="952" y="338"/>
                    <a:pt x="952" y="338"/>
                    <a:pt x="952" y="338"/>
                  </a:cubicBezTo>
                  <a:cubicBezTo>
                    <a:pt x="952" y="338"/>
                    <a:pt x="952" y="338"/>
                    <a:pt x="952" y="338"/>
                  </a:cubicBezTo>
                  <a:close/>
                  <a:moveTo>
                    <a:pt x="1264" y="952"/>
                  </a:moveTo>
                  <a:cubicBezTo>
                    <a:pt x="1015" y="952"/>
                    <a:pt x="1015" y="952"/>
                    <a:pt x="1015" y="952"/>
                  </a:cubicBezTo>
                  <a:cubicBezTo>
                    <a:pt x="1015" y="708"/>
                    <a:pt x="1015" y="708"/>
                    <a:pt x="1015" y="708"/>
                  </a:cubicBezTo>
                  <a:cubicBezTo>
                    <a:pt x="1264" y="708"/>
                    <a:pt x="1264" y="708"/>
                    <a:pt x="1264" y="708"/>
                  </a:cubicBezTo>
                  <a:cubicBezTo>
                    <a:pt x="1264" y="952"/>
                    <a:pt x="1264" y="952"/>
                    <a:pt x="1264" y="952"/>
                  </a:cubicBezTo>
                  <a:close/>
                  <a:moveTo>
                    <a:pt x="1264" y="645"/>
                  </a:moveTo>
                  <a:cubicBezTo>
                    <a:pt x="1015" y="645"/>
                    <a:pt x="1015" y="645"/>
                    <a:pt x="1015" y="645"/>
                  </a:cubicBezTo>
                  <a:cubicBezTo>
                    <a:pt x="1015" y="397"/>
                    <a:pt x="1015" y="397"/>
                    <a:pt x="1015" y="397"/>
                  </a:cubicBezTo>
                  <a:cubicBezTo>
                    <a:pt x="1264" y="397"/>
                    <a:pt x="1264" y="397"/>
                    <a:pt x="1264" y="397"/>
                  </a:cubicBezTo>
                  <a:cubicBezTo>
                    <a:pt x="1264" y="645"/>
                    <a:pt x="1264" y="645"/>
                    <a:pt x="1264" y="645"/>
                  </a:cubicBezTo>
                  <a:close/>
                  <a:moveTo>
                    <a:pt x="1264" y="338"/>
                  </a:moveTo>
                  <a:cubicBezTo>
                    <a:pt x="1015" y="338"/>
                    <a:pt x="1015" y="338"/>
                    <a:pt x="1015" y="338"/>
                  </a:cubicBezTo>
                  <a:cubicBezTo>
                    <a:pt x="1015" y="90"/>
                    <a:pt x="1015" y="90"/>
                    <a:pt x="1015" y="90"/>
                  </a:cubicBezTo>
                  <a:cubicBezTo>
                    <a:pt x="1264" y="90"/>
                    <a:pt x="1264" y="90"/>
                    <a:pt x="1264" y="90"/>
                  </a:cubicBezTo>
                  <a:cubicBezTo>
                    <a:pt x="1264" y="338"/>
                    <a:pt x="1264" y="338"/>
                    <a:pt x="1264" y="3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a:solidFill>
                  <a:srgbClr val="FFFFFF"/>
                </a:solidFill>
                <a:latin typeface="Segoe UI Semilight"/>
              </a:endParaRPr>
            </a:p>
          </p:txBody>
        </p:sp>
        <p:sp>
          <p:nvSpPr>
            <p:cNvPr id="69" name="Freeform 6"/>
            <p:cNvSpPr>
              <a:spLocks noEditPoints="1"/>
            </p:cNvSpPr>
            <p:nvPr/>
          </p:nvSpPr>
          <p:spPr bwMode="auto">
            <a:xfrm>
              <a:off x="2306" y="343"/>
              <a:ext cx="3218" cy="1136"/>
            </a:xfrm>
            <a:custGeom>
              <a:avLst/>
              <a:gdLst>
                <a:gd name="T0" fmla="*/ 1264 w 1359"/>
                <a:gd name="T1" fmla="*/ 201 h 480"/>
                <a:gd name="T2" fmla="*/ 1031 w 1359"/>
                <a:gd name="T3" fmla="*/ 201 h 480"/>
                <a:gd name="T4" fmla="*/ 1031 w 1359"/>
                <a:gd name="T5" fmla="*/ 59 h 480"/>
                <a:gd name="T6" fmla="*/ 983 w 1359"/>
                <a:gd name="T7" fmla="*/ 0 h 480"/>
                <a:gd name="T8" fmla="*/ 936 w 1359"/>
                <a:gd name="T9" fmla="*/ 59 h 480"/>
                <a:gd name="T10" fmla="*/ 936 w 1359"/>
                <a:gd name="T11" fmla="*/ 201 h 480"/>
                <a:gd name="T12" fmla="*/ 411 w 1359"/>
                <a:gd name="T13" fmla="*/ 201 h 480"/>
                <a:gd name="T14" fmla="*/ 411 w 1359"/>
                <a:gd name="T15" fmla="*/ 59 h 480"/>
                <a:gd name="T16" fmla="*/ 363 w 1359"/>
                <a:gd name="T17" fmla="*/ 0 h 480"/>
                <a:gd name="T18" fmla="*/ 316 w 1359"/>
                <a:gd name="T19" fmla="*/ 59 h 480"/>
                <a:gd name="T20" fmla="*/ 316 w 1359"/>
                <a:gd name="T21" fmla="*/ 201 h 480"/>
                <a:gd name="T22" fmla="*/ 95 w 1359"/>
                <a:gd name="T23" fmla="*/ 201 h 480"/>
                <a:gd name="T24" fmla="*/ 0 w 1359"/>
                <a:gd name="T25" fmla="*/ 315 h 480"/>
                <a:gd name="T26" fmla="*/ 0 w 1359"/>
                <a:gd name="T27" fmla="*/ 480 h 480"/>
                <a:gd name="T28" fmla="*/ 1359 w 1359"/>
                <a:gd name="T29" fmla="*/ 480 h 480"/>
                <a:gd name="T30" fmla="*/ 1359 w 1359"/>
                <a:gd name="T31" fmla="*/ 315 h 480"/>
                <a:gd name="T32" fmla="*/ 1264 w 1359"/>
                <a:gd name="T33" fmla="*/ 201 h 480"/>
                <a:gd name="T34" fmla="*/ 363 w 1359"/>
                <a:gd name="T35" fmla="*/ 417 h 480"/>
                <a:gd name="T36" fmla="*/ 276 w 1359"/>
                <a:gd name="T37" fmla="*/ 327 h 480"/>
                <a:gd name="T38" fmla="*/ 316 w 1359"/>
                <a:gd name="T39" fmla="*/ 252 h 480"/>
                <a:gd name="T40" fmla="*/ 316 w 1359"/>
                <a:gd name="T41" fmla="*/ 295 h 480"/>
                <a:gd name="T42" fmla="*/ 363 w 1359"/>
                <a:gd name="T43" fmla="*/ 354 h 480"/>
                <a:gd name="T44" fmla="*/ 411 w 1359"/>
                <a:gd name="T45" fmla="*/ 295 h 480"/>
                <a:gd name="T46" fmla="*/ 411 w 1359"/>
                <a:gd name="T47" fmla="*/ 252 h 480"/>
                <a:gd name="T48" fmla="*/ 454 w 1359"/>
                <a:gd name="T49" fmla="*/ 327 h 480"/>
                <a:gd name="T50" fmla="*/ 363 w 1359"/>
                <a:gd name="T51" fmla="*/ 417 h 480"/>
                <a:gd name="T52" fmla="*/ 983 w 1359"/>
                <a:gd name="T53" fmla="*/ 417 h 480"/>
                <a:gd name="T54" fmla="*/ 896 w 1359"/>
                <a:gd name="T55" fmla="*/ 327 h 480"/>
                <a:gd name="T56" fmla="*/ 936 w 1359"/>
                <a:gd name="T57" fmla="*/ 252 h 480"/>
                <a:gd name="T58" fmla="*/ 936 w 1359"/>
                <a:gd name="T59" fmla="*/ 295 h 480"/>
                <a:gd name="T60" fmla="*/ 983 w 1359"/>
                <a:gd name="T61" fmla="*/ 354 h 480"/>
                <a:gd name="T62" fmla="*/ 1031 w 1359"/>
                <a:gd name="T63" fmla="*/ 295 h 480"/>
                <a:gd name="T64" fmla="*/ 1031 w 1359"/>
                <a:gd name="T65" fmla="*/ 252 h 480"/>
                <a:gd name="T66" fmla="*/ 1074 w 1359"/>
                <a:gd name="T67" fmla="*/ 327 h 480"/>
                <a:gd name="T68" fmla="*/ 983 w 1359"/>
                <a:gd name="T69" fmla="*/ 417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59" h="480">
                  <a:moveTo>
                    <a:pt x="1264" y="201"/>
                  </a:moveTo>
                  <a:cubicBezTo>
                    <a:pt x="1031" y="201"/>
                    <a:pt x="1031" y="201"/>
                    <a:pt x="1031" y="201"/>
                  </a:cubicBezTo>
                  <a:cubicBezTo>
                    <a:pt x="1031" y="59"/>
                    <a:pt x="1031" y="59"/>
                    <a:pt x="1031" y="59"/>
                  </a:cubicBezTo>
                  <a:cubicBezTo>
                    <a:pt x="1031" y="28"/>
                    <a:pt x="1011" y="0"/>
                    <a:pt x="983" y="0"/>
                  </a:cubicBezTo>
                  <a:cubicBezTo>
                    <a:pt x="956" y="0"/>
                    <a:pt x="936" y="28"/>
                    <a:pt x="936" y="59"/>
                  </a:cubicBezTo>
                  <a:cubicBezTo>
                    <a:pt x="936" y="201"/>
                    <a:pt x="936" y="201"/>
                    <a:pt x="936" y="201"/>
                  </a:cubicBezTo>
                  <a:cubicBezTo>
                    <a:pt x="411" y="201"/>
                    <a:pt x="411" y="201"/>
                    <a:pt x="411" y="201"/>
                  </a:cubicBezTo>
                  <a:cubicBezTo>
                    <a:pt x="411" y="59"/>
                    <a:pt x="411" y="59"/>
                    <a:pt x="411" y="59"/>
                  </a:cubicBezTo>
                  <a:cubicBezTo>
                    <a:pt x="411" y="28"/>
                    <a:pt x="391" y="0"/>
                    <a:pt x="363" y="0"/>
                  </a:cubicBezTo>
                  <a:cubicBezTo>
                    <a:pt x="336" y="0"/>
                    <a:pt x="316" y="28"/>
                    <a:pt x="316" y="59"/>
                  </a:cubicBezTo>
                  <a:cubicBezTo>
                    <a:pt x="316" y="201"/>
                    <a:pt x="316" y="201"/>
                    <a:pt x="316" y="201"/>
                  </a:cubicBezTo>
                  <a:cubicBezTo>
                    <a:pt x="95" y="201"/>
                    <a:pt x="95" y="201"/>
                    <a:pt x="95" y="201"/>
                  </a:cubicBezTo>
                  <a:cubicBezTo>
                    <a:pt x="43" y="201"/>
                    <a:pt x="0" y="252"/>
                    <a:pt x="0" y="315"/>
                  </a:cubicBezTo>
                  <a:cubicBezTo>
                    <a:pt x="0" y="480"/>
                    <a:pt x="0" y="480"/>
                    <a:pt x="0" y="480"/>
                  </a:cubicBezTo>
                  <a:cubicBezTo>
                    <a:pt x="1359" y="480"/>
                    <a:pt x="1359" y="480"/>
                    <a:pt x="1359" y="480"/>
                  </a:cubicBezTo>
                  <a:cubicBezTo>
                    <a:pt x="1359" y="315"/>
                    <a:pt x="1359" y="315"/>
                    <a:pt x="1359" y="315"/>
                  </a:cubicBezTo>
                  <a:cubicBezTo>
                    <a:pt x="1359" y="252"/>
                    <a:pt x="1315" y="201"/>
                    <a:pt x="1264" y="201"/>
                  </a:cubicBezTo>
                  <a:close/>
                  <a:moveTo>
                    <a:pt x="363" y="417"/>
                  </a:moveTo>
                  <a:cubicBezTo>
                    <a:pt x="316" y="417"/>
                    <a:pt x="276" y="378"/>
                    <a:pt x="276" y="327"/>
                  </a:cubicBezTo>
                  <a:cubicBezTo>
                    <a:pt x="276" y="295"/>
                    <a:pt x="292" y="268"/>
                    <a:pt x="316" y="252"/>
                  </a:cubicBezTo>
                  <a:cubicBezTo>
                    <a:pt x="316" y="295"/>
                    <a:pt x="316" y="295"/>
                    <a:pt x="316" y="295"/>
                  </a:cubicBezTo>
                  <a:cubicBezTo>
                    <a:pt x="316" y="327"/>
                    <a:pt x="336" y="354"/>
                    <a:pt x="363" y="354"/>
                  </a:cubicBezTo>
                  <a:cubicBezTo>
                    <a:pt x="391" y="354"/>
                    <a:pt x="411" y="327"/>
                    <a:pt x="411" y="295"/>
                  </a:cubicBezTo>
                  <a:cubicBezTo>
                    <a:pt x="411" y="252"/>
                    <a:pt x="411" y="252"/>
                    <a:pt x="411" y="252"/>
                  </a:cubicBezTo>
                  <a:cubicBezTo>
                    <a:pt x="438" y="268"/>
                    <a:pt x="454" y="295"/>
                    <a:pt x="454" y="327"/>
                  </a:cubicBezTo>
                  <a:cubicBezTo>
                    <a:pt x="454" y="378"/>
                    <a:pt x="415" y="417"/>
                    <a:pt x="363" y="417"/>
                  </a:cubicBezTo>
                  <a:close/>
                  <a:moveTo>
                    <a:pt x="983" y="417"/>
                  </a:moveTo>
                  <a:cubicBezTo>
                    <a:pt x="936" y="417"/>
                    <a:pt x="896" y="378"/>
                    <a:pt x="896" y="327"/>
                  </a:cubicBezTo>
                  <a:cubicBezTo>
                    <a:pt x="896" y="295"/>
                    <a:pt x="912" y="268"/>
                    <a:pt x="936" y="252"/>
                  </a:cubicBezTo>
                  <a:cubicBezTo>
                    <a:pt x="936" y="295"/>
                    <a:pt x="936" y="295"/>
                    <a:pt x="936" y="295"/>
                  </a:cubicBezTo>
                  <a:cubicBezTo>
                    <a:pt x="936" y="327"/>
                    <a:pt x="956" y="354"/>
                    <a:pt x="983" y="354"/>
                  </a:cubicBezTo>
                  <a:cubicBezTo>
                    <a:pt x="1011" y="354"/>
                    <a:pt x="1031" y="327"/>
                    <a:pt x="1031" y="295"/>
                  </a:cubicBezTo>
                  <a:cubicBezTo>
                    <a:pt x="1031" y="252"/>
                    <a:pt x="1031" y="252"/>
                    <a:pt x="1031" y="252"/>
                  </a:cubicBezTo>
                  <a:cubicBezTo>
                    <a:pt x="1058" y="268"/>
                    <a:pt x="1074" y="295"/>
                    <a:pt x="1074" y="327"/>
                  </a:cubicBezTo>
                  <a:cubicBezTo>
                    <a:pt x="1074" y="378"/>
                    <a:pt x="1035" y="417"/>
                    <a:pt x="983" y="4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688">
                <a:defRPr/>
              </a:pPr>
              <a:endParaRPr lang="en-US" sz="1836" kern="0">
                <a:solidFill>
                  <a:srgbClr val="FFFFFF"/>
                </a:solidFill>
                <a:latin typeface="Segoe UI Semilight"/>
              </a:endParaRPr>
            </a:p>
          </p:txBody>
        </p:sp>
      </p:grpSp>
      <p:sp>
        <p:nvSpPr>
          <p:cNvPr id="2" name="Text Placeholder 1"/>
          <p:cNvSpPr>
            <a:spLocks noGrp="1"/>
          </p:cNvSpPr>
          <p:nvPr>
            <p:ph type="body" sz="quarter" idx="10"/>
          </p:nvPr>
        </p:nvSpPr>
        <p:spPr>
          <a:xfrm>
            <a:off x="1092919" y="90893"/>
            <a:ext cx="11343556" cy="1256015"/>
          </a:xfrm>
        </p:spPr>
        <p:txBody>
          <a:bodyPr/>
          <a:lstStyle/>
          <a:p>
            <a:r>
              <a:rPr lang="en-US" dirty="0">
                <a:solidFill>
                  <a:schemeClr val="tx1"/>
                </a:solidFill>
              </a:rPr>
              <a:t>Plan + track</a:t>
            </a:r>
          </a:p>
        </p:txBody>
      </p:sp>
      <p:sp>
        <p:nvSpPr>
          <p:cNvPr id="3" name="Text Placeholder 2"/>
          <p:cNvSpPr>
            <a:spLocks noGrp="1"/>
          </p:cNvSpPr>
          <p:nvPr>
            <p:ph type="body" sz="quarter" idx="11"/>
          </p:nvPr>
        </p:nvSpPr>
        <p:spPr>
          <a:xfrm>
            <a:off x="1092919" y="1357213"/>
            <a:ext cx="6130833" cy="921241"/>
          </a:xfrm>
        </p:spPr>
        <p:txBody>
          <a:bodyPr>
            <a:normAutofit/>
          </a:bodyPr>
          <a:lstStyle/>
          <a:p>
            <a:r>
              <a:rPr lang="en-US" sz="2800" kern="0" spc="20" dirty="0">
                <a:cs typeface="Arial" pitchFamily="34" charset="0"/>
              </a:rPr>
              <a:t>It starts with an idea - and a plan how to turn this idea </a:t>
            </a:r>
            <a:r>
              <a:rPr lang="en-US" sz="2800" kern="0" spc="10" dirty="0">
                <a:cs typeface="Arial" pitchFamily="34" charset="0"/>
              </a:rPr>
              <a:t>into reality…</a:t>
            </a:r>
            <a:endParaRPr lang="en-US" sz="2800" kern="0" dirty="0">
              <a:cs typeface="Arial" pitchFamily="34" charset="0"/>
            </a:endParaRPr>
          </a:p>
        </p:txBody>
      </p:sp>
    </p:spTree>
    <p:extLst>
      <p:ext uri="{BB962C8B-B14F-4D97-AF65-F5344CB8AC3E}">
        <p14:creationId xmlns:p14="http://schemas.microsoft.com/office/powerpoint/2010/main" val="1277912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11289" y="-3384"/>
            <a:ext cx="12436475" cy="1256015"/>
          </a:xfrm>
        </p:spPr>
        <p:txBody>
          <a:bodyPr/>
          <a:lstStyle/>
          <a:p>
            <a:r>
              <a:rPr lang="de-DE" dirty="0">
                <a:solidFill>
                  <a:schemeClr val="tx1"/>
                </a:solidFill>
              </a:rPr>
              <a:t>Plan + track</a:t>
            </a:r>
            <a:endParaRPr lang="en-US" dirty="0">
              <a:solidFill>
                <a:schemeClr val="tx1"/>
              </a:solidFill>
            </a:endParaRPr>
          </a:p>
        </p:txBody>
      </p:sp>
      <p:sp>
        <p:nvSpPr>
          <p:cNvPr id="7" name="Text Placeholder 6"/>
          <p:cNvSpPr>
            <a:spLocks noGrp="1"/>
          </p:cNvSpPr>
          <p:nvPr>
            <p:ph type="body" sz="quarter" idx="11"/>
          </p:nvPr>
        </p:nvSpPr>
        <p:spPr>
          <a:xfrm>
            <a:off x="0" y="1266321"/>
            <a:ext cx="12009437" cy="921241"/>
          </a:xfrm>
        </p:spPr>
        <p:txBody>
          <a:bodyPr>
            <a:noAutofit/>
          </a:bodyPr>
          <a:lstStyle/>
          <a:p>
            <a:pPr lvl="0"/>
            <a:r>
              <a:rPr lang="en-US" sz="2800" dirty="0"/>
              <a:t>Visual Studio Team Services and Team Foundation Server give you the tools you need to effectively create, manage and deliver against your backlog.</a:t>
            </a:r>
            <a:endParaRPr lang="en-US" sz="2800" b="1" dirty="0">
              <a:cs typeface="Segoe UI Semibold" panose="020B0702040204020203" pitchFamily="34" charset="0"/>
            </a:endParaRPr>
          </a:p>
        </p:txBody>
      </p:sp>
      <p:sp>
        <p:nvSpPr>
          <p:cNvPr id="29" name="Rectangle 28"/>
          <p:cNvSpPr/>
          <p:nvPr/>
        </p:nvSpPr>
        <p:spPr bwMode="auto">
          <a:xfrm>
            <a:off x="427037" y="2569234"/>
            <a:ext cx="3665039" cy="4416674"/>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TextBox 34"/>
          <p:cNvSpPr txBox="1"/>
          <p:nvPr/>
        </p:nvSpPr>
        <p:spPr>
          <a:xfrm>
            <a:off x="427037" y="2569234"/>
            <a:ext cx="3660829" cy="744420"/>
          </a:xfrm>
          <a:prstGeom prst="rect">
            <a:avLst/>
          </a:prstGeom>
          <a:noFill/>
        </p:spPr>
        <p:txBody>
          <a:bodyPr wrap="square" lIns="144000" tIns="202685" rIns="144000" bIns="202685" rtlCol="0">
            <a:spAutoFit/>
          </a:bodyPr>
          <a:lstStyle/>
          <a:p>
            <a:pPr algn="ctr" defTabSz="407757">
              <a:lnSpc>
                <a:spcPct val="120000"/>
              </a:lnSpc>
              <a:buClr>
                <a:srgbClr val="000000"/>
              </a:buClr>
              <a:defRPr/>
            </a:pPr>
            <a:r>
              <a:rPr lang="en-US" sz="2000" dirty="0">
                <a:solidFill>
                  <a:srgbClr val="FFFFFF"/>
                </a:solidFill>
                <a:latin typeface="+mj-lt"/>
                <a:cs typeface="Segoe UI Semibold" panose="020B0702040204020203" pitchFamily="34" charset="0"/>
              </a:rPr>
              <a:t>Enterprise collaboration</a:t>
            </a:r>
          </a:p>
        </p:txBody>
      </p:sp>
      <p:sp>
        <p:nvSpPr>
          <p:cNvPr id="37" name="Rectangle 36"/>
          <p:cNvSpPr/>
          <p:nvPr/>
        </p:nvSpPr>
        <p:spPr bwMode="auto">
          <a:xfrm>
            <a:off x="4394191" y="2569233"/>
            <a:ext cx="3656567" cy="4416675"/>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TextBox 39"/>
          <p:cNvSpPr txBox="1"/>
          <p:nvPr/>
        </p:nvSpPr>
        <p:spPr>
          <a:xfrm>
            <a:off x="4389930" y="2596613"/>
            <a:ext cx="3660828" cy="744420"/>
          </a:xfrm>
          <a:prstGeom prst="rect">
            <a:avLst/>
          </a:prstGeom>
          <a:noFill/>
        </p:spPr>
        <p:txBody>
          <a:bodyPr wrap="square" lIns="253357" tIns="202685" rIns="253357" bIns="202685" rtlCol="0">
            <a:spAutoFit/>
          </a:bodyPr>
          <a:lstStyle/>
          <a:p>
            <a:pPr marL="0" marR="0" lvl="0" indent="0" algn="ctr" defTabSz="407757" eaLnBrk="1" fontAlgn="auto" latinLnBrk="0" hangingPunct="1">
              <a:lnSpc>
                <a:spcPct val="120000"/>
              </a:lnSpc>
              <a:spcBef>
                <a:spcPts val="0"/>
              </a:spcBef>
              <a:spcAft>
                <a:spcPts val="0"/>
              </a:spcAft>
              <a:buClr>
                <a:srgbClr val="000000"/>
              </a:buClr>
              <a:buSzTx/>
              <a:buFontTx/>
              <a:buNone/>
              <a:tabLst/>
              <a:defRPr/>
            </a:pPr>
            <a:r>
              <a:rPr kumimoji="0" lang="en-US" sz="2000" b="0" i="0" u="none" strike="noStrike" kern="0" cap="none" spc="0" normalizeH="0" noProof="0" dirty="0">
                <a:ln>
                  <a:noFill/>
                </a:ln>
                <a:solidFill>
                  <a:srgbClr val="FFFFFF"/>
                </a:solidFill>
                <a:effectLst/>
                <a:uLnTx/>
                <a:uFillTx/>
                <a:latin typeface="+mj-lt"/>
                <a:cs typeface="Segoe UI Semibold" panose="020B0702040204020203" pitchFamily="34" charset="0"/>
              </a:rPr>
              <a:t>Agile planning tools</a:t>
            </a:r>
          </a:p>
        </p:txBody>
      </p:sp>
      <p:sp>
        <p:nvSpPr>
          <p:cNvPr id="53" name="Rectangle 52"/>
          <p:cNvSpPr/>
          <p:nvPr/>
        </p:nvSpPr>
        <p:spPr bwMode="auto">
          <a:xfrm>
            <a:off x="8359899" y="2569233"/>
            <a:ext cx="3649538" cy="4417355"/>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TextBox 53"/>
          <p:cNvSpPr txBox="1"/>
          <p:nvPr/>
        </p:nvSpPr>
        <p:spPr>
          <a:xfrm>
            <a:off x="8348609" y="2596613"/>
            <a:ext cx="3660828" cy="744420"/>
          </a:xfrm>
          <a:prstGeom prst="rect">
            <a:avLst/>
          </a:prstGeom>
          <a:noFill/>
        </p:spPr>
        <p:txBody>
          <a:bodyPr wrap="square" lIns="253357" tIns="202685" rIns="253357" bIns="202685" rtlCol="0">
            <a:spAutoFit/>
          </a:bodyPr>
          <a:lstStyle/>
          <a:p>
            <a:pPr algn="ctr" defTabSz="407757">
              <a:lnSpc>
                <a:spcPct val="120000"/>
              </a:lnSpc>
              <a:buClr>
                <a:srgbClr val="000000"/>
              </a:buClr>
              <a:defRPr/>
            </a:pPr>
            <a:r>
              <a:rPr lang="en-US" sz="2000" dirty="0">
                <a:solidFill>
                  <a:srgbClr val="FFFFFF"/>
                </a:solidFill>
                <a:latin typeface="+mj-lt"/>
                <a:cs typeface="Segoe UI Semibold" panose="020B0702040204020203" pitchFamily="34" charset="0"/>
              </a:rPr>
              <a:t>Dashboards &amp; charts</a:t>
            </a:r>
          </a:p>
        </p:txBody>
      </p:sp>
    </p:spTree>
    <p:extLst>
      <p:ext uri="{BB962C8B-B14F-4D97-AF65-F5344CB8AC3E}">
        <p14:creationId xmlns:p14="http://schemas.microsoft.com/office/powerpoint/2010/main" val="187426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t="50786"/>
          <a:stretch/>
        </p:blipFill>
        <p:spPr>
          <a:xfrm>
            <a:off x="5823330" y="-32257"/>
            <a:ext cx="4615072" cy="2211000"/>
          </a:xfrm>
          <a:prstGeom prst="rect">
            <a:avLst/>
          </a:prstGeom>
        </p:spPr>
      </p:pic>
      <p:sp>
        <p:nvSpPr>
          <p:cNvPr id="4" name="Rectangle 3"/>
          <p:cNvSpPr/>
          <p:nvPr/>
        </p:nvSpPr>
        <p:spPr bwMode="auto">
          <a:xfrm rot="16200000" flipV="1">
            <a:off x="5808866" y="4331690"/>
            <a:ext cx="4716000" cy="72000"/>
          </a:xfrm>
          <a:prstGeom prst="rect">
            <a:avLst/>
          </a:prstGeom>
          <a:solidFill>
            <a:schemeClr val="accent2">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p:cNvGrpSpPr/>
          <p:nvPr/>
        </p:nvGrpSpPr>
        <p:grpSpPr>
          <a:xfrm>
            <a:off x="7983876" y="2734211"/>
            <a:ext cx="2367248" cy="365757"/>
            <a:chOff x="7474852" y="2819939"/>
            <a:chExt cx="2367248" cy="365757"/>
          </a:xfrm>
        </p:grpSpPr>
        <p:cxnSp>
          <p:nvCxnSpPr>
            <p:cNvPr id="7" name="Straight Connector 6"/>
            <p:cNvCxnSpPr/>
            <p:nvPr/>
          </p:nvCxnSpPr>
          <p:spPr>
            <a:xfrm rot="16200000">
              <a:off x="8269160" y="2654943"/>
              <a:ext cx="0" cy="695750"/>
            </a:xfrm>
            <a:prstGeom prst="line">
              <a:avLst/>
            </a:prstGeom>
            <a:noFill/>
            <a:ln w="38100" cap="rnd" cmpd="sng" algn="ctr">
              <a:solidFill>
                <a:schemeClr val="accent2">
                  <a:lumMod val="60000"/>
                  <a:lumOff val="40000"/>
                </a:schemeClr>
              </a:solidFill>
              <a:prstDash val="sysDot"/>
              <a:headEnd type="none"/>
              <a:tailEnd type="oval"/>
            </a:ln>
            <a:effectLst/>
          </p:spPr>
        </p:cxnSp>
        <p:sp>
          <p:nvSpPr>
            <p:cNvPr id="8" name="TextBox 7"/>
            <p:cNvSpPr txBox="1"/>
            <p:nvPr/>
          </p:nvSpPr>
          <p:spPr>
            <a:xfrm>
              <a:off x="8792706" y="2840817"/>
              <a:ext cx="1049394" cy="324000"/>
            </a:xfrm>
            <a:prstGeom prst="rect">
              <a:avLst/>
            </a:prstGeom>
            <a:noFill/>
          </p:spPr>
          <p:txBody>
            <a:bodyPr wrap="square" lIns="0" tIns="0" rIns="0" bIns="0" rtlCol="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2">
                      <a:lumMod val="60000"/>
                      <a:lumOff val="40000"/>
                    </a:schemeClr>
                  </a:solidFill>
                  <a:effectLst/>
                  <a:uLnTx/>
                  <a:uFillTx/>
                  <a:cs typeface="Arial" pitchFamily="34" charset="0"/>
                </a:rPr>
                <a:t>Write code</a:t>
              </a:r>
            </a:p>
          </p:txBody>
        </p:sp>
        <p:sp>
          <p:nvSpPr>
            <p:cNvPr id="9" name="Oval 8"/>
            <p:cNvSpPr/>
            <p:nvPr/>
          </p:nvSpPr>
          <p:spPr bwMode="auto">
            <a:xfrm rot="16200000">
              <a:off x="7474852" y="2819939"/>
              <a:ext cx="365757" cy="365757"/>
            </a:xfrm>
            <a:prstGeom prst="ellipse">
              <a:avLst/>
            </a:prstGeom>
            <a:solidFill>
              <a:srgbClr val="FFFFFF"/>
            </a:solidFill>
            <a:ln w="38100" cap="flat" cmpd="sng" algn="ctr">
              <a:solidFill>
                <a:schemeClr val="accent2">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 name="Group 9"/>
          <p:cNvGrpSpPr/>
          <p:nvPr/>
        </p:nvGrpSpPr>
        <p:grpSpPr>
          <a:xfrm>
            <a:off x="6111170" y="3493437"/>
            <a:ext cx="2238463" cy="365757"/>
            <a:chOff x="5602146" y="3575467"/>
            <a:chExt cx="2238463" cy="365757"/>
          </a:xfrm>
        </p:grpSpPr>
        <p:cxnSp>
          <p:nvCxnSpPr>
            <p:cNvPr id="11" name="Straight Connector 10"/>
            <p:cNvCxnSpPr/>
            <p:nvPr/>
          </p:nvCxnSpPr>
          <p:spPr>
            <a:xfrm rot="5400000" flipH="1">
              <a:off x="7211738" y="3410470"/>
              <a:ext cx="0" cy="695750"/>
            </a:xfrm>
            <a:prstGeom prst="line">
              <a:avLst/>
            </a:prstGeom>
            <a:noFill/>
            <a:ln w="38100" cap="rnd" cmpd="sng" algn="ctr">
              <a:solidFill>
                <a:schemeClr val="accent2">
                  <a:lumMod val="60000"/>
                  <a:lumOff val="40000"/>
                </a:schemeClr>
              </a:solidFill>
              <a:prstDash val="sysDot"/>
              <a:headEnd type="none"/>
              <a:tailEnd type="oval"/>
            </a:ln>
            <a:effectLst/>
          </p:spPr>
        </p:cxnSp>
        <p:sp>
          <p:nvSpPr>
            <p:cNvPr id="12" name="Oval 11"/>
            <p:cNvSpPr/>
            <p:nvPr/>
          </p:nvSpPr>
          <p:spPr bwMode="auto">
            <a:xfrm rot="16200000">
              <a:off x="7474852" y="3575467"/>
              <a:ext cx="365757" cy="365757"/>
            </a:xfrm>
            <a:prstGeom prst="ellipse">
              <a:avLst/>
            </a:prstGeom>
            <a:solidFill>
              <a:srgbClr val="FFFFFF"/>
            </a:solidFill>
            <a:ln w="38100" cap="flat" cmpd="sng" algn="ctr">
              <a:solidFill>
                <a:schemeClr val="accent2">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p:cNvSpPr txBox="1"/>
            <p:nvPr/>
          </p:nvSpPr>
          <p:spPr>
            <a:xfrm>
              <a:off x="5602146" y="3584770"/>
              <a:ext cx="1103391" cy="324000"/>
            </a:xfrm>
            <a:prstGeom prst="rect">
              <a:avLst/>
            </a:prstGeom>
            <a:noFill/>
          </p:spPr>
          <p:txBody>
            <a:bodyPr wrap="square" lIns="0" tIns="0" rIns="0" bIns="0" rtlCol="0" anchor="ctr" anchorCtr="0">
              <a:noAutofit/>
            </a:bodyPr>
            <a:lstStyle/>
            <a:p>
              <a:pPr marL="0" marR="0" lvl="0" indent="0" algn="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2">
                      <a:lumMod val="60000"/>
                      <a:lumOff val="40000"/>
                    </a:schemeClr>
                  </a:solidFill>
                  <a:effectLst/>
                  <a:uLnTx/>
                  <a:uFillTx/>
                  <a:cs typeface="Arial" pitchFamily="34" charset="0"/>
                </a:rPr>
                <a:t>Unit testing</a:t>
              </a:r>
            </a:p>
          </p:txBody>
        </p:sp>
      </p:grpSp>
      <p:sp>
        <p:nvSpPr>
          <p:cNvPr id="14" name="Oval 13"/>
          <p:cNvSpPr/>
          <p:nvPr/>
        </p:nvSpPr>
        <p:spPr bwMode="auto">
          <a:xfrm>
            <a:off x="7925262" y="1897252"/>
            <a:ext cx="457196" cy="457196"/>
          </a:xfrm>
          <a:prstGeom prst="ellipse">
            <a:avLst/>
          </a:prstGeom>
          <a:solidFill>
            <a:schemeClr val="accent2">
              <a:lumMod val="60000"/>
              <a:lumOff val="40000"/>
            </a:schemeClr>
          </a:solidFill>
          <a:ln w="76200" cap="flat" cmpd="sng" algn="ctr">
            <a:solidFill>
              <a:schemeClr val="accent2">
                <a:lumMod val="60000"/>
                <a:lumOff val="40000"/>
              </a:schemeClr>
            </a:solidFill>
            <a:prstDash val="solid"/>
            <a:headEnd type="none" w="med" len="med"/>
            <a:tailEnd type="none" w="med" len="med"/>
          </a:ln>
          <a:effectLst/>
        </p:spPr>
        <p:txBody>
          <a:bodyPr rot="0" spcFirstLastPara="0" vertOverflow="overflow" horzOverflow="overflow" vert="horz" wrap="square" lIns="198000" tIns="146304" rIns="182880" bIns="108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2</a:t>
            </a:r>
          </a:p>
        </p:txBody>
      </p:sp>
      <p:grpSp>
        <p:nvGrpSpPr>
          <p:cNvPr id="15" name="Group 14"/>
          <p:cNvGrpSpPr/>
          <p:nvPr/>
        </p:nvGrpSpPr>
        <p:grpSpPr>
          <a:xfrm>
            <a:off x="6713054" y="5011889"/>
            <a:ext cx="1636579" cy="365757"/>
            <a:chOff x="6204030" y="5095127"/>
            <a:chExt cx="1636579" cy="365757"/>
          </a:xfrm>
        </p:grpSpPr>
        <p:cxnSp>
          <p:nvCxnSpPr>
            <p:cNvPr id="16" name="Straight Connector 15"/>
            <p:cNvCxnSpPr/>
            <p:nvPr/>
          </p:nvCxnSpPr>
          <p:spPr>
            <a:xfrm rot="5400000" flipH="1">
              <a:off x="7211738" y="4930130"/>
              <a:ext cx="0" cy="695750"/>
            </a:xfrm>
            <a:prstGeom prst="line">
              <a:avLst/>
            </a:prstGeom>
            <a:noFill/>
            <a:ln w="38100" cap="rnd" cmpd="sng" algn="ctr">
              <a:solidFill>
                <a:schemeClr val="accent2">
                  <a:lumMod val="60000"/>
                  <a:lumOff val="40000"/>
                </a:schemeClr>
              </a:solidFill>
              <a:prstDash val="sysDot"/>
              <a:headEnd type="none"/>
              <a:tailEnd type="oval"/>
            </a:ln>
            <a:effectLst/>
          </p:spPr>
        </p:cxnSp>
        <p:sp>
          <p:nvSpPr>
            <p:cNvPr id="17" name="Oval 16"/>
            <p:cNvSpPr/>
            <p:nvPr/>
          </p:nvSpPr>
          <p:spPr bwMode="auto">
            <a:xfrm rot="16200000">
              <a:off x="7474852" y="5095127"/>
              <a:ext cx="365757" cy="365757"/>
            </a:xfrm>
            <a:prstGeom prst="ellipse">
              <a:avLst/>
            </a:prstGeom>
            <a:solidFill>
              <a:srgbClr val="FFFFFF"/>
            </a:solidFill>
            <a:ln w="38100" cap="flat" cmpd="sng" algn="ctr">
              <a:solidFill>
                <a:schemeClr val="accent2">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p:cNvSpPr txBox="1"/>
            <p:nvPr/>
          </p:nvSpPr>
          <p:spPr>
            <a:xfrm>
              <a:off x="6204030" y="5154894"/>
              <a:ext cx="501507" cy="246221"/>
            </a:xfrm>
            <a:prstGeom prst="rect">
              <a:avLst/>
            </a:prstGeom>
            <a:noFill/>
          </p:spPr>
          <p:txBody>
            <a:bodyPr wrap="square" lIns="0" tIns="0" rIns="0" bIns="0" rtlCol="0" anchor="ctr" anchorCtr="0">
              <a:spAutoFit/>
            </a:bodyPr>
            <a:lstStyle/>
            <a:p>
              <a:pPr marL="0" marR="0" lvl="0" indent="0" algn="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2">
                      <a:lumMod val="60000"/>
                      <a:lumOff val="40000"/>
                    </a:schemeClr>
                  </a:solidFill>
                  <a:effectLst/>
                  <a:uLnTx/>
                  <a:uFillTx/>
                  <a:cs typeface="Arial" pitchFamily="34" charset="0"/>
                </a:rPr>
                <a:t>Build</a:t>
              </a:r>
            </a:p>
          </p:txBody>
        </p:sp>
      </p:grpSp>
      <p:grpSp>
        <p:nvGrpSpPr>
          <p:cNvPr id="19" name="Group 18"/>
          <p:cNvGrpSpPr/>
          <p:nvPr/>
        </p:nvGrpSpPr>
        <p:grpSpPr>
          <a:xfrm>
            <a:off x="7983876" y="4252663"/>
            <a:ext cx="2803468" cy="365757"/>
            <a:chOff x="7474852" y="4332280"/>
            <a:chExt cx="2803468" cy="365757"/>
          </a:xfrm>
        </p:grpSpPr>
        <p:cxnSp>
          <p:nvCxnSpPr>
            <p:cNvPr id="20" name="Straight Connector 19"/>
            <p:cNvCxnSpPr/>
            <p:nvPr/>
          </p:nvCxnSpPr>
          <p:spPr>
            <a:xfrm rot="16200000">
              <a:off x="8269160" y="4167284"/>
              <a:ext cx="0" cy="695750"/>
            </a:xfrm>
            <a:prstGeom prst="line">
              <a:avLst/>
            </a:prstGeom>
            <a:noFill/>
            <a:ln w="38100" cap="rnd" cmpd="sng" algn="ctr">
              <a:solidFill>
                <a:schemeClr val="accent2">
                  <a:lumMod val="60000"/>
                  <a:lumOff val="40000"/>
                </a:schemeClr>
              </a:solidFill>
              <a:prstDash val="sysDot"/>
              <a:headEnd type="none"/>
              <a:tailEnd type="oval"/>
            </a:ln>
            <a:effectLst/>
          </p:spPr>
        </p:cxnSp>
        <p:sp>
          <p:nvSpPr>
            <p:cNvPr id="21" name="TextBox 20"/>
            <p:cNvSpPr txBox="1"/>
            <p:nvPr/>
          </p:nvSpPr>
          <p:spPr>
            <a:xfrm>
              <a:off x="8792706" y="4333150"/>
              <a:ext cx="1485614" cy="364016"/>
            </a:xfrm>
            <a:prstGeom prst="rect">
              <a:avLst/>
            </a:prstGeom>
            <a:noFill/>
          </p:spPr>
          <p:txBody>
            <a:bodyPr wrap="square" lIns="0" tIns="0" rIns="0" bIns="0" rtlCol="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2">
                      <a:lumMod val="60000"/>
                      <a:lumOff val="40000"/>
                    </a:schemeClr>
                  </a:solidFill>
                  <a:effectLst/>
                  <a:uLnTx/>
                  <a:uFillTx/>
                  <a:cs typeface="Arial" pitchFamily="34" charset="0"/>
                </a:rPr>
                <a:t>Version control</a:t>
              </a:r>
            </a:p>
          </p:txBody>
        </p:sp>
        <p:sp>
          <p:nvSpPr>
            <p:cNvPr id="22" name="Oval 21"/>
            <p:cNvSpPr/>
            <p:nvPr/>
          </p:nvSpPr>
          <p:spPr bwMode="auto">
            <a:xfrm rot="16200000">
              <a:off x="7474852" y="4332280"/>
              <a:ext cx="365757" cy="365757"/>
            </a:xfrm>
            <a:prstGeom prst="ellipse">
              <a:avLst/>
            </a:prstGeom>
            <a:solidFill>
              <a:srgbClr val="FFFFFF"/>
            </a:solidFill>
            <a:ln w="38100" cap="flat" cmpd="sng" algn="ctr">
              <a:solidFill>
                <a:schemeClr val="accent2">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p:cNvGrpSpPr/>
          <p:nvPr/>
        </p:nvGrpSpPr>
        <p:grpSpPr>
          <a:xfrm>
            <a:off x="7983876" y="5771113"/>
            <a:ext cx="3034961" cy="365757"/>
            <a:chOff x="7474852" y="5856841"/>
            <a:chExt cx="3034961" cy="365757"/>
          </a:xfrm>
        </p:grpSpPr>
        <p:cxnSp>
          <p:nvCxnSpPr>
            <p:cNvPr id="24" name="Straight Connector 23"/>
            <p:cNvCxnSpPr/>
            <p:nvPr/>
          </p:nvCxnSpPr>
          <p:spPr>
            <a:xfrm rot="16200000">
              <a:off x="8268286" y="5691845"/>
              <a:ext cx="0" cy="695750"/>
            </a:xfrm>
            <a:prstGeom prst="line">
              <a:avLst/>
            </a:prstGeom>
            <a:noFill/>
            <a:ln w="38100" cap="rnd" cmpd="sng" algn="ctr">
              <a:solidFill>
                <a:schemeClr val="accent2">
                  <a:lumMod val="60000"/>
                  <a:lumOff val="40000"/>
                </a:schemeClr>
              </a:solidFill>
              <a:prstDash val="sysDot"/>
              <a:headEnd type="none"/>
              <a:tailEnd type="oval"/>
            </a:ln>
            <a:effectLst/>
          </p:spPr>
        </p:cxnSp>
        <p:sp>
          <p:nvSpPr>
            <p:cNvPr id="25" name="TextBox 24"/>
            <p:cNvSpPr txBox="1"/>
            <p:nvPr/>
          </p:nvSpPr>
          <p:spPr>
            <a:xfrm>
              <a:off x="8804281" y="5877719"/>
              <a:ext cx="1705532" cy="324000"/>
            </a:xfrm>
            <a:prstGeom prst="rect">
              <a:avLst/>
            </a:prstGeom>
            <a:noFill/>
          </p:spPr>
          <p:txBody>
            <a:bodyPr wrap="square" lIns="0" tIns="0" rIns="0" bIns="0" rtlCol="0" anchor="ctr" anchorCtr="0">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2">
                      <a:lumMod val="60000"/>
                      <a:lumOff val="40000"/>
                    </a:schemeClr>
                  </a:solidFill>
                  <a:effectLst/>
                  <a:uLnTx/>
                  <a:uFillTx/>
                  <a:cs typeface="Arial" pitchFamily="34" charset="0"/>
                </a:rPr>
                <a:t>Build verification</a:t>
              </a:r>
            </a:p>
          </p:txBody>
        </p:sp>
        <p:sp>
          <p:nvSpPr>
            <p:cNvPr id="26" name="Oval 25"/>
            <p:cNvSpPr/>
            <p:nvPr/>
          </p:nvSpPr>
          <p:spPr bwMode="auto">
            <a:xfrm rot="16200000">
              <a:off x="7474852" y="5856841"/>
              <a:ext cx="365757" cy="365757"/>
            </a:xfrm>
            <a:prstGeom prst="ellipse">
              <a:avLst/>
            </a:prstGeom>
            <a:solidFill>
              <a:srgbClr val="FFFFFF"/>
            </a:solidFill>
            <a:ln w="38100" cap="flat" cmpd="sng" algn="ctr">
              <a:solidFill>
                <a:schemeClr val="accent2">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Rectangle 26"/>
          <p:cNvSpPr/>
          <p:nvPr/>
        </p:nvSpPr>
        <p:spPr>
          <a:xfrm>
            <a:off x="6746701" y="6390351"/>
            <a:ext cx="1157689" cy="461665"/>
          </a:xfrm>
          <a:prstGeom prst="rect">
            <a:avLst/>
          </a:prstGeom>
        </p:spPr>
        <p:txBody>
          <a:bodyPr wrap="non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1"/>
                </a:solidFill>
                <a:effectLst/>
                <a:uLnTx/>
                <a:uFillTx/>
                <a:latin typeface="Segoe UI Light"/>
                <a:cs typeface="Arial" pitchFamily="34" charset="0"/>
              </a:rPr>
              <a:t>Release</a:t>
            </a:r>
            <a:endParaRPr kumimoji="0" lang="en-US" sz="1800" b="0" i="0" u="none" strike="noStrike" kern="0" cap="none" spc="0" normalizeH="0" baseline="0" noProof="0" dirty="0">
              <a:ln>
                <a:noFill/>
              </a:ln>
              <a:solidFill>
                <a:schemeClr val="accent1"/>
              </a:solidFill>
              <a:effectLst/>
              <a:uLnTx/>
              <a:uFillTx/>
            </a:endParaRPr>
          </a:p>
        </p:txBody>
      </p:sp>
      <p:sp>
        <p:nvSpPr>
          <p:cNvPr id="30" name="Isosceles Triangle 29"/>
          <p:cNvSpPr/>
          <p:nvPr/>
        </p:nvSpPr>
        <p:spPr bwMode="auto">
          <a:xfrm rot="10800000">
            <a:off x="7911787" y="6435983"/>
            <a:ext cx="510159" cy="439792"/>
          </a:xfrm>
          <a:prstGeom prst="triangle">
            <a:avLst/>
          </a:prstGeom>
          <a:solidFill>
            <a:schemeClr val="accent1"/>
          </a:solidFill>
          <a:ln w="9525" cap="flat" cmpd="sng" algn="ctr">
            <a:no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TextBox 34"/>
          <p:cNvSpPr txBox="1"/>
          <p:nvPr/>
        </p:nvSpPr>
        <p:spPr>
          <a:xfrm>
            <a:off x="1341437" y="1214497"/>
            <a:ext cx="5173980" cy="1384995"/>
          </a:xfrm>
          <a:prstGeom prst="rect">
            <a:avLst/>
          </a:prstGeom>
          <a:noFill/>
        </p:spPr>
        <p:txBody>
          <a:bodyPr wrap="square" rtlCol="0">
            <a:spAutoFit/>
          </a:bodyPr>
          <a:lstStyle/>
          <a:p>
            <a:pPr defTabSz="932688">
              <a:defRPr/>
            </a:pPr>
            <a:r>
              <a:rPr lang="en-US" sz="2800" kern="0" spc="50" dirty="0">
                <a:solidFill>
                  <a:schemeClr val="accent3"/>
                </a:solidFill>
                <a:latin typeface="+mj-lt"/>
                <a:cs typeface="Arial" pitchFamily="34" charset="0"/>
              </a:rPr>
              <a:t>After the iteration starts, </a:t>
            </a:r>
            <a:r>
              <a:rPr lang="en-US" sz="2800" kern="0" dirty="0">
                <a:solidFill>
                  <a:schemeClr val="accent3"/>
                </a:solidFill>
                <a:latin typeface="+mj-lt"/>
                <a:cs typeface="Arial" pitchFamily="34" charset="0"/>
              </a:rPr>
              <a:t>developers turn great ideas</a:t>
            </a:r>
            <a:br>
              <a:rPr lang="en-US" sz="2800" kern="0" dirty="0">
                <a:solidFill>
                  <a:schemeClr val="accent3"/>
                </a:solidFill>
                <a:latin typeface="+mj-lt"/>
                <a:cs typeface="Arial" pitchFamily="34" charset="0"/>
              </a:rPr>
            </a:br>
            <a:r>
              <a:rPr lang="en-US" sz="2800" kern="0" spc="-50" dirty="0">
                <a:solidFill>
                  <a:schemeClr val="accent3"/>
                </a:solidFill>
                <a:latin typeface="+mj-lt"/>
                <a:cs typeface="Arial" pitchFamily="34" charset="0"/>
              </a:rPr>
              <a:t>into features and functionality …</a:t>
            </a:r>
          </a:p>
        </p:txBody>
      </p:sp>
      <p:pic>
        <p:nvPicPr>
          <p:cNvPr id="41" name="Picture 40" descr="DevOpsGraphic_v6-08.eps"/>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5587" y="140494"/>
            <a:ext cx="1458250" cy="1295400"/>
          </a:xfrm>
          <a:prstGeom prst="rect">
            <a:avLst/>
          </a:prstGeom>
        </p:spPr>
      </p:pic>
      <p:sp>
        <p:nvSpPr>
          <p:cNvPr id="2" name="Text Placeholder 1"/>
          <p:cNvSpPr>
            <a:spLocks noGrp="1"/>
          </p:cNvSpPr>
          <p:nvPr>
            <p:ph type="body" sz="quarter" idx="10"/>
          </p:nvPr>
        </p:nvSpPr>
        <p:spPr>
          <a:xfrm>
            <a:off x="996323" y="10143"/>
            <a:ext cx="12436475" cy="1256015"/>
          </a:xfrm>
        </p:spPr>
        <p:txBody>
          <a:bodyPr/>
          <a:lstStyle/>
          <a:p>
            <a:r>
              <a:rPr lang="en-US" dirty="0">
                <a:solidFill>
                  <a:schemeClr val="tx1"/>
                </a:solidFill>
              </a:rPr>
              <a:t>Develop + test</a:t>
            </a:r>
          </a:p>
        </p:txBody>
      </p:sp>
    </p:spTree>
    <p:extLst>
      <p:ext uri="{BB962C8B-B14F-4D97-AF65-F5344CB8AC3E}">
        <p14:creationId xmlns:p14="http://schemas.microsoft.com/office/powerpoint/2010/main" val="403559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DE" dirty="0">
                <a:solidFill>
                  <a:schemeClr val="tx1"/>
                </a:solidFill>
              </a:rPr>
              <a:t>Source code management</a:t>
            </a:r>
            <a:endParaRPr lang="en-US" dirty="0">
              <a:solidFill>
                <a:schemeClr val="tx1"/>
              </a:solidFill>
            </a:endParaRPr>
          </a:p>
        </p:txBody>
      </p:sp>
      <p:sp>
        <p:nvSpPr>
          <p:cNvPr id="4" name="Text Placeholder 3"/>
          <p:cNvSpPr>
            <a:spLocks noGrp="1"/>
          </p:cNvSpPr>
          <p:nvPr>
            <p:ph type="body" sz="quarter" idx="11"/>
          </p:nvPr>
        </p:nvSpPr>
        <p:spPr/>
        <p:txBody>
          <a:bodyPr>
            <a:noAutofit/>
          </a:bodyPr>
          <a:lstStyle/>
          <a:p>
            <a:pPr defTabSz="931564">
              <a:lnSpc>
                <a:spcPct val="100000"/>
              </a:lnSpc>
              <a:spcBef>
                <a:spcPts val="611"/>
              </a:spcBef>
              <a:buClr>
                <a:srgbClr val="000000"/>
              </a:buClr>
              <a:buSzPct val="50000"/>
              <a:defRPr/>
            </a:pPr>
            <a:r>
              <a:rPr lang="en-US" sz="2800" spc="30" dirty="0"/>
              <a:t>VSTS and TFS provide unparalleled flexibility for your evolving codebase. </a:t>
            </a:r>
            <a:br>
              <a:rPr lang="en-US" sz="2800" spc="30" dirty="0"/>
            </a:br>
            <a:r>
              <a:rPr lang="en-US" sz="2800" spc="30" dirty="0"/>
              <a:t>All your code is linked directly to the story, bug, or task driving the work.</a:t>
            </a:r>
          </a:p>
        </p:txBody>
      </p:sp>
      <p:sp>
        <p:nvSpPr>
          <p:cNvPr id="29" name="Rectangle 28"/>
          <p:cNvSpPr/>
          <p:nvPr/>
        </p:nvSpPr>
        <p:spPr bwMode="auto">
          <a:xfrm>
            <a:off x="427037" y="2569234"/>
            <a:ext cx="3665039" cy="4416674"/>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TextBox 34"/>
          <p:cNvSpPr txBox="1"/>
          <p:nvPr/>
        </p:nvSpPr>
        <p:spPr>
          <a:xfrm>
            <a:off x="427037" y="2569234"/>
            <a:ext cx="3660829" cy="744420"/>
          </a:xfrm>
          <a:prstGeom prst="rect">
            <a:avLst/>
          </a:prstGeom>
          <a:noFill/>
        </p:spPr>
        <p:txBody>
          <a:bodyPr wrap="square" lIns="144000" tIns="202685" rIns="144000" bIns="202685" rtlCol="0">
            <a:spAutoFit/>
          </a:bodyPr>
          <a:lstStyle/>
          <a:p>
            <a:pPr marL="0" marR="0" lvl="0" indent="0" algn="ctr" defTabSz="407757" eaLnBrk="1" fontAlgn="auto" latinLnBrk="0" hangingPunct="1">
              <a:lnSpc>
                <a:spcPct val="12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FFFFFF"/>
                </a:solidFill>
                <a:effectLst/>
                <a:uLnTx/>
                <a:uFillTx/>
                <a:latin typeface="+mj-lt"/>
                <a:cs typeface="Segoe UI Semibold" panose="020B0702040204020203" pitchFamily="34" charset="0"/>
              </a:rPr>
              <a:t>Flexible version control</a:t>
            </a:r>
          </a:p>
        </p:txBody>
      </p:sp>
      <p:sp>
        <p:nvSpPr>
          <p:cNvPr id="37" name="Rectangle 36"/>
          <p:cNvSpPr/>
          <p:nvPr/>
        </p:nvSpPr>
        <p:spPr bwMode="auto">
          <a:xfrm>
            <a:off x="4394191" y="2569233"/>
            <a:ext cx="3656567" cy="4416675"/>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TextBox 39"/>
          <p:cNvSpPr txBox="1"/>
          <p:nvPr/>
        </p:nvSpPr>
        <p:spPr>
          <a:xfrm>
            <a:off x="4389930" y="2596613"/>
            <a:ext cx="3660828" cy="744420"/>
          </a:xfrm>
          <a:prstGeom prst="rect">
            <a:avLst/>
          </a:prstGeom>
          <a:noFill/>
        </p:spPr>
        <p:txBody>
          <a:bodyPr wrap="square" lIns="253357" tIns="202685" rIns="253357" bIns="202685" rtlCol="0">
            <a:spAutoFit/>
          </a:bodyPr>
          <a:lstStyle/>
          <a:p>
            <a:pPr marL="0" marR="0" lvl="0" indent="0" algn="ctr" defTabSz="407757" eaLnBrk="1" fontAlgn="auto" latinLnBrk="0" hangingPunct="1">
              <a:lnSpc>
                <a:spcPct val="12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FFFFFF"/>
                </a:solidFill>
                <a:effectLst/>
                <a:uLnTx/>
                <a:uFillTx/>
                <a:latin typeface="+mj-lt"/>
                <a:cs typeface="Segoe UI Semibold" panose="020B0702040204020203" pitchFamily="34" charset="0"/>
              </a:rPr>
              <a:t>Collaborate on code</a:t>
            </a:r>
          </a:p>
        </p:txBody>
      </p:sp>
      <p:sp>
        <p:nvSpPr>
          <p:cNvPr id="53" name="Rectangle 52"/>
          <p:cNvSpPr/>
          <p:nvPr/>
        </p:nvSpPr>
        <p:spPr bwMode="auto">
          <a:xfrm>
            <a:off x="8359899" y="2569233"/>
            <a:ext cx="3649538" cy="4417355"/>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TextBox 53"/>
          <p:cNvSpPr txBox="1"/>
          <p:nvPr/>
        </p:nvSpPr>
        <p:spPr>
          <a:xfrm>
            <a:off x="8348609" y="2596613"/>
            <a:ext cx="3660828" cy="744420"/>
          </a:xfrm>
          <a:prstGeom prst="rect">
            <a:avLst/>
          </a:prstGeom>
          <a:noFill/>
        </p:spPr>
        <p:txBody>
          <a:bodyPr wrap="square" lIns="253357" tIns="202685" rIns="253357" bIns="202685" rtlCol="0">
            <a:spAutoFit/>
          </a:bodyPr>
          <a:lstStyle/>
          <a:p>
            <a:pPr marL="0" marR="0" lvl="0" indent="0" algn="ctr" defTabSz="407757" eaLnBrk="1" fontAlgn="auto" latinLnBrk="0" hangingPunct="1">
              <a:lnSpc>
                <a:spcPct val="12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FFFFFF"/>
                </a:solidFill>
                <a:effectLst/>
                <a:uLnTx/>
                <a:uFillTx/>
                <a:latin typeface="+mj-lt"/>
                <a:cs typeface="Segoe UI Semibold" panose="020B0702040204020203" pitchFamily="34" charset="0"/>
              </a:rPr>
              <a:t>Any IDE, any code</a:t>
            </a:r>
          </a:p>
        </p:txBody>
      </p:sp>
    </p:spTree>
    <p:extLst>
      <p:ext uri="{BB962C8B-B14F-4D97-AF65-F5344CB8AC3E}">
        <p14:creationId xmlns:p14="http://schemas.microsoft.com/office/powerpoint/2010/main" val="315807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DE" dirty="0"/>
              <a:t>Test management</a:t>
            </a:r>
            <a:endParaRPr lang="en-US" dirty="0"/>
          </a:p>
        </p:txBody>
      </p:sp>
      <p:sp>
        <p:nvSpPr>
          <p:cNvPr id="4" name="Text Placeholder 3"/>
          <p:cNvSpPr>
            <a:spLocks noGrp="1"/>
          </p:cNvSpPr>
          <p:nvPr>
            <p:ph type="body" sz="quarter" idx="11"/>
          </p:nvPr>
        </p:nvSpPr>
        <p:spPr/>
        <p:txBody>
          <a:bodyPr>
            <a:noAutofit/>
          </a:bodyPr>
          <a:lstStyle/>
          <a:p>
            <a:pPr lvl="0"/>
            <a:r>
              <a:rPr lang="en-US" sz="2800"/>
              <a:t>A toolset optimized for QA professionals, giving them flexibility in how they work while at the same time keeping them in sync with the rest of the team.</a:t>
            </a:r>
          </a:p>
        </p:txBody>
      </p:sp>
      <p:sp>
        <p:nvSpPr>
          <p:cNvPr id="29" name="Rectangle 28"/>
          <p:cNvSpPr/>
          <p:nvPr/>
        </p:nvSpPr>
        <p:spPr bwMode="auto">
          <a:xfrm>
            <a:off x="427037" y="2569234"/>
            <a:ext cx="3665039" cy="4416674"/>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TextBox 34"/>
          <p:cNvSpPr txBox="1"/>
          <p:nvPr/>
        </p:nvSpPr>
        <p:spPr>
          <a:xfrm>
            <a:off x="427037" y="2569234"/>
            <a:ext cx="3660829" cy="744420"/>
          </a:xfrm>
          <a:prstGeom prst="rect">
            <a:avLst/>
          </a:prstGeom>
          <a:noFill/>
        </p:spPr>
        <p:txBody>
          <a:bodyPr wrap="square" lIns="144000" tIns="202685" rIns="144000" bIns="202685" rtlCol="0">
            <a:spAutoFit/>
          </a:bodyPr>
          <a:lstStyle/>
          <a:p>
            <a:pPr lvl="0" algn="ctr" defTabSz="407757">
              <a:lnSpc>
                <a:spcPct val="120000"/>
              </a:lnSpc>
              <a:buClr>
                <a:srgbClr val="000000"/>
              </a:buClr>
              <a:defRPr/>
            </a:pPr>
            <a:r>
              <a:rPr lang="en-US" sz="2000" kern="0" dirty="0">
                <a:solidFill>
                  <a:srgbClr val="FFFFFF"/>
                </a:solidFill>
                <a:latin typeface="+mj-lt"/>
                <a:cs typeface="Segoe UI Semibold" panose="020B0702040204020203" pitchFamily="34" charset="0"/>
              </a:rPr>
              <a:t>Test planning and tracking</a:t>
            </a:r>
          </a:p>
        </p:txBody>
      </p:sp>
      <p:sp>
        <p:nvSpPr>
          <p:cNvPr id="37" name="Rectangle 36"/>
          <p:cNvSpPr/>
          <p:nvPr/>
        </p:nvSpPr>
        <p:spPr bwMode="auto">
          <a:xfrm>
            <a:off x="4394191" y="2569233"/>
            <a:ext cx="3656567" cy="4416675"/>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TextBox 39"/>
          <p:cNvSpPr txBox="1"/>
          <p:nvPr/>
        </p:nvSpPr>
        <p:spPr>
          <a:xfrm>
            <a:off x="4389930" y="2596613"/>
            <a:ext cx="3660828" cy="744420"/>
          </a:xfrm>
          <a:prstGeom prst="rect">
            <a:avLst/>
          </a:prstGeom>
          <a:noFill/>
        </p:spPr>
        <p:txBody>
          <a:bodyPr wrap="square" lIns="253357" tIns="202685" rIns="253357" bIns="202685" rtlCol="0">
            <a:spAutoFit/>
          </a:bodyPr>
          <a:lstStyle/>
          <a:p>
            <a:pPr lvl="0" algn="ctr" defTabSz="407757">
              <a:lnSpc>
                <a:spcPct val="120000"/>
              </a:lnSpc>
              <a:buClr>
                <a:srgbClr val="000000"/>
              </a:buClr>
              <a:defRPr/>
            </a:pPr>
            <a:r>
              <a:rPr lang="en-US" sz="2000" kern="0" dirty="0">
                <a:solidFill>
                  <a:srgbClr val="FFFFFF"/>
                </a:solidFill>
                <a:latin typeface="+mj-lt"/>
                <a:cs typeface="Segoe UI Semibold" panose="020B0702040204020203" pitchFamily="34" charset="0"/>
              </a:rPr>
              <a:t>Developer testing</a:t>
            </a:r>
          </a:p>
        </p:txBody>
      </p:sp>
      <p:sp>
        <p:nvSpPr>
          <p:cNvPr id="53" name="Rectangle 52"/>
          <p:cNvSpPr/>
          <p:nvPr/>
        </p:nvSpPr>
        <p:spPr bwMode="auto">
          <a:xfrm>
            <a:off x="8359899" y="2569233"/>
            <a:ext cx="3649538" cy="4417355"/>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TextBox 53"/>
          <p:cNvSpPr txBox="1"/>
          <p:nvPr/>
        </p:nvSpPr>
        <p:spPr>
          <a:xfrm>
            <a:off x="8348609" y="2596613"/>
            <a:ext cx="3660828" cy="1147992"/>
          </a:xfrm>
          <a:prstGeom prst="rect">
            <a:avLst/>
          </a:prstGeom>
          <a:noFill/>
        </p:spPr>
        <p:txBody>
          <a:bodyPr wrap="square" lIns="253357" tIns="202685" rIns="253357" bIns="202685" rtlCol="0">
            <a:spAutoFit/>
          </a:bodyPr>
          <a:lstStyle/>
          <a:p>
            <a:pPr lvl="0" algn="ctr" defTabSz="407757">
              <a:lnSpc>
                <a:spcPct val="120000"/>
              </a:lnSpc>
              <a:buClr>
                <a:srgbClr val="000000"/>
              </a:buClr>
              <a:defRPr/>
            </a:pPr>
            <a:r>
              <a:rPr lang="en-US" sz="2000" kern="0" dirty="0">
                <a:solidFill>
                  <a:srgbClr val="FFFFFF"/>
                </a:solidFill>
                <a:latin typeface="+mj-lt"/>
                <a:cs typeface="Segoe UI Semibold" panose="020B0702040204020203" pitchFamily="34" charset="0"/>
              </a:rPr>
              <a:t>Manual and</a:t>
            </a:r>
            <a:br>
              <a:rPr lang="en-US" sz="2000" kern="0" dirty="0">
                <a:solidFill>
                  <a:srgbClr val="FFFFFF"/>
                </a:solidFill>
                <a:latin typeface="+mj-lt"/>
                <a:cs typeface="Segoe UI Semibold" panose="020B0702040204020203" pitchFamily="34" charset="0"/>
              </a:rPr>
            </a:br>
            <a:r>
              <a:rPr lang="en-US" sz="2000" kern="0" dirty="0">
                <a:solidFill>
                  <a:srgbClr val="FFFFFF"/>
                </a:solidFill>
                <a:latin typeface="+mj-lt"/>
                <a:cs typeface="Segoe UI Semibold" panose="020B0702040204020203" pitchFamily="34" charset="0"/>
              </a:rPr>
              <a:t>exploratory testing</a:t>
            </a:r>
          </a:p>
        </p:txBody>
      </p:sp>
    </p:spTree>
    <p:extLst>
      <p:ext uri="{BB962C8B-B14F-4D97-AF65-F5344CB8AC3E}">
        <p14:creationId xmlns:p14="http://schemas.microsoft.com/office/powerpoint/2010/main" val="250166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DE" dirty="0">
                <a:solidFill>
                  <a:schemeClr val="tx1"/>
                </a:solidFill>
              </a:rPr>
              <a:t>Cross-platform build</a:t>
            </a:r>
            <a:endParaRPr lang="en-US" dirty="0">
              <a:solidFill>
                <a:schemeClr val="tx1"/>
              </a:solidFill>
            </a:endParaRPr>
          </a:p>
        </p:txBody>
      </p:sp>
      <p:sp>
        <p:nvSpPr>
          <p:cNvPr id="4" name="Text Placeholder 3"/>
          <p:cNvSpPr>
            <a:spLocks noGrp="1"/>
          </p:cNvSpPr>
          <p:nvPr>
            <p:ph type="body" sz="quarter" idx="11"/>
          </p:nvPr>
        </p:nvSpPr>
        <p:spPr/>
        <p:txBody>
          <a:bodyPr>
            <a:noAutofit/>
          </a:bodyPr>
          <a:lstStyle/>
          <a:p>
            <a:pPr lvl="0"/>
            <a:r>
              <a:rPr lang="en-US" sz="2800" spc="-50"/>
              <a:t>No matter what tools you use or what language you prefer - Team Foundation</a:t>
            </a:r>
            <a:r>
              <a:rPr lang="en-US" sz="2800"/>
              <a:t> Build builds your app your way, for your platforms. Just open your browser!</a:t>
            </a:r>
            <a:endParaRPr lang="en-US" sz="2800" b="1">
              <a:cs typeface="Segoe UI Semibold" panose="020B0702040204020203" pitchFamily="34" charset="0"/>
            </a:endParaRPr>
          </a:p>
        </p:txBody>
      </p:sp>
      <p:sp>
        <p:nvSpPr>
          <p:cNvPr id="29" name="Rectangle 28"/>
          <p:cNvSpPr/>
          <p:nvPr/>
        </p:nvSpPr>
        <p:spPr bwMode="auto">
          <a:xfrm>
            <a:off x="427037" y="2569234"/>
            <a:ext cx="3665039" cy="4416674"/>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TextBox 34"/>
          <p:cNvSpPr txBox="1"/>
          <p:nvPr/>
        </p:nvSpPr>
        <p:spPr>
          <a:xfrm>
            <a:off x="427037" y="2569234"/>
            <a:ext cx="3660829" cy="1147992"/>
          </a:xfrm>
          <a:prstGeom prst="rect">
            <a:avLst/>
          </a:prstGeom>
          <a:noFill/>
        </p:spPr>
        <p:txBody>
          <a:bodyPr wrap="square" lIns="144000" tIns="202685" rIns="144000" bIns="202685" rtlCol="0">
            <a:spAutoFit/>
          </a:bodyPr>
          <a:lstStyle/>
          <a:p>
            <a:pPr lvl="0" algn="ctr" defTabSz="407757">
              <a:lnSpc>
                <a:spcPct val="120000"/>
              </a:lnSpc>
              <a:buClr>
                <a:srgbClr val="000000"/>
              </a:buClr>
              <a:defRPr/>
            </a:pPr>
            <a:r>
              <a:rPr lang="en-US" sz="2000" kern="0" dirty="0">
                <a:solidFill>
                  <a:srgbClr val="FFFFFF"/>
                </a:solidFill>
                <a:latin typeface="+mj-lt"/>
                <a:cs typeface="Segoe UI Semibold" panose="020B0702040204020203" pitchFamily="34" charset="0"/>
              </a:rPr>
              <a:t>Cross-platform build for</a:t>
            </a:r>
            <a:br>
              <a:rPr lang="en-US" sz="2000" kern="0" dirty="0">
                <a:solidFill>
                  <a:srgbClr val="FFFFFF"/>
                </a:solidFill>
                <a:latin typeface="+mj-lt"/>
                <a:cs typeface="Segoe UI Semibold" panose="020B0702040204020203" pitchFamily="34" charset="0"/>
              </a:rPr>
            </a:br>
            <a:r>
              <a:rPr lang="en-US" sz="2000" kern="0" dirty="0">
                <a:solidFill>
                  <a:srgbClr val="FFFFFF"/>
                </a:solidFill>
                <a:latin typeface="+mj-lt"/>
                <a:cs typeface="Segoe UI Semibold" panose="020B0702040204020203" pitchFamily="34" charset="0"/>
              </a:rPr>
              <a:t>iOS, Java and Android</a:t>
            </a:r>
          </a:p>
        </p:txBody>
      </p:sp>
      <p:sp>
        <p:nvSpPr>
          <p:cNvPr id="37" name="Rectangle 36"/>
          <p:cNvSpPr/>
          <p:nvPr/>
        </p:nvSpPr>
        <p:spPr bwMode="auto">
          <a:xfrm>
            <a:off x="4394191" y="2569233"/>
            <a:ext cx="3656567" cy="4416675"/>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TextBox 39"/>
          <p:cNvSpPr txBox="1"/>
          <p:nvPr/>
        </p:nvSpPr>
        <p:spPr>
          <a:xfrm>
            <a:off x="4389930" y="2596613"/>
            <a:ext cx="3660828" cy="1147992"/>
          </a:xfrm>
          <a:prstGeom prst="rect">
            <a:avLst/>
          </a:prstGeom>
          <a:noFill/>
        </p:spPr>
        <p:txBody>
          <a:bodyPr wrap="square" lIns="253357" tIns="202685" rIns="253357" bIns="202685" rtlCol="0">
            <a:spAutoFit/>
          </a:bodyPr>
          <a:lstStyle/>
          <a:p>
            <a:pPr lvl="0" algn="ctr" defTabSz="407757">
              <a:lnSpc>
                <a:spcPct val="120000"/>
              </a:lnSpc>
              <a:buClr>
                <a:srgbClr val="000000"/>
              </a:buClr>
              <a:defRPr/>
            </a:pPr>
            <a:r>
              <a:rPr lang="en-US" sz="2000" kern="0" dirty="0">
                <a:solidFill>
                  <a:srgbClr val="FFFFFF"/>
                </a:solidFill>
                <a:latin typeface="+mj-lt"/>
                <a:cs typeface="Segoe UI Semibold" panose="020B0702040204020203" pitchFamily="34" charset="0"/>
              </a:rPr>
              <a:t>Flexible, extensible and customizable builds</a:t>
            </a:r>
          </a:p>
        </p:txBody>
      </p:sp>
      <p:sp>
        <p:nvSpPr>
          <p:cNvPr id="53" name="Rectangle 52"/>
          <p:cNvSpPr/>
          <p:nvPr/>
        </p:nvSpPr>
        <p:spPr bwMode="auto">
          <a:xfrm>
            <a:off x="8359899" y="2569233"/>
            <a:ext cx="3649538" cy="4417355"/>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TextBox 53"/>
          <p:cNvSpPr txBox="1"/>
          <p:nvPr/>
        </p:nvSpPr>
        <p:spPr>
          <a:xfrm>
            <a:off x="8348609" y="2596613"/>
            <a:ext cx="3660828" cy="1147992"/>
          </a:xfrm>
          <a:prstGeom prst="rect">
            <a:avLst/>
          </a:prstGeom>
          <a:noFill/>
        </p:spPr>
        <p:txBody>
          <a:bodyPr wrap="square" lIns="253357" tIns="202685" rIns="253357" bIns="202685" rtlCol="0">
            <a:spAutoFit/>
          </a:bodyPr>
          <a:lstStyle/>
          <a:p>
            <a:pPr lvl="0" algn="ctr" defTabSz="407757">
              <a:lnSpc>
                <a:spcPct val="120000"/>
              </a:lnSpc>
              <a:buClr>
                <a:srgbClr val="000000"/>
              </a:buClr>
              <a:defRPr/>
            </a:pPr>
            <a:r>
              <a:rPr lang="en-US" sz="2000" kern="0" dirty="0">
                <a:solidFill>
                  <a:srgbClr val="FFFFFF"/>
                </a:solidFill>
                <a:latin typeface="+mj-lt"/>
                <a:cs typeface="Segoe UI Semibold" panose="020B0702040204020203" pitchFamily="34" charset="0"/>
              </a:rPr>
              <a:t>Cloud, hybrid or on-premises infrastructure</a:t>
            </a:r>
          </a:p>
        </p:txBody>
      </p:sp>
    </p:spTree>
    <p:extLst>
      <p:ext uri="{BB962C8B-B14F-4D97-AF65-F5344CB8AC3E}">
        <p14:creationId xmlns:p14="http://schemas.microsoft.com/office/powerpoint/2010/main" val="95098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Continuous integration (CI) – a DevOps practice</a:t>
            </a:r>
          </a:p>
        </p:txBody>
      </p:sp>
      <p:sp>
        <p:nvSpPr>
          <p:cNvPr id="4" name="Rectangle 3"/>
          <p:cNvSpPr/>
          <p:nvPr/>
        </p:nvSpPr>
        <p:spPr bwMode="auto">
          <a:xfrm>
            <a:off x="4712765" y="1599153"/>
            <a:ext cx="2141103" cy="2114104"/>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BUILD</a:t>
            </a:r>
          </a:p>
        </p:txBody>
      </p:sp>
      <p:cxnSp>
        <p:nvCxnSpPr>
          <p:cNvPr id="5" name="Straight Arrow Connector 4"/>
          <p:cNvCxnSpPr/>
          <p:nvPr/>
        </p:nvCxnSpPr>
        <p:spPr>
          <a:xfrm>
            <a:off x="3231531" y="2656205"/>
            <a:ext cx="1463040" cy="0"/>
          </a:xfrm>
          <a:prstGeom prst="straightConnector1">
            <a:avLst/>
          </a:prstGeom>
          <a:noFill/>
          <a:ln w="31750" cap="sq" cmpd="sng" algn="ctr">
            <a:solidFill>
              <a:schemeClr val="tx1">
                <a:lumMod val="50000"/>
              </a:schemeClr>
            </a:solidFill>
            <a:prstDash val="solid"/>
            <a:miter lim="800000"/>
            <a:headEnd type="none"/>
            <a:tailEnd type="arrow" w="lg" len="sm"/>
          </a:ln>
          <a:effectLst/>
        </p:spPr>
      </p:cxnSp>
      <p:sp>
        <p:nvSpPr>
          <p:cNvPr id="6" name="TextBox 5"/>
          <p:cNvSpPr txBox="1"/>
          <p:nvPr/>
        </p:nvSpPr>
        <p:spPr>
          <a:xfrm>
            <a:off x="7612319" y="1599153"/>
            <a:ext cx="3620169" cy="3960785"/>
          </a:xfrm>
          <a:prstGeom prst="rect">
            <a:avLst/>
          </a:prstGeom>
          <a:noFill/>
        </p:spPr>
        <p:txBody>
          <a:bodyPr wrap="none" lIns="182854" tIns="146283" rIns="182854" bIns="146283" rtlCol="0">
            <a:spAutoFit/>
          </a:bodyPr>
          <a:lstStyle/>
          <a:p>
            <a:pPr defTabSz="932563">
              <a:lnSpc>
                <a:spcPct val="90000"/>
              </a:lnSpc>
              <a:spcBef>
                <a:spcPts val="900"/>
              </a:spcBef>
              <a:buSzPct val="90000"/>
              <a:defRPr/>
            </a:pPr>
            <a:r>
              <a:rPr lang="en-US" sz="3599" dirty="0">
                <a:solidFill>
                  <a:schemeClr val="bg1">
                    <a:lumMod val="50000"/>
                  </a:schemeClr>
                </a:solidFill>
                <a:latin typeface="Segoe UI Light"/>
              </a:rPr>
              <a:t>Issues</a:t>
            </a:r>
          </a:p>
          <a:p>
            <a:pPr marL="285750" indent="-285750" defTabSz="932563">
              <a:lnSpc>
                <a:spcPct val="90000"/>
              </a:lnSpc>
              <a:spcBef>
                <a:spcPts val="900"/>
              </a:spcBef>
              <a:buSzPct val="90000"/>
              <a:buFont typeface="Arial" panose="020B0604020202020204" pitchFamily="34" charset="0"/>
              <a:buChar char="•"/>
              <a:defRPr/>
            </a:pPr>
            <a:r>
              <a:rPr lang="en-US" dirty="0">
                <a:solidFill>
                  <a:schemeClr val="bg1">
                    <a:lumMod val="50000"/>
                  </a:schemeClr>
                </a:solidFill>
                <a:latin typeface="Segoe UI Light"/>
              </a:rPr>
              <a:t>Delivery delays</a:t>
            </a:r>
          </a:p>
          <a:p>
            <a:pPr marL="285750" indent="-285750" defTabSz="932563">
              <a:lnSpc>
                <a:spcPct val="90000"/>
              </a:lnSpc>
              <a:spcBef>
                <a:spcPts val="900"/>
              </a:spcBef>
              <a:buSzPct val="90000"/>
              <a:buFont typeface="Arial" panose="020B0604020202020204" pitchFamily="34" charset="0"/>
              <a:buChar char="•"/>
              <a:defRPr/>
            </a:pPr>
            <a:r>
              <a:rPr lang="en-US" dirty="0">
                <a:solidFill>
                  <a:schemeClr val="bg1">
                    <a:lumMod val="50000"/>
                  </a:schemeClr>
                </a:solidFill>
                <a:latin typeface="Segoe UI Light"/>
              </a:rPr>
              <a:t>Non-working/low-quality code</a:t>
            </a:r>
          </a:p>
          <a:p>
            <a:pPr marL="285750" indent="-285750" defTabSz="932563">
              <a:lnSpc>
                <a:spcPct val="90000"/>
              </a:lnSpc>
              <a:spcBef>
                <a:spcPts val="900"/>
              </a:spcBef>
              <a:buSzPct val="90000"/>
              <a:buFont typeface="Arial" panose="020B0604020202020204" pitchFamily="34" charset="0"/>
              <a:buChar char="•"/>
              <a:defRPr/>
            </a:pPr>
            <a:r>
              <a:rPr lang="en-US" dirty="0">
                <a:solidFill>
                  <a:schemeClr val="bg1">
                    <a:lumMod val="50000"/>
                  </a:schemeClr>
                </a:solidFill>
                <a:latin typeface="Segoe UI Light"/>
              </a:rPr>
              <a:t>Incomplete solutions</a:t>
            </a:r>
          </a:p>
          <a:p>
            <a:pPr marL="285750" indent="-285750" defTabSz="932563">
              <a:lnSpc>
                <a:spcPct val="90000"/>
              </a:lnSpc>
              <a:spcBef>
                <a:spcPts val="900"/>
              </a:spcBef>
              <a:buSzPct val="90000"/>
              <a:buFont typeface="Arial" panose="020B0604020202020204" pitchFamily="34" charset="0"/>
              <a:buChar char="•"/>
              <a:defRPr/>
            </a:pPr>
            <a:r>
              <a:rPr lang="en-US" dirty="0">
                <a:solidFill>
                  <a:schemeClr val="bg1">
                    <a:lumMod val="50000"/>
                  </a:schemeClr>
                </a:solidFill>
                <a:latin typeface="Segoe UI Light"/>
              </a:rPr>
              <a:t>Rework</a:t>
            </a:r>
            <a:endParaRPr lang="en-US" sz="3599" dirty="0">
              <a:solidFill>
                <a:schemeClr val="bg1">
                  <a:lumMod val="50000"/>
                </a:schemeClr>
              </a:solidFill>
              <a:latin typeface="Segoe UI Light"/>
            </a:endParaRPr>
          </a:p>
          <a:p>
            <a:pPr defTabSz="932563">
              <a:lnSpc>
                <a:spcPct val="90000"/>
              </a:lnSpc>
              <a:spcBef>
                <a:spcPts val="900"/>
              </a:spcBef>
              <a:buSzPct val="90000"/>
              <a:defRPr/>
            </a:pPr>
            <a:r>
              <a:rPr lang="en-US" sz="3599" dirty="0">
                <a:solidFill>
                  <a:schemeClr val="bg1">
                    <a:lumMod val="50000"/>
                  </a:schemeClr>
                </a:solidFill>
                <a:latin typeface="Segoe UI Light"/>
              </a:rPr>
              <a:t>Value</a:t>
            </a:r>
          </a:p>
          <a:p>
            <a:pPr marL="290513" indent="-290513" defTabSz="932563">
              <a:lnSpc>
                <a:spcPct val="90000"/>
              </a:lnSpc>
              <a:spcBef>
                <a:spcPts val="900"/>
              </a:spcBef>
              <a:buSzPct val="90000"/>
              <a:buFont typeface="Arial" panose="020B0604020202020204" pitchFamily="34" charset="0"/>
              <a:buChar char="•"/>
              <a:defRPr/>
            </a:pPr>
            <a:r>
              <a:rPr lang="en-US" dirty="0">
                <a:solidFill>
                  <a:schemeClr val="bg1">
                    <a:lumMod val="50000"/>
                  </a:schemeClr>
                </a:solidFill>
                <a:latin typeface="Segoe UI Light"/>
              </a:rPr>
              <a:t>Frequent integration</a:t>
            </a:r>
          </a:p>
          <a:p>
            <a:pPr marL="290513" indent="-290513" defTabSz="932563">
              <a:lnSpc>
                <a:spcPct val="90000"/>
              </a:lnSpc>
              <a:spcBef>
                <a:spcPts val="900"/>
              </a:spcBef>
              <a:buSzPct val="90000"/>
              <a:buFont typeface="Arial" panose="020B0604020202020204" pitchFamily="34" charset="0"/>
              <a:buChar char="•"/>
              <a:defRPr/>
            </a:pPr>
            <a:r>
              <a:rPr lang="en-US" dirty="0">
                <a:solidFill>
                  <a:schemeClr val="bg1">
                    <a:lumMod val="50000"/>
                  </a:schemeClr>
                </a:solidFill>
                <a:latin typeface="Segoe UI Light"/>
              </a:rPr>
              <a:t>Higher quality</a:t>
            </a:r>
          </a:p>
          <a:p>
            <a:pPr marL="290513" indent="-290513" defTabSz="932563">
              <a:lnSpc>
                <a:spcPct val="90000"/>
              </a:lnSpc>
              <a:spcBef>
                <a:spcPts val="900"/>
              </a:spcBef>
              <a:buSzPct val="90000"/>
              <a:buFont typeface="Arial" panose="020B0604020202020204" pitchFamily="34" charset="0"/>
              <a:buChar char="•"/>
              <a:defRPr/>
            </a:pPr>
            <a:r>
              <a:rPr lang="en-US" dirty="0">
                <a:solidFill>
                  <a:schemeClr val="bg1">
                    <a:lumMod val="50000"/>
                  </a:schemeClr>
                </a:solidFill>
                <a:latin typeface="Segoe UI Light"/>
              </a:rPr>
              <a:t>Repeatability</a:t>
            </a:r>
          </a:p>
        </p:txBody>
      </p:sp>
      <p:cxnSp>
        <p:nvCxnSpPr>
          <p:cNvPr id="7" name="Straight Connector 6"/>
          <p:cNvCxnSpPr/>
          <p:nvPr/>
        </p:nvCxnSpPr>
        <p:spPr>
          <a:xfrm>
            <a:off x="1880972" y="3726498"/>
            <a:ext cx="0" cy="1454952"/>
          </a:xfrm>
          <a:prstGeom prst="line">
            <a:avLst/>
          </a:prstGeom>
          <a:noFill/>
          <a:ln w="38100" cap="flat" cmpd="sng" algn="ctr">
            <a:solidFill>
              <a:schemeClr val="tx1">
                <a:lumMod val="50000"/>
              </a:schemeClr>
            </a:solidFill>
            <a:prstDash val="sysDot"/>
            <a:headEnd type="none"/>
            <a:tailEnd type="none"/>
          </a:ln>
          <a:effectLst/>
        </p:spPr>
      </p:cxnSp>
      <p:grpSp>
        <p:nvGrpSpPr>
          <p:cNvPr id="8" name="Group 7"/>
          <p:cNvGrpSpPr/>
          <p:nvPr/>
        </p:nvGrpSpPr>
        <p:grpSpPr>
          <a:xfrm>
            <a:off x="1323306" y="5293710"/>
            <a:ext cx="1939818" cy="1118892"/>
            <a:chOff x="940119" y="5293964"/>
            <a:chExt cx="1940093" cy="1119051"/>
          </a:xfrm>
        </p:grpSpPr>
        <p:sp>
          <p:nvSpPr>
            <p:cNvPr id="9" name="Rectangle 154"/>
            <p:cNvSpPr>
              <a:spLocks noChangeArrowheads="1"/>
            </p:cNvSpPr>
            <p:nvPr/>
          </p:nvSpPr>
          <p:spPr bwMode="auto">
            <a:xfrm>
              <a:off x="1171231" y="5293964"/>
              <a:ext cx="1505245" cy="1027824"/>
            </a:xfrm>
            <a:prstGeom prst="rect">
              <a:avLst/>
            </a:prstGeom>
            <a:solidFill>
              <a:srgbClr val="E7DCF4">
                <a:lumMod val="2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 name="Rectangle 156"/>
            <p:cNvSpPr>
              <a:spLocks noChangeArrowheads="1"/>
            </p:cNvSpPr>
            <p:nvPr/>
          </p:nvSpPr>
          <p:spPr bwMode="auto">
            <a:xfrm>
              <a:off x="1224447" y="5359343"/>
              <a:ext cx="1398813" cy="897066"/>
            </a:xfrm>
            <a:prstGeom prst="rect">
              <a:avLst/>
            </a:prstGeom>
            <a:solidFill>
              <a:srgbClr val="505050">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158"/>
            <p:cNvSpPr>
              <a:spLocks/>
            </p:cNvSpPr>
            <p:nvPr/>
          </p:nvSpPr>
          <p:spPr bwMode="auto">
            <a:xfrm>
              <a:off x="940119" y="6336991"/>
              <a:ext cx="1940093" cy="76024"/>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E7DCF4">
                <a:lumMod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pic>
        <p:nvPicPr>
          <p:cNvPr id="12" name="Picture 28"/>
          <p:cNvPicPr>
            <a:picLocks noChangeAspect="1"/>
          </p:cNvPicPr>
          <p:nvPr/>
        </p:nvPicPr>
        <p:blipFill rotWithShape="1">
          <a:blip r:embed="rId2">
            <a:extLst>
              <a:ext uri="{28A0092B-C50C-407E-A947-70E740481C1C}">
                <a14:useLocalDpi xmlns:a14="http://schemas.microsoft.com/office/drawing/2010/main" val="0"/>
              </a:ext>
            </a:extLst>
          </a:blip>
          <a:srcRect b="35075"/>
          <a:stretch/>
        </p:blipFill>
        <p:spPr bwMode="auto">
          <a:xfrm>
            <a:off x="5270673" y="2215909"/>
            <a:ext cx="1025284" cy="880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 name="Accepted DEV"/>
          <p:cNvGrpSpPr/>
          <p:nvPr/>
        </p:nvGrpSpPr>
        <p:grpSpPr>
          <a:xfrm>
            <a:off x="5991027" y="2697925"/>
            <a:ext cx="456787" cy="456787"/>
            <a:chOff x="4382751" y="3909289"/>
            <a:chExt cx="456852" cy="456852"/>
          </a:xfrm>
        </p:grpSpPr>
        <p:sp>
          <p:nvSpPr>
            <p:cNvPr id="14" name="Accepted"/>
            <p:cNvSpPr/>
            <p:nvPr/>
          </p:nvSpPr>
          <p:spPr bwMode="auto">
            <a:xfrm>
              <a:off x="4382751" y="3909289"/>
              <a:ext cx="456852" cy="456852"/>
            </a:xfrm>
            <a:prstGeom prst="ellipse">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26"/>
            <p:cNvSpPr>
              <a:spLocks/>
            </p:cNvSpPr>
            <p:nvPr/>
          </p:nvSpPr>
          <p:spPr bwMode="auto">
            <a:xfrm>
              <a:off x="4460627" y="4004450"/>
              <a:ext cx="301100" cy="266531"/>
            </a:xfrm>
            <a:custGeom>
              <a:avLst/>
              <a:gdLst>
                <a:gd name="T0" fmla="*/ 1202 w 1202"/>
                <a:gd name="T1" fmla="*/ 175 h 1064"/>
                <a:gd name="T2" fmla="*/ 975 w 1202"/>
                <a:gd name="T3" fmla="*/ 0 h 1064"/>
                <a:gd name="T4" fmla="*/ 458 w 1202"/>
                <a:gd name="T5" fmla="*/ 676 h 1064"/>
                <a:gd name="T6" fmla="*/ 163 w 1202"/>
                <a:gd name="T7" fmla="*/ 449 h 1064"/>
                <a:gd name="T8" fmla="*/ 0 w 1202"/>
                <a:gd name="T9" fmla="*/ 662 h 1064"/>
                <a:gd name="T10" fmla="*/ 522 w 1202"/>
                <a:gd name="T11" fmla="*/ 1064 h 1064"/>
                <a:gd name="T12" fmla="*/ 685 w 1202"/>
                <a:gd name="T13" fmla="*/ 851 h 1064"/>
                <a:gd name="T14" fmla="*/ 685 w 1202"/>
                <a:gd name="T15" fmla="*/ 851 h 1064"/>
                <a:gd name="T16" fmla="*/ 1202 w 1202"/>
                <a:gd name="T17" fmla="*/ 175 h 1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2" h="1064">
                  <a:moveTo>
                    <a:pt x="1202" y="175"/>
                  </a:moveTo>
                  <a:lnTo>
                    <a:pt x="975" y="0"/>
                  </a:lnTo>
                  <a:lnTo>
                    <a:pt x="458" y="676"/>
                  </a:lnTo>
                  <a:lnTo>
                    <a:pt x="163" y="449"/>
                  </a:lnTo>
                  <a:lnTo>
                    <a:pt x="0" y="662"/>
                  </a:lnTo>
                  <a:lnTo>
                    <a:pt x="522" y="1064"/>
                  </a:lnTo>
                  <a:lnTo>
                    <a:pt x="685" y="851"/>
                  </a:lnTo>
                  <a:lnTo>
                    <a:pt x="685" y="851"/>
                  </a:lnTo>
                  <a:lnTo>
                    <a:pt x="1202" y="175"/>
                  </a:lnTo>
                  <a:close/>
                </a:path>
              </a:pathLst>
            </a:custGeom>
            <a:solidFill>
              <a:srgbClr val="FFFFFF">
                <a:lumMod val="95000"/>
              </a:srgbClr>
            </a:solidFill>
            <a:ln>
              <a:noFill/>
            </a:ln>
          </p:spPr>
          <p:txBody>
            <a:bodyPr vert="horz" wrap="square" lIns="91427" tIns="45713" rIns="91427" bIns="45713" numCol="1" anchor="t" anchorCtr="0" compatLnSpc="1">
              <a:prstTxWarp prst="textNoShape">
                <a:avLst/>
              </a:prstTxWarp>
            </a:bodyPr>
            <a:lstStyle/>
            <a:p>
              <a:pPr marL="0" marR="0" lvl="0" indent="0" defTabSz="914009"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endParaRPr>
            </a:p>
          </p:txBody>
        </p:sp>
      </p:grpSp>
      <p:sp>
        <p:nvSpPr>
          <p:cNvPr id="16" name="Rectangle 15"/>
          <p:cNvSpPr/>
          <p:nvPr/>
        </p:nvSpPr>
        <p:spPr bwMode="auto">
          <a:xfrm>
            <a:off x="530413" y="1599153"/>
            <a:ext cx="2701118" cy="2114104"/>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SOURCE</a:t>
            </a:r>
          </a:p>
          <a:p>
            <a:pPr marL="0" marR="0" lvl="0" indent="0" algn="ctr" defTabSz="932114"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REPOSITORY</a:t>
            </a:r>
          </a:p>
        </p:txBody>
      </p:sp>
      <p:sp>
        <p:nvSpPr>
          <p:cNvPr id="17" name="Rectangle 16"/>
          <p:cNvSpPr/>
          <p:nvPr/>
        </p:nvSpPr>
        <p:spPr bwMode="auto">
          <a:xfrm>
            <a:off x="4712765" y="4088754"/>
            <a:ext cx="2141103" cy="2114104"/>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TEST</a:t>
            </a:r>
          </a:p>
        </p:txBody>
      </p:sp>
      <p:pic>
        <p:nvPicPr>
          <p:cNvPr id="18" name="Tes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72508" y="4828904"/>
            <a:ext cx="621617" cy="633805"/>
          </a:xfrm>
          <a:prstGeom prst="rect">
            <a:avLst/>
          </a:prstGeom>
        </p:spPr>
      </p:pic>
      <p:cxnSp>
        <p:nvCxnSpPr>
          <p:cNvPr id="19" name="Straight Arrow Connector 18"/>
          <p:cNvCxnSpPr/>
          <p:nvPr/>
        </p:nvCxnSpPr>
        <p:spPr>
          <a:xfrm flipV="1">
            <a:off x="5866004" y="3726498"/>
            <a:ext cx="0" cy="349015"/>
          </a:xfrm>
          <a:prstGeom prst="straightConnector1">
            <a:avLst/>
          </a:prstGeom>
          <a:noFill/>
          <a:ln w="31750" cap="sq" cmpd="sng" algn="ctr">
            <a:solidFill>
              <a:schemeClr val="tx1">
                <a:lumMod val="50000"/>
              </a:schemeClr>
            </a:solidFill>
            <a:prstDash val="solid"/>
            <a:miter lim="800000"/>
            <a:headEnd type="none"/>
            <a:tailEnd type="arrow" w="lg" len="sm"/>
          </a:ln>
          <a:effectLst/>
        </p:spPr>
      </p:cxnSp>
      <p:cxnSp>
        <p:nvCxnSpPr>
          <p:cNvPr id="20" name="Straight Arrow Connector 19"/>
          <p:cNvCxnSpPr/>
          <p:nvPr/>
        </p:nvCxnSpPr>
        <p:spPr>
          <a:xfrm>
            <a:off x="5714914" y="3726498"/>
            <a:ext cx="0" cy="349015"/>
          </a:xfrm>
          <a:prstGeom prst="straightConnector1">
            <a:avLst/>
          </a:prstGeom>
          <a:noFill/>
          <a:ln w="31750" cap="sq" cmpd="sng" algn="ctr">
            <a:solidFill>
              <a:schemeClr val="tx1">
                <a:lumMod val="50000"/>
              </a:schemeClr>
            </a:solidFill>
            <a:prstDash val="solid"/>
            <a:miter lim="800000"/>
            <a:headEnd type="none"/>
            <a:tailEnd type="arrow" w="lg" len="sm"/>
          </a:ln>
          <a:effectLst/>
        </p:spPr>
      </p:cxn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51" y="4138454"/>
            <a:ext cx="1406136" cy="2516780"/>
          </a:xfrm>
          <a:prstGeom prst="rect">
            <a:avLst/>
          </a:prstGeom>
        </p:spPr>
      </p:pic>
      <p:sp>
        <p:nvSpPr>
          <p:cNvPr id="22" name="TextBox 21"/>
          <p:cNvSpPr txBox="1"/>
          <p:nvPr/>
        </p:nvSpPr>
        <p:spPr>
          <a:xfrm>
            <a:off x="890793" y="5186474"/>
            <a:ext cx="328616" cy="193771"/>
          </a:xfrm>
          <a:prstGeom prst="rect">
            <a:avLst/>
          </a:prstGeom>
          <a:noFill/>
        </p:spPr>
        <p:txBody>
          <a:bodyPr wrap="none" lIns="0" tIns="0" rIns="0" bIns="0"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dirty="0">
                <a:ln>
                  <a:noFill/>
                </a:ln>
                <a:solidFill>
                  <a:srgbClr val="FFFFFF"/>
                </a:solidFill>
                <a:effectLst/>
                <a:uLnTx/>
                <a:uFillTx/>
              </a:rPr>
              <a:t>DEV</a:t>
            </a:r>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8622" y="4422890"/>
            <a:ext cx="1095894" cy="2151343"/>
          </a:xfrm>
          <a:prstGeom prst="rect">
            <a:avLst/>
          </a:prstGeom>
        </p:spPr>
      </p:pic>
      <p:sp>
        <p:nvSpPr>
          <p:cNvPr id="24" name="TextBox 23"/>
          <p:cNvSpPr txBox="1"/>
          <p:nvPr/>
        </p:nvSpPr>
        <p:spPr>
          <a:xfrm>
            <a:off x="3427668" y="5186474"/>
            <a:ext cx="330219" cy="193771"/>
          </a:xfrm>
          <a:prstGeom prst="rect">
            <a:avLst/>
          </a:prstGeom>
          <a:noFill/>
        </p:spPr>
        <p:txBody>
          <a:bodyPr wrap="none" lIns="0" tIns="0" rIns="0" bIns="0"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dirty="0">
                <a:ln>
                  <a:noFill/>
                </a:ln>
                <a:gradFill>
                  <a:gsLst>
                    <a:gs pos="2917">
                      <a:srgbClr val="FFFFFF"/>
                    </a:gs>
                    <a:gs pos="30000">
                      <a:srgbClr val="FFFFFF"/>
                    </a:gs>
                  </a:gsLst>
                  <a:lin ang="5400000" scaled="0"/>
                </a:gradFill>
                <a:effectLst/>
                <a:uLnTx/>
                <a:uFillTx/>
              </a:rPr>
              <a:t>OPS</a:t>
            </a:r>
          </a:p>
        </p:txBody>
      </p:sp>
      <p:grpSp>
        <p:nvGrpSpPr>
          <p:cNvPr id="25" name="Group 24"/>
          <p:cNvGrpSpPr/>
          <p:nvPr/>
        </p:nvGrpSpPr>
        <p:grpSpPr>
          <a:xfrm>
            <a:off x="2090230" y="5550508"/>
            <a:ext cx="434335" cy="450589"/>
            <a:chOff x="1707792" y="5550508"/>
            <a:chExt cx="434335" cy="450589"/>
          </a:xfrm>
        </p:grpSpPr>
        <p:grpSp>
          <p:nvGrpSpPr>
            <p:cNvPr id="26" name="Group 25"/>
            <p:cNvGrpSpPr/>
            <p:nvPr/>
          </p:nvGrpSpPr>
          <p:grpSpPr>
            <a:xfrm>
              <a:off x="1707792" y="5550508"/>
              <a:ext cx="433342" cy="450589"/>
              <a:chOff x="652595" y="2571201"/>
              <a:chExt cx="609169" cy="633414"/>
            </a:xfrm>
          </p:grpSpPr>
          <p:sp>
            <p:nvSpPr>
              <p:cNvPr id="28" name="Freeform 11"/>
              <p:cNvSpPr>
                <a:spLocks/>
              </p:cNvSpPr>
              <p:nvPr/>
            </p:nvSpPr>
            <p:spPr bwMode="auto">
              <a:xfrm>
                <a:off x="652595" y="2571201"/>
                <a:ext cx="609169" cy="633414"/>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9" name="Freeform 6"/>
              <p:cNvSpPr>
                <a:spLocks/>
              </p:cNvSpPr>
              <p:nvPr/>
            </p:nvSpPr>
            <p:spPr bwMode="auto">
              <a:xfrm>
                <a:off x="828249" y="2734135"/>
                <a:ext cx="107771" cy="333265"/>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FFFFFF"/>
              </a:solid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30" name="Freeform 7"/>
              <p:cNvSpPr>
                <a:spLocks/>
              </p:cNvSpPr>
              <p:nvPr/>
            </p:nvSpPr>
            <p:spPr bwMode="auto">
              <a:xfrm>
                <a:off x="1000685" y="2734135"/>
                <a:ext cx="107771" cy="333265"/>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FFFFFF"/>
              </a:solidFill>
              <a:ln w="0">
                <a:noFill/>
                <a:prstDash val="solid"/>
                <a:round/>
                <a:headEnd/>
                <a:tailEnd/>
              </a:ln>
            </p:spPr>
            <p:txBody>
              <a:bodyPr vert="horz" wrap="square" lIns="91401" tIns="45700" rIns="91401" bIns="45700" numCol="1" anchor="t" anchorCtr="0" compatLnSpc="1">
                <a:prstTxWarp prst="textNoShape">
                  <a:avLst/>
                </a:prstTxWarp>
              </a:bodyPr>
              <a:lstStyle/>
              <a:p>
                <a:pPr marL="0" marR="0" lvl="0" indent="0" defTabSz="932205"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27" name="Freeform 12"/>
            <p:cNvSpPr>
              <a:spLocks/>
            </p:cNvSpPr>
            <p:nvPr/>
          </p:nvSpPr>
          <p:spPr bwMode="auto">
            <a:xfrm>
              <a:off x="2052638" y="5550508"/>
              <a:ext cx="89489" cy="85748"/>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spTree>
    <p:extLst>
      <p:ext uri="{BB962C8B-B14F-4D97-AF65-F5344CB8AC3E}">
        <p14:creationId xmlns:p14="http://schemas.microsoft.com/office/powerpoint/2010/main" val="350592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2"/>
          <a:srcRect l="49826"/>
          <a:stretch/>
        </p:blipFill>
        <p:spPr>
          <a:xfrm>
            <a:off x="-12888" y="2246615"/>
            <a:ext cx="2312519" cy="4561139"/>
          </a:xfrm>
          <a:prstGeom prst="rect">
            <a:avLst/>
          </a:prstGeom>
        </p:spPr>
      </p:pic>
      <p:sp>
        <p:nvSpPr>
          <p:cNvPr id="5" name="Freeform 95"/>
          <p:cNvSpPr>
            <a:spLocks/>
          </p:cNvSpPr>
          <p:nvPr/>
        </p:nvSpPr>
        <p:spPr bwMode="auto">
          <a:xfrm flipH="1">
            <a:off x="6732921" y="2210869"/>
            <a:ext cx="1184448" cy="76920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0C0">
              <a:alpha val="20000"/>
            </a:srgbClr>
          </a:solidFill>
          <a:ln>
            <a:noFill/>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endParaRPr>
          </a:p>
        </p:txBody>
      </p:sp>
      <p:grpSp>
        <p:nvGrpSpPr>
          <p:cNvPr id="6" name="Group 5"/>
          <p:cNvGrpSpPr/>
          <p:nvPr/>
        </p:nvGrpSpPr>
        <p:grpSpPr>
          <a:xfrm>
            <a:off x="6219813" y="1978121"/>
            <a:ext cx="1901202" cy="2522098"/>
            <a:chOff x="5701653" y="1978121"/>
            <a:chExt cx="1901202" cy="2522098"/>
          </a:xfrm>
        </p:grpSpPr>
        <p:pic>
          <p:nvPicPr>
            <p:cNvPr id="7" name="Picture 6"/>
            <p:cNvPicPr>
              <a:picLocks noChangeAspect="1"/>
            </p:cNvPicPr>
            <p:nvPr/>
          </p:nvPicPr>
          <p:blipFill>
            <a:blip r:embed="rId3"/>
            <a:stretch>
              <a:fillRect/>
            </a:stretch>
          </p:blipFill>
          <p:spPr>
            <a:xfrm>
              <a:off x="6030454" y="3700379"/>
              <a:ext cx="1293456" cy="799840"/>
            </a:xfrm>
            <a:prstGeom prst="rect">
              <a:avLst/>
            </a:prstGeom>
          </p:spPr>
        </p:pic>
        <p:pic>
          <p:nvPicPr>
            <p:cNvPr id="8" name="Picture 7"/>
            <p:cNvPicPr>
              <a:picLocks noChangeAspect="1"/>
            </p:cNvPicPr>
            <p:nvPr/>
          </p:nvPicPr>
          <p:blipFill>
            <a:blip r:embed="rId4"/>
            <a:stretch>
              <a:fillRect/>
            </a:stretch>
          </p:blipFill>
          <p:spPr>
            <a:xfrm flipV="1">
              <a:off x="5892979" y="2465446"/>
              <a:ext cx="1102383" cy="1498554"/>
            </a:xfrm>
            <a:prstGeom prst="rect">
              <a:avLst/>
            </a:prstGeom>
          </p:spPr>
        </p:pic>
        <p:sp>
          <p:nvSpPr>
            <p:cNvPr id="9" name="Freeform 95"/>
            <p:cNvSpPr>
              <a:spLocks/>
            </p:cNvSpPr>
            <p:nvPr/>
          </p:nvSpPr>
          <p:spPr bwMode="auto">
            <a:xfrm flipH="1">
              <a:off x="5701653" y="1978121"/>
              <a:ext cx="1426107" cy="92614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0C0">
                <a:alpha val="27000"/>
              </a:srgbClr>
            </a:solidFill>
            <a:ln>
              <a:noFill/>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endParaRPr>
            </a:p>
          </p:txBody>
        </p:sp>
        <p:sp>
          <p:nvSpPr>
            <p:cNvPr id="10" name="Freeform 95"/>
            <p:cNvSpPr>
              <a:spLocks/>
            </p:cNvSpPr>
            <p:nvPr/>
          </p:nvSpPr>
          <p:spPr bwMode="auto">
            <a:xfrm flipH="1">
              <a:off x="6053201" y="2052432"/>
              <a:ext cx="1549654" cy="100637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3BDEF">
                <a:alpha val="9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505050"/>
                </a:solidFill>
                <a:effectLst/>
                <a:uLnTx/>
                <a:uFillTx/>
              </a:endParaRPr>
            </a:p>
          </p:txBody>
        </p:sp>
        <p:sp>
          <p:nvSpPr>
            <p:cNvPr id="11" name="TextBox 10"/>
            <p:cNvSpPr txBox="1"/>
            <p:nvPr/>
          </p:nvSpPr>
          <p:spPr>
            <a:xfrm>
              <a:off x="6187440" y="2299985"/>
              <a:ext cx="1306581" cy="584775"/>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Light"/>
                  <a:cs typeface="Arial" pitchFamily="34" charset="0"/>
                </a:rPr>
                <a:t>Cloud</a:t>
              </a:r>
              <a:br>
                <a:rPr kumimoji="0" lang="en-US" sz="1600" b="0" i="0" u="none" strike="noStrike" kern="0" cap="none" spc="0" normalizeH="0" baseline="0" noProof="0" dirty="0">
                  <a:ln>
                    <a:noFill/>
                  </a:ln>
                  <a:solidFill>
                    <a:srgbClr val="FFFFFF"/>
                  </a:solidFill>
                  <a:effectLst/>
                  <a:uLnTx/>
                  <a:uFillTx/>
                  <a:latin typeface="Segoe UI Light"/>
                  <a:cs typeface="Arial" pitchFamily="34" charset="0"/>
                </a:rPr>
              </a:br>
              <a:r>
                <a:rPr kumimoji="0" lang="en-US" sz="1600" b="0" i="0" u="none" strike="noStrike" kern="0" cap="none" spc="0" normalizeH="0" baseline="0" noProof="0" dirty="0">
                  <a:ln>
                    <a:noFill/>
                  </a:ln>
                  <a:solidFill>
                    <a:srgbClr val="FFFFFF"/>
                  </a:solidFill>
                  <a:effectLst/>
                  <a:uLnTx/>
                  <a:uFillTx/>
                  <a:latin typeface="Segoe UI Light"/>
                  <a:cs typeface="Arial" pitchFamily="34" charset="0"/>
                </a:rPr>
                <a:t>load testing</a:t>
              </a:r>
            </a:p>
          </p:txBody>
        </p:sp>
      </p:grpSp>
      <p:sp>
        <p:nvSpPr>
          <p:cNvPr id="12" name="Rectangle 11"/>
          <p:cNvSpPr/>
          <p:nvPr/>
        </p:nvSpPr>
        <p:spPr bwMode="auto">
          <a:xfrm flipV="1">
            <a:off x="2431854" y="4501609"/>
            <a:ext cx="7452000" cy="72000"/>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p:cNvGrpSpPr/>
          <p:nvPr/>
        </p:nvGrpSpPr>
        <p:grpSpPr>
          <a:xfrm>
            <a:off x="4529359" y="3008346"/>
            <a:ext cx="1868892" cy="1702699"/>
            <a:chOff x="3840480" y="3008346"/>
            <a:chExt cx="1868892" cy="1702699"/>
          </a:xfrm>
        </p:grpSpPr>
        <p:sp>
          <p:nvSpPr>
            <p:cNvPr id="14" name="TextBox 13"/>
            <p:cNvSpPr txBox="1"/>
            <p:nvPr/>
          </p:nvSpPr>
          <p:spPr>
            <a:xfrm>
              <a:off x="3840480" y="3008346"/>
              <a:ext cx="1868892" cy="584775"/>
            </a:xfrm>
            <a:prstGeom prst="rect">
              <a:avLst/>
            </a:prstGeom>
            <a:noFill/>
          </p:spPr>
          <p:txBody>
            <a:bodyPr wrap="square" rtlCol="0" anchor="ctr" anchorCtr="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cs typeface="Arial" pitchFamily="34" charset="0"/>
                </a:rPr>
                <a:t>Integration testing</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cs typeface="Arial" pitchFamily="34" charset="0"/>
                </a:rPr>
                <a:t>environment</a:t>
              </a:r>
            </a:p>
          </p:txBody>
        </p:sp>
        <p:cxnSp>
          <p:nvCxnSpPr>
            <p:cNvPr id="15" name="Straight Connector 14"/>
            <p:cNvCxnSpPr/>
            <p:nvPr/>
          </p:nvCxnSpPr>
          <p:spPr>
            <a:xfrm flipV="1">
              <a:off x="4774926" y="3726229"/>
              <a:ext cx="0" cy="695750"/>
            </a:xfrm>
            <a:prstGeom prst="line">
              <a:avLst/>
            </a:prstGeom>
            <a:noFill/>
            <a:ln w="38100" cap="rnd" cmpd="sng" algn="ctr">
              <a:solidFill>
                <a:schemeClr val="tx2"/>
              </a:solidFill>
              <a:prstDash val="sysDot"/>
              <a:headEnd type="none"/>
              <a:tailEnd type="oval"/>
            </a:ln>
            <a:effectLst/>
          </p:spPr>
        </p:cxnSp>
        <p:sp>
          <p:nvSpPr>
            <p:cNvPr id="16" name="Oval 15"/>
            <p:cNvSpPr/>
            <p:nvPr/>
          </p:nvSpPr>
          <p:spPr bwMode="auto">
            <a:xfrm>
              <a:off x="4592048" y="4345288"/>
              <a:ext cx="365757" cy="365757"/>
            </a:xfrm>
            <a:prstGeom prst="ellipse">
              <a:avLst/>
            </a:prstGeom>
            <a:solidFill>
              <a:srgbClr val="FFFFFF"/>
            </a:solidFill>
            <a:ln w="381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 name="Group 16"/>
          <p:cNvGrpSpPr/>
          <p:nvPr/>
        </p:nvGrpSpPr>
        <p:grpSpPr>
          <a:xfrm>
            <a:off x="2696590" y="4345288"/>
            <a:ext cx="2202126" cy="1751140"/>
            <a:chOff x="2339395" y="4345288"/>
            <a:chExt cx="2202126" cy="1751140"/>
          </a:xfrm>
        </p:grpSpPr>
        <p:sp>
          <p:nvSpPr>
            <p:cNvPr id="18" name="TextBox 17"/>
            <p:cNvSpPr txBox="1"/>
            <p:nvPr/>
          </p:nvSpPr>
          <p:spPr>
            <a:xfrm>
              <a:off x="2339395" y="5511653"/>
              <a:ext cx="2202126" cy="584775"/>
            </a:xfrm>
            <a:prstGeom prst="rect">
              <a:avLst/>
            </a:prstGeom>
            <a:noFill/>
          </p:spPr>
          <p:txBody>
            <a:bodyPr wrap="square" rtlCol="0" anchor="ctr" anchorCtr="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cs typeface="Arial" pitchFamily="34" charset="0"/>
                </a:rPr>
                <a:t>Automated functional testing environment</a:t>
              </a:r>
            </a:p>
          </p:txBody>
        </p:sp>
        <p:cxnSp>
          <p:nvCxnSpPr>
            <p:cNvPr id="19" name="Straight Connector 18"/>
            <p:cNvCxnSpPr/>
            <p:nvPr/>
          </p:nvCxnSpPr>
          <p:spPr>
            <a:xfrm>
              <a:off x="3440458" y="4700300"/>
              <a:ext cx="0" cy="695750"/>
            </a:xfrm>
            <a:prstGeom prst="line">
              <a:avLst/>
            </a:prstGeom>
            <a:noFill/>
            <a:ln w="38100" cap="rnd" cmpd="sng" algn="ctr">
              <a:solidFill>
                <a:schemeClr val="tx2"/>
              </a:solidFill>
              <a:prstDash val="sysDot"/>
              <a:headEnd type="none"/>
              <a:tailEnd type="oval"/>
            </a:ln>
            <a:effectLst/>
          </p:spPr>
        </p:cxnSp>
        <p:sp>
          <p:nvSpPr>
            <p:cNvPr id="20" name="Oval 19"/>
            <p:cNvSpPr/>
            <p:nvPr/>
          </p:nvSpPr>
          <p:spPr bwMode="auto">
            <a:xfrm>
              <a:off x="3257580" y="4345288"/>
              <a:ext cx="365757" cy="365757"/>
            </a:xfrm>
            <a:prstGeom prst="ellipse">
              <a:avLst/>
            </a:prstGeom>
            <a:solidFill>
              <a:srgbClr val="FFFFFF"/>
            </a:solidFill>
            <a:ln w="381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Oval 20"/>
          <p:cNvSpPr/>
          <p:nvPr/>
        </p:nvSpPr>
        <p:spPr bwMode="auto">
          <a:xfrm>
            <a:off x="1994547" y="4309011"/>
            <a:ext cx="457196" cy="457196"/>
          </a:xfrm>
          <a:prstGeom prst="ellipse">
            <a:avLst/>
          </a:prstGeom>
          <a:solidFill>
            <a:schemeClr val="accent1"/>
          </a:solidFill>
          <a:ln w="76200" cap="flat" cmpd="sng" algn="ctr">
            <a:solidFill>
              <a:schemeClr val="tx2"/>
            </a:solidFill>
            <a:prstDash val="solid"/>
            <a:headEnd type="none" w="med" len="med"/>
            <a:tailEnd type="none" w="med" len="med"/>
          </a:ln>
          <a:effectLst/>
        </p:spPr>
        <p:txBody>
          <a:bodyPr rot="0" spcFirstLastPara="0" vertOverflow="overflow" horzOverflow="overflow" vert="horz" wrap="square" lIns="198000" tIns="146304" rIns="182880" bIns="108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3</a:t>
            </a:r>
          </a:p>
        </p:txBody>
      </p:sp>
      <p:grpSp>
        <p:nvGrpSpPr>
          <p:cNvPr id="22" name="Group 21"/>
          <p:cNvGrpSpPr/>
          <p:nvPr/>
        </p:nvGrpSpPr>
        <p:grpSpPr>
          <a:xfrm>
            <a:off x="6386089" y="4345288"/>
            <a:ext cx="1611833" cy="1710752"/>
            <a:chOff x="5882639" y="4345288"/>
            <a:chExt cx="1611833" cy="1710752"/>
          </a:xfrm>
        </p:grpSpPr>
        <p:cxnSp>
          <p:nvCxnSpPr>
            <p:cNvPr id="23" name="Straight Connector 22"/>
            <p:cNvCxnSpPr/>
            <p:nvPr/>
          </p:nvCxnSpPr>
          <p:spPr>
            <a:xfrm>
              <a:off x="6688555" y="4700300"/>
              <a:ext cx="0" cy="695750"/>
            </a:xfrm>
            <a:prstGeom prst="line">
              <a:avLst/>
            </a:prstGeom>
            <a:noFill/>
            <a:ln w="38100" cap="rnd" cmpd="sng" algn="ctr">
              <a:solidFill>
                <a:schemeClr val="tx2"/>
              </a:solidFill>
              <a:prstDash val="sysDot"/>
              <a:headEnd type="none"/>
              <a:tailEnd type="oval"/>
            </a:ln>
            <a:effectLst/>
          </p:spPr>
        </p:cxnSp>
        <p:sp>
          <p:nvSpPr>
            <p:cNvPr id="24" name="TextBox 23"/>
            <p:cNvSpPr txBox="1"/>
            <p:nvPr/>
          </p:nvSpPr>
          <p:spPr>
            <a:xfrm>
              <a:off x="5882639" y="5471265"/>
              <a:ext cx="1611833" cy="584775"/>
            </a:xfrm>
            <a:prstGeom prst="rect">
              <a:avLst/>
            </a:prstGeom>
            <a:noFill/>
          </p:spPr>
          <p:txBody>
            <a:bodyPr wrap="square" rtlCol="0" anchor="ctr" anchorCtr="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cs typeface="Arial" pitchFamily="34" charset="0"/>
                </a:rPr>
                <a:t>Pre-production environment</a:t>
              </a:r>
            </a:p>
          </p:txBody>
        </p:sp>
        <p:sp>
          <p:nvSpPr>
            <p:cNvPr id="25" name="Oval 24"/>
            <p:cNvSpPr/>
            <p:nvPr/>
          </p:nvSpPr>
          <p:spPr bwMode="auto">
            <a:xfrm>
              <a:off x="6505677" y="4345288"/>
              <a:ext cx="365757" cy="365757"/>
            </a:xfrm>
            <a:prstGeom prst="ellipse">
              <a:avLst/>
            </a:prstGeom>
            <a:solidFill>
              <a:srgbClr val="FFFFFF"/>
            </a:solidFill>
            <a:ln w="381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 name="Group 25"/>
          <p:cNvGrpSpPr/>
          <p:nvPr/>
        </p:nvGrpSpPr>
        <p:grpSpPr>
          <a:xfrm>
            <a:off x="7985759" y="3138734"/>
            <a:ext cx="1320801" cy="1572311"/>
            <a:chOff x="8310879" y="3138734"/>
            <a:chExt cx="1320801" cy="1572311"/>
          </a:xfrm>
        </p:grpSpPr>
        <p:cxnSp>
          <p:nvCxnSpPr>
            <p:cNvPr id="27" name="Straight Connector 26"/>
            <p:cNvCxnSpPr/>
            <p:nvPr/>
          </p:nvCxnSpPr>
          <p:spPr>
            <a:xfrm flipV="1">
              <a:off x="8971279" y="3726229"/>
              <a:ext cx="0" cy="695750"/>
            </a:xfrm>
            <a:prstGeom prst="line">
              <a:avLst/>
            </a:prstGeom>
            <a:noFill/>
            <a:ln w="38100" cap="rnd" cmpd="sng" algn="ctr">
              <a:solidFill>
                <a:schemeClr val="tx2"/>
              </a:solidFill>
              <a:prstDash val="sysDot"/>
              <a:headEnd type="none"/>
              <a:tailEnd type="oval"/>
            </a:ln>
            <a:effectLst/>
          </p:spPr>
        </p:cxnSp>
        <p:sp>
          <p:nvSpPr>
            <p:cNvPr id="28" name="Oval 27"/>
            <p:cNvSpPr/>
            <p:nvPr/>
          </p:nvSpPr>
          <p:spPr bwMode="auto">
            <a:xfrm>
              <a:off x="8788401" y="4345288"/>
              <a:ext cx="365757" cy="365757"/>
            </a:xfrm>
            <a:prstGeom prst="ellipse">
              <a:avLst/>
            </a:prstGeom>
            <a:solidFill>
              <a:srgbClr val="FFFFFF"/>
            </a:solidFill>
            <a:ln w="38100" cap="flat" cmpd="sng" algn="ctr">
              <a:solidFill>
                <a:schemeClr val="tx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p:cNvSpPr txBox="1"/>
            <p:nvPr/>
          </p:nvSpPr>
          <p:spPr>
            <a:xfrm>
              <a:off x="8310879" y="3138734"/>
              <a:ext cx="1320801" cy="584775"/>
            </a:xfrm>
            <a:prstGeom prst="rect">
              <a:avLst/>
            </a:prstGeom>
            <a:noFill/>
          </p:spPr>
          <p:txBody>
            <a:bodyPr wrap="square" rtlCol="0" anchor="ctr" anchorCtr="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cs typeface="Arial" pitchFamily="34" charset="0"/>
                </a:rPr>
                <a:t>Staging</a:t>
              </a:r>
            </a:p>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accent1"/>
                  </a:solidFill>
                  <a:effectLst/>
                  <a:uLnTx/>
                  <a:uFillTx/>
                  <a:cs typeface="Arial" pitchFamily="34" charset="0"/>
                </a:rPr>
                <a:t>environment</a:t>
              </a:r>
            </a:p>
          </p:txBody>
        </p:sp>
      </p:grpSp>
      <p:sp>
        <p:nvSpPr>
          <p:cNvPr id="30" name="Rectangle 29"/>
          <p:cNvSpPr/>
          <p:nvPr/>
        </p:nvSpPr>
        <p:spPr>
          <a:xfrm>
            <a:off x="10045728" y="4297815"/>
            <a:ext cx="2292615" cy="461665"/>
          </a:xfrm>
          <a:prstGeom prst="rect">
            <a:avLst/>
          </a:prstGeom>
        </p:spPr>
        <p:txBody>
          <a:bodyPr wrap="non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4"/>
                </a:solidFill>
                <a:effectLst/>
                <a:uLnTx/>
                <a:uFillTx/>
                <a:latin typeface="Segoe UI Light"/>
                <a:cs typeface="Arial" pitchFamily="34" charset="0"/>
              </a:rPr>
              <a:t>Monitor + learn</a:t>
            </a:r>
            <a:endParaRPr kumimoji="0" lang="en-US" sz="1800" b="0" i="0" u="none" strike="noStrike" kern="0" cap="none" spc="0" normalizeH="0" baseline="0" noProof="0" dirty="0">
              <a:ln>
                <a:noFill/>
              </a:ln>
              <a:solidFill>
                <a:schemeClr val="accent4"/>
              </a:solidFill>
              <a:effectLst/>
              <a:uLnTx/>
              <a:uFillTx/>
            </a:endParaRPr>
          </a:p>
        </p:txBody>
      </p:sp>
      <p:sp>
        <p:nvSpPr>
          <p:cNvPr id="31" name="Isosceles Triangle 30"/>
          <p:cNvSpPr/>
          <p:nvPr/>
        </p:nvSpPr>
        <p:spPr bwMode="auto">
          <a:xfrm rot="5400000" flipH="1">
            <a:off x="9569709" y="4316673"/>
            <a:ext cx="510159" cy="439792"/>
          </a:xfrm>
          <a:prstGeom prst="triangle">
            <a:avLst/>
          </a:prstGeom>
          <a:solidFill>
            <a:schemeClr val="accent4"/>
          </a:solidFill>
          <a:ln w="9525" cap="flat" cmpd="sng" algn="ctr">
            <a:no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6" name="Picture 35" descr="DevOpsGraphic_v6-04.eps"/>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0163" y="64294"/>
            <a:ext cx="1629809" cy="1447800"/>
          </a:xfrm>
          <a:prstGeom prst="rect">
            <a:avLst/>
          </a:prstGeom>
        </p:spPr>
      </p:pic>
      <p:sp>
        <p:nvSpPr>
          <p:cNvPr id="2" name="Text Placeholder 1"/>
          <p:cNvSpPr>
            <a:spLocks noGrp="1"/>
          </p:cNvSpPr>
          <p:nvPr>
            <p:ph type="body" sz="quarter" idx="10"/>
          </p:nvPr>
        </p:nvSpPr>
        <p:spPr>
          <a:xfrm>
            <a:off x="1189496" y="1"/>
            <a:ext cx="11246979" cy="1256015"/>
          </a:xfrm>
        </p:spPr>
        <p:txBody>
          <a:bodyPr/>
          <a:lstStyle/>
          <a:p>
            <a:r>
              <a:rPr lang="en-US" dirty="0"/>
              <a:t>Release</a:t>
            </a:r>
          </a:p>
        </p:txBody>
      </p:sp>
      <p:sp>
        <p:nvSpPr>
          <p:cNvPr id="3" name="Text Placeholder 2"/>
          <p:cNvSpPr>
            <a:spLocks noGrp="1"/>
          </p:cNvSpPr>
          <p:nvPr>
            <p:ph type="body" sz="quarter" idx="11"/>
          </p:nvPr>
        </p:nvSpPr>
        <p:spPr>
          <a:xfrm>
            <a:off x="1189496" y="1054894"/>
            <a:ext cx="11246979" cy="921241"/>
          </a:xfrm>
        </p:spPr>
        <p:txBody>
          <a:bodyPr>
            <a:noAutofit/>
          </a:bodyPr>
          <a:lstStyle/>
          <a:p>
            <a:r>
              <a:rPr lang="en-US" sz="2800" kern="0" spc="-50" dirty="0">
                <a:cs typeface="Arial" pitchFamily="34" charset="0"/>
              </a:rPr>
              <a:t>When all tests pass, the build is deployed</a:t>
            </a:r>
            <a:br>
              <a:rPr lang="en-US" sz="2800" kern="0" spc="-50" dirty="0">
                <a:cs typeface="Arial" pitchFamily="34" charset="0"/>
              </a:rPr>
            </a:br>
            <a:r>
              <a:rPr lang="en-US" sz="2800" kern="0" spc="50" dirty="0">
                <a:cs typeface="Arial" pitchFamily="34" charset="0"/>
              </a:rPr>
              <a:t>to testing environments for each</a:t>
            </a:r>
            <a:br>
              <a:rPr lang="en-US" sz="2800" kern="0" dirty="0">
                <a:cs typeface="Arial" pitchFamily="34" charset="0"/>
              </a:rPr>
            </a:br>
            <a:r>
              <a:rPr lang="en-US" sz="2800" kern="0" spc="50" dirty="0">
                <a:cs typeface="Arial" pitchFamily="34" charset="0"/>
              </a:rPr>
              <a:t>stage in the release process …</a:t>
            </a:r>
          </a:p>
        </p:txBody>
      </p:sp>
    </p:spTree>
    <p:extLst>
      <p:ext uri="{BB962C8B-B14F-4D97-AF65-F5344CB8AC3E}">
        <p14:creationId xmlns:p14="http://schemas.microsoft.com/office/powerpoint/2010/main" val="4185822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Infrastructure as code (IAC) – a DevOps practice</a:t>
            </a:r>
          </a:p>
        </p:txBody>
      </p:sp>
      <p:sp>
        <p:nvSpPr>
          <p:cNvPr id="4" name="Rectangle 3"/>
          <p:cNvSpPr/>
          <p:nvPr/>
        </p:nvSpPr>
        <p:spPr bwMode="auto">
          <a:xfrm>
            <a:off x="530413" y="1599152"/>
            <a:ext cx="2701118" cy="2539301"/>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SOURCE</a:t>
            </a:r>
          </a:p>
          <a:p>
            <a:pPr marL="0" marR="0" lvl="0" indent="0" algn="ctr" defTabSz="932114"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REPOSITORY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51" y="4138454"/>
            <a:ext cx="1406136" cy="25167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622" y="4422890"/>
            <a:ext cx="1095894" cy="2151343"/>
          </a:xfrm>
          <a:prstGeom prst="rect">
            <a:avLst/>
          </a:prstGeom>
        </p:spPr>
      </p:pic>
      <p:sp>
        <p:nvSpPr>
          <p:cNvPr id="7" name="Rectangle 6"/>
          <p:cNvSpPr/>
          <p:nvPr/>
        </p:nvSpPr>
        <p:spPr bwMode="auto">
          <a:xfrm>
            <a:off x="5282267" y="1599152"/>
            <a:ext cx="2141103" cy="1592653"/>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a:t>
            </a:r>
          </a:p>
        </p:txBody>
      </p:sp>
      <p:sp>
        <p:nvSpPr>
          <p:cNvPr id="8" name="Rectangle 155"/>
          <p:cNvSpPr>
            <a:spLocks noChangeArrowheads="1"/>
          </p:cNvSpPr>
          <p:nvPr/>
        </p:nvSpPr>
        <p:spPr bwMode="auto">
          <a:xfrm>
            <a:off x="1295808" y="5371696"/>
            <a:ext cx="1487482" cy="1015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9" name="Freeform 147"/>
          <p:cNvSpPr>
            <a:spLocks/>
          </p:cNvSpPr>
          <p:nvPr/>
        </p:nvSpPr>
        <p:spPr bwMode="auto">
          <a:xfrm>
            <a:off x="678510" y="5405062"/>
            <a:ext cx="256903" cy="999512"/>
          </a:xfrm>
          <a:custGeom>
            <a:avLst/>
            <a:gdLst>
              <a:gd name="T0" fmla="*/ 64 w 64"/>
              <a:gd name="T1" fmla="*/ 0 h 249"/>
              <a:gd name="T2" fmla="*/ 51 w 64"/>
              <a:gd name="T3" fmla="*/ 249 h 249"/>
              <a:gd name="T4" fmla="*/ 0 w 64"/>
              <a:gd name="T5" fmla="*/ 249 h 249"/>
              <a:gd name="T6" fmla="*/ 0 w 64"/>
              <a:gd name="T7" fmla="*/ 0 h 249"/>
              <a:gd name="T8" fmla="*/ 64 w 64"/>
              <a:gd name="T9" fmla="*/ 0 h 249"/>
            </a:gdLst>
            <a:ahLst/>
            <a:cxnLst>
              <a:cxn ang="0">
                <a:pos x="T0" y="T1"/>
              </a:cxn>
              <a:cxn ang="0">
                <a:pos x="T2" y="T3"/>
              </a:cxn>
              <a:cxn ang="0">
                <a:pos x="T4" y="T5"/>
              </a:cxn>
              <a:cxn ang="0">
                <a:pos x="T6" y="T7"/>
              </a:cxn>
              <a:cxn ang="0">
                <a:pos x="T8" y="T9"/>
              </a:cxn>
            </a:cxnLst>
            <a:rect l="0" t="0" r="r" b="b"/>
            <a:pathLst>
              <a:path w="64" h="249">
                <a:moveTo>
                  <a:pt x="64" y="0"/>
                </a:moveTo>
                <a:lnTo>
                  <a:pt x="51" y="249"/>
                </a:lnTo>
                <a:lnTo>
                  <a:pt x="0" y="249"/>
                </a:lnTo>
                <a:lnTo>
                  <a:pt x="0" y="0"/>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0" name="Group 9"/>
          <p:cNvGrpSpPr/>
          <p:nvPr/>
        </p:nvGrpSpPr>
        <p:grpSpPr>
          <a:xfrm>
            <a:off x="1325754" y="5293710"/>
            <a:ext cx="1939818" cy="1118892"/>
            <a:chOff x="511109" y="5814543"/>
            <a:chExt cx="1041729" cy="600871"/>
          </a:xfrm>
        </p:grpSpPr>
        <p:sp>
          <p:nvSpPr>
            <p:cNvPr id="11" name="Rectangle 154"/>
            <p:cNvSpPr>
              <a:spLocks noChangeArrowheads="1"/>
            </p:cNvSpPr>
            <p:nvPr/>
          </p:nvSpPr>
          <p:spPr bwMode="auto">
            <a:xfrm>
              <a:off x="635204" y="5814543"/>
              <a:ext cx="808238" cy="55188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2" name="Rectangle 156"/>
            <p:cNvSpPr>
              <a:spLocks noChangeArrowheads="1"/>
            </p:cNvSpPr>
            <p:nvPr/>
          </p:nvSpPr>
          <p:spPr bwMode="auto">
            <a:xfrm>
              <a:off x="662962" y="5849648"/>
              <a:ext cx="751090" cy="481677"/>
            </a:xfrm>
            <a:prstGeom prst="rect">
              <a:avLst/>
            </a:prstGeom>
            <a:solidFill>
              <a:srgbClr val="505050">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14" name="Rectangle 13"/>
          <p:cNvSpPr/>
          <p:nvPr/>
        </p:nvSpPr>
        <p:spPr bwMode="auto">
          <a:xfrm>
            <a:off x="5282267" y="3313548"/>
            <a:ext cx="2141103" cy="1592653"/>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STAGE</a:t>
            </a:r>
          </a:p>
        </p:txBody>
      </p:sp>
      <p:sp>
        <p:nvSpPr>
          <p:cNvPr id="15" name="Rectangle 14"/>
          <p:cNvSpPr/>
          <p:nvPr/>
        </p:nvSpPr>
        <p:spPr bwMode="auto">
          <a:xfrm>
            <a:off x="5282267" y="5027943"/>
            <a:ext cx="2141103" cy="1592653"/>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PRODUCTION</a:t>
            </a:r>
          </a:p>
        </p:txBody>
      </p:sp>
      <p:cxnSp>
        <p:nvCxnSpPr>
          <p:cNvPr id="16" name="Straight Connector 15"/>
          <p:cNvCxnSpPr/>
          <p:nvPr/>
        </p:nvCxnSpPr>
        <p:spPr>
          <a:xfrm>
            <a:off x="1885836" y="4001840"/>
            <a:ext cx="0" cy="1179610"/>
          </a:xfrm>
          <a:prstGeom prst="line">
            <a:avLst/>
          </a:prstGeom>
          <a:noFill/>
          <a:ln w="38100" cap="flat" cmpd="sng" algn="ctr">
            <a:solidFill>
              <a:schemeClr val="tx1">
                <a:lumMod val="50000"/>
              </a:schemeClr>
            </a:solidFill>
            <a:prstDash val="sysDot"/>
            <a:headEnd type="none"/>
            <a:tailEnd type="none"/>
          </a:ln>
          <a:effectLst/>
        </p:spPr>
      </p:cxnSp>
      <p:grpSp>
        <p:nvGrpSpPr>
          <p:cNvPr id="17" name="CODE 1"/>
          <p:cNvGrpSpPr/>
          <p:nvPr/>
        </p:nvGrpSpPr>
        <p:grpSpPr>
          <a:xfrm>
            <a:off x="1548260" y="3098092"/>
            <a:ext cx="781048" cy="814079"/>
            <a:chOff x="2328300" y="3506767"/>
            <a:chExt cx="551703" cy="575034"/>
          </a:xfrm>
        </p:grpSpPr>
        <p:sp>
          <p:nvSpPr>
            <p:cNvPr id="18"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9" name="Group 18"/>
            <p:cNvGrpSpPr/>
            <p:nvPr/>
          </p:nvGrpSpPr>
          <p:grpSpPr>
            <a:xfrm>
              <a:off x="2328300" y="3506767"/>
              <a:ext cx="551703" cy="575034"/>
              <a:chOff x="3937001" y="4448175"/>
              <a:chExt cx="638175" cy="665163"/>
            </a:xfrm>
          </p:grpSpPr>
          <p:grpSp>
            <p:nvGrpSpPr>
              <p:cNvPr id="20" name="Group 10"/>
              <p:cNvGrpSpPr>
                <a:grpSpLocks noChangeAspect="1"/>
              </p:cNvGrpSpPr>
              <p:nvPr/>
            </p:nvGrpSpPr>
            <p:grpSpPr bwMode="auto">
              <a:xfrm>
                <a:off x="3937001" y="4448175"/>
                <a:ext cx="638175" cy="665163"/>
                <a:chOff x="2480" y="2802"/>
                <a:chExt cx="402" cy="419"/>
              </a:xfrm>
            </p:grpSpPr>
            <p:sp>
              <p:nvSpPr>
                <p:cNvPr id="24"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21" name="Group 20"/>
              <p:cNvGrpSpPr/>
              <p:nvPr/>
            </p:nvGrpSpPr>
            <p:grpSpPr>
              <a:xfrm>
                <a:off x="4120302" y="4618868"/>
                <a:ext cx="293550" cy="349134"/>
                <a:chOff x="4662074" y="4335997"/>
                <a:chExt cx="234105" cy="278433"/>
              </a:xfrm>
            </p:grpSpPr>
            <p:sp>
              <p:nvSpPr>
                <p:cNvPr id="22"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grpSp>
        <p:nvGrpSpPr>
          <p:cNvPr id="27" name="CODE 2"/>
          <p:cNvGrpSpPr/>
          <p:nvPr/>
        </p:nvGrpSpPr>
        <p:grpSpPr>
          <a:xfrm>
            <a:off x="1548260" y="3098092"/>
            <a:ext cx="781048" cy="814079"/>
            <a:chOff x="2328300" y="3506767"/>
            <a:chExt cx="551703" cy="575034"/>
          </a:xfrm>
        </p:grpSpPr>
        <p:sp>
          <p:nvSpPr>
            <p:cNvPr id="28"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29" name="Group 28"/>
            <p:cNvGrpSpPr/>
            <p:nvPr/>
          </p:nvGrpSpPr>
          <p:grpSpPr>
            <a:xfrm>
              <a:off x="2328300" y="3506767"/>
              <a:ext cx="551703" cy="575034"/>
              <a:chOff x="3937001" y="4448175"/>
              <a:chExt cx="638175" cy="665163"/>
            </a:xfrm>
          </p:grpSpPr>
          <p:grpSp>
            <p:nvGrpSpPr>
              <p:cNvPr id="30" name="Group 10"/>
              <p:cNvGrpSpPr>
                <a:grpSpLocks noChangeAspect="1"/>
              </p:cNvGrpSpPr>
              <p:nvPr/>
            </p:nvGrpSpPr>
            <p:grpSpPr bwMode="auto">
              <a:xfrm>
                <a:off x="3937001" y="4448175"/>
                <a:ext cx="638175" cy="665163"/>
                <a:chOff x="2480" y="2802"/>
                <a:chExt cx="402" cy="419"/>
              </a:xfrm>
            </p:grpSpPr>
            <p:sp>
              <p:nvSpPr>
                <p:cNvPr id="34"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C9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31" name="Group 30"/>
              <p:cNvGrpSpPr/>
              <p:nvPr/>
            </p:nvGrpSpPr>
            <p:grpSpPr>
              <a:xfrm>
                <a:off x="4120302" y="4618868"/>
                <a:ext cx="293550" cy="349134"/>
                <a:chOff x="4662074" y="4335997"/>
                <a:chExt cx="234105" cy="278433"/>
              </a:xfrm>
            </p:grpSpPr>
            <p:sp>
              <p:nvSpPr>
                <p:cNvPr id="32"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3"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grpSp>
        <p:nvGrpSpPr>
          <p:cNvPr id="37" name="CODE 3"/>
          <p:cNvGrpSpPr/>
          <p:nvPr/>
        </p:nvGrpSpPr>
        <p:grpSpPr>
          <a:xfrm>
            <a:off x="1542108" y="3098092"/>
            <a:ext cx="781048" cy="814079"/>
            <a:chOff x="2328300" y="3506767"/>
            <a:chExt cx="551703" cy="575034"/>
          </a:xfrm>
        </p:grpSpPr>
        <p:sp>
          <p:nvSpPr>
            <p:cNvPr id="38"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39" name="Group 38"/>
            <p:cNvGrpSpPr/>
            <p:nvPr/>
          </p:nvGrpSpPr>
          <p:grpSpPr>
            <a:xfrm>
              <a:off x="2328300" y="3506767"/>
              <a:ext cx="551703" cy="575034"/>
              <a:chOff x="3937001" y="4448175"/>
              <a:chExt cx="638175" cy="665163"/>
            </a:xfrm>
          </p:grpSpPr>
          <p:grpSp>
            <p:nvGrpSpPr>
              <p:cNvPr id="40" name="Group 10"/>
              <p:cNvGrpSpPr>
                <a:grpSpLocks noChangeAspect="1"/>
              </p:cNvGrpSpPr>
              <p:nvPr/>
            </p:nvGrpSpPr>
            <p:grpSpPr bwMode="auto">
              <a:xfrm>
                <a:off x="3937001" y="4448175"/>
                <a:ext cx="638175" cy="665163"/>
                <a:chOff x="2480" y="2802"/>
                <a:chExt cx="402" cy="419"/>
              </a:xfrm>
            </p:grpSpPr>
            <p:sp>
              <p:nvSpPr>
                <p:cNvPr id="44"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50505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41" name="Group 40"/>
              <p:cNvGrpSpPr/>
              <p:nvPr/>
            </p:nvGrpSpPr>
            <p:grpSpPr>
              <a:xfrm>
                <a:off x="4120302" y="4618868"/>
                <a:ext cx="293550" cy="349134"/>
                <a:chOff x="4662074" y="4335997"/>
                <a:chExt cx="234105" cy="278433"/>
              </a:xfrm>
            </p:grpSpPr>
            <p:sp>
              <p:nvSpPr>
                <p:cNvPr id="42"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3"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sp>
        <p:nvSpPr>
          <p:cNvPr id="47" name="APP 1"/>
          <p:cNvSpPr>
            <a:spLocks noEditPoints="1"/>
          </p:cNvSpPr>
          <p:nvPr/>
        </p:nvSpPr>
        <p:spPr bwMode="auto">
          <a:xfrm>
            <a:off x="5954287" y="2165722"/>
            <a:ext cx="797056" cy="822504"/>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14009"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endParaRPr>
          </a:p>
        </p:txBody>
      </p:sp>
      <p:sp>
        <p:nvSpPr>
          <p:cNvPr id="48" name="APP 2"/>
          <p:cNvSpPr>
            <a:spLocks noEditPoints="1"/>
          </p:cNvSpPr>
          <p:nvPr/>
        </p:nvSpPr>
        <p:spPr bwMode="auto">
          <a:xfrm>
            <a:off x="5954287" y="3871906"/>
            <a:ext cx="797056" cy="822504"/>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14009"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endParaRPr>
          </a:p>
        </p:txBody>
      </p:sp>
      <p:sp>
        <p:nvSpPr>
          <p:cNvPr id="49" name="APP 3"/>
          <p:cNvSpPr>
            <a:spLocks noEditPoints="1"/>
          </p:cNvSpPr>
          <p:nvPr/>
        </p:nvSpPr>
        <p:spPr bwMode="auto">
          <a:xfrm>
            <a:off x="5954287" y="5593362"/>
            <a:ext cx="797056" cy="822504"/>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14009"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endParaRPr>
          </a:p>
        </p:txBody>
      </p:sp>
      <p:sp>
        <p:nvSpPr>
          <p:cNvPr id="50" name="AutoShape 3"/>
          <p:cNvSpPr>
            <a:spLocks noChangeAspect="1" noChangeArrowheads="1" noTextEdit="1"/>
          </p:cNvSpPr>
          <p:nvPr/>
        </p:nvSpPr>
        <p:spPr bwMode="auto">
          <a:xfrm>
            <a:off x="382052" y="1599867"/>
            <a:ext cx="768746" cy="78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 name="AutoShape 9"/>
          <p:cNvSpPr>
            <a:spLocks noChangeAspect="1" noChangeArrowheads="1" noTextEdit="1"/>
          </p:cNvSpPr>
          <p:nvPr/>
        </p:nvSpPr>
        <p:spPr bwMode="auto">
          <a:xfrm>
            <a:off x="381064" y="1599152"/>
            <a:ext cx="777162" cy="814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 name="TextBox 51"/>
          <p:cNvSpPr txBox="1"/>
          <p:nvPr/>
        </p:nvSpPr>
        <p:spPr>
          <a:xfrm>
            <a:off x="890793" y="5186474"/>
            <a:ext cx="328616" cy="193771"/>
          </a:xfrm>
          <a:prstGeom prst="rect">
            <a:avLst/>
          </a:prstGeom>
          <a:noFill/>
        </p:spPr>
        <p:txBody>
          <a:bodyPr wrap="none" lIns="0" tIns="0" rIns="0" bIns="0"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dirty="0">
                <a:ln>
                  <a:noFill/>
                </a:ln>
                <a:solidFill>
                  <a:srgbClr val="FFFFFF"/>
                </a:solidFill>
                <a:effectLst/>
                <a:uLnTx/>
                <a:uFillTx/>
              </a:rPr>
              <a:t>DEV</a:t>
            </a:r>
          </a:p>
        </p:txBody>
      </p:sp>
      <p:sp>
        <p:nvSpPr>
          <p:cNvPr id="53" name="TextBox 52"/>
          <p:cNvSpPr txBox="1"/>
          <p:nvPr/>
        </p:nvSpPr>
        <p:spPr>
          <a:xfrm>
            <a:off x="3427668" y="5186474"/>
            <a:ext cx="330219" cy="193771"/>
          </a:xfrm>
          <a:prstGeom prst="rect">
            <a:avLst/>
          </a:prstGeom>
          <a:noFill/>
        </p:spPr>
        <p:txBody>
          <a:bodyPr wrap="none" lIns="0" tIns="0" rIns="0" bIns="0"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dirty="0">
                <a:ln>
                  <a:noFill/>
                </a:ln>
                <a:solidFill>
                  <a:srgbClr val="FFFFFF"/>
                </a:solidFill>
                <a:effectLst/>
                <a:uLnTx/>
                <a:uFillTx/>
              </a:rPr>
              <a:t>OPS</a:t>
            </a:r>
          </a:p>
        </p:txBody>
      </p:sp>
      <p:grpSp>
        <p:nvGrpSpPr>
          <p:cNvPr id="54" name="CODE 3"/>
          <p:cNvGrpSpPr/>
          <p:nvPr/>
        </p:nvGrpSpPr>
        <p:grpSpPr>
          <a:xfrm>
            <a:off x="1548261" y="3086960"/>
            <a:ext cx="781048" cy="814079"/>
            <a:chOff x="2328300" y="3506767"/>
            <a:chExt cx="551703" cy="575034"/>
          </a:xfrm>
        </p:grpSpPr>
        <p:sp>
          <p:nvSpPr>
            <p:cNvPr id="55"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56" name="Group 55"/>
            <p:cNvGrpSpPr/>
            <p:nvPr/>
          </p:nvGrpSpPr>
          <p:grpSpPr>
            <a:xfrm>
              <a:off x="2328300" y="3506767"/>
              <a:ext cx="551703" cy="575034"/>
              <a:chOff x="3937001" y="4448175"/>
              <a:chExt cx="638175" cy="665163"/>
            </a:xfrm>
          </p:grpSpPr>
          <p:grpSp>
            <p:nvGrpSpPr>
              <p:cNvPr id="57" name="Group 10"/>
              <p:cNvGrpSpPr>
                <a:grpSpLocks noChangeAspect="1"/>
              </p:cNvGrpSpPr>
              <p:nvPr/>
            </p:nvGrpSpPr>
            <p:grpSpPr bwMode="auto">
              <a:xfrm>
                <a:off x="3937001" y="4448175"/>
                <a:ext cx="638175" cy="665163"/>
                <a:chOff x="2480" y="2802"/>
                <a:chExt cx="402" cy="419"/>
              </a:xfrm>
            </p:grpSpPr>
            <p:sp>
              <p:nvSpPr>
                <p:cNvPr id="61"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505050">
                    <a:lumMod val="40000"/>
                    <a:lumOff val="6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505050">
                    <a:lumMod val="60000"/>
                    <a:lumOff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58" name="Group 57"/>
              <p:cNvGrpSpPr/>
              <p:nvPr/>
            </p:nvGrpSpPr>
            <p:grpSpPr>
              <a:xfrm>
                <a:off x="4120302" y="4618868"/>
                <a:ext cx="293550" cy="349134"/>
                <a:chOff x="4662074" y="4335997"/>
                <a:chExt cx="234105" cy="278433"/>
              </a:xfrm>
            </p:grpSpPr>
            <p:sp>
              <p:nvSpPr>
                <p:cNvPr id="59"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sp>
        <p:nvSpPr>
          <p:cNvPr id="64" name="TextBox 63"/>
          <p:cNvSpPr txBox="1"/>
          <p:nvPr/>
        </p:nvSpPr>
        <p:spPr>
          <a:xfrm>
            <a:off x="7612319" y="1599422"/>
            <a:ext cx="2524369" cy="1523281"/>
          </a:xfrm>
          <a:prstGeom prst="rect">
            <a:avLst/>
          </a:prstGeom>
          <a:noFill/>
        </p:spPr>
        <p:txBody>
          <a:bodyPr wrap="none" lIns="182828" tIns="146262" rIns="182828" bIns="146262" rtlCol="0">
            <a:spAutoFit/>
          </a:bodyPr>
          <a:lstStyle/>
          <a:p>
            <a:pPr defTabSz="932563">
              <a:lnSpc>
                <a:spcPct val="90000"/>
              </a:lnSpc>
              <a:spcBef>
                <a:spcPts val="900"/>
              </a:spcBef>
              <a:buSzPct val="90000"/>
              <a:defRPr/>
            </a:pPr>
            <a:r>
              <a:rPr lang="en-US" sz="3599" dirty="0">
                <a:latin typeface="Segoe UI Light"/>
              </a:rPr>
              <a:t>Value</a:t>
            </a:r>
          </a:p>
          <a:p>
            <a:pPr marL="290513" indent="-290513" defTabSz="932563">
              <a:lnSpc>
                <a:spcPct val="90000"/>
              </a:lnSpc>
              <a:spcBef>
                <a:spcPts val="900"/>
              </a:spcBef>
              <a:buSzPct val="90000"/>
              <a:buFont typeface="Arial" panose="020B0604020202020204" pitchFamily="34" charset="0"/>
              <a:buChar char="•"/>
              <a:defRPr/>
            </a:pPr>
            <a:r>
              <a:rPr lang="en-US" dirty="0">
                <a:latin typeface="Segoe UI Light"/>
              </a:rPr>
              <a:t>Optimize resources</a:t>
            </a:r>
          </a:p>
          <a:p>
            <a:pPr marL="290513" indent="-290513" defTabSz="932563">
              <a:lnSpc>
                <a:spcPct val="90000"/>
              </a:lnSpc>
              <a:spcBef>
                <a:spcPts val="900"/>
              </a:spcBef>
              <a:buSzPct val="90000"/>
              <a:buFont typeface="Arial" panose="020B0604020202020204" pitchFamily="34" charset="0"/>
              <a:buChar char="•"/>
              <a:defRPr/>
            </a:pPr>
            <a:r>
              <a:rPr lang="en-US" dirty="0">
                <a:latin typeface="Segoe UI Light"/>
              </a:rPr>
              <a:t>Accelerate delivery</a:t>
            </a:r>
          </a:p>
        </p:txBody>
      </p:sp>
      <p:sp>
        <p:nvSpPr>
          <p:cNvPr id="65" name="TextBox 64"/>
          <p:cNvSpPr txBox="1"/>
          <p:nvPr/>
        </p:nvSpPr>
        <p:spPr>
          <a:xfrm>
            <a:off x="7612319" y="3954463"/>
            <a:ext cx="2285136" cy="1523281"/>
          </a:xfrm>
          <a:prstGeom prst="rect">
            <a:avLst/>
          </a:prstGeom>
          <a:noFill/>
        </p:spPr>
        <p:txBody>
          <a:bodyPr wrap="none" lIns="182828" tIns="146262" rIns="182828" bIns="146262" rtlCol="0">
            <a:spAutoFit/>
          </a:bodyPr>
          <a:lstStyle/>
          <a:p>
            <a:pPr defTabSz="932563">
              <a:lnSpc>
                <a:spcPct val="90000"/>
              </a:lnSpc>
              <a:spcBef>
                <a:spcPts val="900"/>
              </a:spcBef>
              <a:buSzPct val="90000"/>
              <a:defRPr/>
            </a:pPr>
            <a:r>
              <a:rPr lang="en-US" sz="3599" dirty="0">
                <a:latin typeface="Segoe UI Light"/>
              </a:rPr>
              <a:t>Measure</a:t>
            </a:r>
          </a:p>
          <a:p>
            <a:pPr marL="290513" indent="-290513" defTabSz="932563">
              <a:lnSpc>
                <a:spcPct val="90000"/>
              </a:lnSpc>
              <a:spcBef>
                <a:spcPts val="900"/>
              </a:spcBef>
              <a:buSzPct val="90000"/>
              <a:buFont typeface="Arial" panose="020B0604020202020204" pitchFamily="34" charset="0"/>
              <a:buChar char="•"/>
              <a:defRPr/>
            </a:pPr>
            <a:r>
              <a:rPr lang="en-US" dirty="0">
                <a:latin typeface="Segoe UI Light"/>
              </a:rPr>
              <a:t>Deployment rate</a:t>
            </a:r>
          </a:p>
          <a:p>
            <a:pPr marL="290513" indent="-290513" defTabSz="932563">
              <a:lnSpc>
                <a:spcPct val="90000"/>
              </a:lnSpc>
              <a:spcBef>
                <a:spcPts val="900"/>
              </a:spcBef>
              <a:buSzPct val="90000"/>
              <a:buFont typeface="Arial" panose="020B0604020202020204" pitchFamily="34" charset="0"/>
              <a:buChar char="•"/>
              <a:defRPr/>
            </a:pPr>
            <a:r>
              <a:rPr lang="en-US" dirty="0">
                <a:latin typeface="Segoe UI Light"/>
              </a:rPr>
              <a:t>MTTR</a:t>
            </a:r>
          </a:p>
        </p:txBody>
      </p:sp>
    </p:spTree>
    <p:extLst>
      <p:ext uri="{BB962C8B-B14F-4D97-AF65-F5344CB8AC3E}">
        <p14:creationId xmlns:p14="http://schemas.microsoft.com/office/powerpoint/2010/main" val="229873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t>Value delivery challenges</a:t>
            </a:r>
          </a:p>
        </p:txBody>
      </p:sp>
      <p:sp>
        <p:nvSpPr>
          <p:cNvPr id="385" name="Oval 3163"/>
          <p:cNvSpPr>
            <a:spLocks noChangeArrowheads="1"/>
          </p:cNvSpPr>
          <p:nvPr/>
        </p:nvSpPr>
        <p:spPr bwMode="auto">
          <a:xfrm>
            <a:off x="7783512" y="1797050"/>
            <a:ext cx="3946525" cy="3948112"/>
          </a:xfrm>
          <a:prstGeom prst="ellipse">
            <a:avLst/>
          </a:pr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386" name="Oval 3164"/>
          <p:cNvSpPr>
            <a:spLocks noChangeArrowheads="1"/>
          </p:cNvSpPr>
          <p:nvPr/>
        </p:nvSpPr>
        <p:spPr bwMode="auto">
          <a:xfrm>
            <a:off x="4119562" y="1812925"/>
            <a:ext cx="3946525" cy="3948112"/>
          </a:xfrm>
          <a:prstGeom prst="ellipse">
            <a:avLst/>
          </a:prstGeom>
          <a:solidFill>
            <a:srgbClr val="FFFFFF">
              <a:lumMod val="95000"/>
            </a:srgbClr>
          </a:solidFill>
          <a:ln>
            <a:noFill/>
          </a:ln>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387" name="Oval 3251"/>
          <p:cNvSpPr>
            <a:spLocks noChangeArrowheads="1"/>
          </p:cNvSpPr>
          <p:nvPr/>
        </p:nvSpPr>
        <p:spPr bwMode="auto">
          <a:xfrm>
            <a:off x="8628062" y="2640012"/>
            <a:ext cx="2259013" cy="2260600"/>
          </a:xfrm>
          <a:prstGeom prst="ellipse">
            <a:avLst/>
          </a:prstGeom>
          <a:solidFill>
            <a:srgbClr val="FFFFFF">
              <a:lumMod val="85000"/>
            </a:srgbClr>
          </a:solidFill>
          <a:ln>
            <a:noFill/>
          </a:ln>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388" name="Oval 3316"/>
          <p:cNvSpPr>
            <a:spLocks noChangeArrowheads="1"/>
          </p:cNvSpPr>
          <p:nvPr/>
        </p:nvSpPr>
        <p:spPr bwMode="auto">
          <a:xfrm>
            <a:off x="5021262" y="2640012"/>
            <a:ext cx="2259013" cy="226060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389" name="Freeform 5"/>
          <p:cNvSpPr>
            <a:spLocks/>
          </p:cNvSpPr>
          <p:nvPr/>
        </p:nvSpPr>
        <p:spPr bwMode="auto">
          <a:xfrm>
            <a:off x="5923787" y="5792399"/>
            <a:ext cx="599250" cy="76689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90" name="Freeform 10"/>
          <p:cNvSpPr>
            <a:spLocks/>
          </p:cNvSpPr>
          <p:nvPr/>
        </p:nvSpPr>
        <p:spPr bwMode="auto">
          <a:xfrm>
            <a:off x="6134461" y="5431912"/>
            <a:ext cx="237203" cy="288702"/>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91" name="Freeform 11"/>
          <p:cNvSpPr>
            <a:spLocks/>
          </p:cNvSpPr>
          <p:nvPr/>
        </p:nvSpPr>
        <p:spPr bwMode="auto">
          <a:xfrm>
            <a:off x="6101689" y="5402262"/>
            <a:ext cx="237203" cy="268414"/>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92" name="Freeform 12"/>
          <p:cNvSpPr>
            <a:spLocks/>
          </p:cNvSpPr>
          <p:nvPr/>
        </p:nvSpPr>
        <p:spPr bwMode="auto">
          <a:xfrm>
            <a:off x="6179717" y="5650388"/>
            <a:ext cx="121723" cy="129526"/>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CEA578"/>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93" name="Freeform 19"/>
          <p:cNvSpPr>
            <a:spLocks/>
          </p:cNvSpPr>
          <p:nvPr/>
        </p:nvSpPr>
        <p:spPr bwMode="auto">
          <a:xfrm>
            <a:off x="6118856" y="5503697"/>
            <a:ext cx="241885" cy="216916"/>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94" name="Freeform 27"/>
          <p:cNvSpPr>
            <a:spLocks/>
          </p:cNvSpPr>
          <p:nvPr/>
        </p:nvSpPr>
        <p:spPr bwMode="auto">
          <a:xfrm>
            <a:off x="6009618" y="5764309"/>
            <a:ext cx="452559" cy="603932"/>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95" name="Freeform 28"/>
          <p:cNvSpPr>
            <a:spLocks/>
          </p:cNvSpPr>
          <p:nvPr/>
        </p:nvSpPr>
        <p:spPr bwMode="auto">
          <a:xfrm>
            <a:off x="6064236" y="6368240"/>
            <a:ext cx="335518" cy="1794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96" name="Rectangle 32"/>
          <p:cNvSpPr>
            <a:spLocks noChangeArrowheads="1"/>
          </p:cNvSpPr>
          <p:nvPr/>
        </p:nvSpPr>
        <p:spPr bwMode="auto">
          <a:xfrm>
            <a:off x="6050192" y="6346392"/>
            <a:ext cx="368289" cy="53059"/>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nvGrpSpPr>
          <p:cNvPr id="397" name="Group 396"/>
          <p:cNvGrpSpPr/>
          <p:nvPr/>
        </p:nvGrpSpPr>
        <p:grpSpPr>
          <a:xfrm>
            <a:off x="6108699" y="5893739"/>
            <a:ext cx="237203" cy="504058"/>
            <a:chOff x="6123537" y="5918802"/>
            <a:chExt cx="237203" cy="504058"/>
          </a:xfrm>
        </p:grpSpPr>
        <p:sp>
          <p:nvSpPr>
            <p:cNvPr id="398" name="Rectangle 29"/>
            <p:cNvSpPr>
              <a:spLocks noChangeArrowheads="1"/>
            </p:cNvSpPr>
            <p:nvPr/>
          </p:nvSpPr>
          <p:spPr bwMode="auto">
            <a:xfrm>
              <a:off x="6189080" y="6004633"/>
              <a:ext cx="21848" cy="10455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99" name="Freeform 30"/>
            <p:cNvSpPr>
              <a:spLocks/>
            </p:cNvSpPr>
            <p:nvPr/>
          </p:nvSpPr>
          <p:spPr bwMode="auto">
            <a:xfrm>
              <a:off x="6224973" y="6004633"/>
              <a:ext cx="84270" cy="104557"/>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400" name="Freeform 31"/>
            <p:cNvSpPr>
              <a:spLocks noEditPoints="1"/>
            </p:cNvSpPr>
            <p:nvPr/>
          </p:nvSpPr>
          <p:spPr bwMode="auto">
            <a:xfrm>
              <a:off x="6123537" y="5918802"/>
              <a:ext cx="237203" cy="273096"/>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401" name="Freeform 33"/>
            <p:cNvSpPr>
              <a:spLocks/>
            </p:cNvSpPr>
            <p:nvPr/>
          </p:nvSpPr>
          <p:spPr bwMode="auto">
            <a:xfrm>
              <a:off x="6200004" y="6324545"/>
              <a:ext cx="84270" cy="98315"/>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pic>
        <p:nvPicPr>
          <p:cNvPr id="402" name="Picture 40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2927" y="6332051"/>
            <a:ext cx="516962" cy="454926"/>
          </a:xfrm>
          <a:prstGeom prst="rect">
            <a:avLst/>
          </a:prstGeom>
        </p:spPr>
      </p:pic>
      <p:sp>
        <p:nvSpPr>
          <p:cNvPr id="403" name="Oval 3165"/>
          <p:cNvSpPr>
            <a:spLocks noChangeArrowheads="1"/>
          </p:cNvSpPr>
          <p:nvPr/>
        </p:nvSpPr>
        <p:spPr bwMode="auto">
          <a:xfrm>
            <a:off x="566737" y="1797050"/>
            <a:ext cx="3948113" cy="3948112"/>
          </a:xfrm>
          <a:prstGeom prst="ellipse">
            <a:avLst/>
          </a:pr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04" name="Freeform 3168"/>
          <p:cNvSpPr>
            <a:spLocks noEditPoints="1"/>
          </p:cNvSpPr>
          <p:nvPr/>
        </p:nvSpPr>
        <p:spPr bwMode="auto">
          <a:xfrm>
            <a:off x="209550" y="3538537"/>
            <a:ext cx="11969750" cy="828675"/>
          </a:xfrm>
          <a:custGeom>
            <a:avLst/>
            <a:gdLst>
              <a:gd name="T0" fmla="*/ 2210 w 5791"/>
              <a:gd name="T1" fmla="*/ 400 h 401"/>
              <a:gd name="T2" fmla="*/ 2161 w 5791"/>
              <a:gd name="T3" fmla="*/ 397 h 401"/>
              <a:gd name="T4" fmla="*/ 2113 w 5791"/>
              <a:gd name="T5" fmla="*/ 392 h 401"/>
              <a:gd name="T6" fmla="*/ 2066 w 5791"/>
              <a:gd name="T7" fmla="*/ 383 h 401"/>
              <a:gd name="T8" fmla="*/ 2486 w 5791"/>
              <a:gd name="T9" fmla="*/ 374 h 401"/>
              <a:gd name="T10" fmla="*/ 2533 w 5791"/>
              <a:gd name="T11" fmla="*/ 363 h 401"/>
              <a:gd name="T12" fmla="*/ 2580 w 5791"/>
              <a:gd name="T13" fmla="*/ 351 h 401"/>
              <a:gd name="T14" fmla="*/ 2626 w 5791"/>
              <a:gd name="T15" fmla="*/ 337 h 401"/>
              <a:gd name="T16" fmla="*/ 1849 w 5791"/>
              <a:gd name="T17" fmla="*/ 312 h 401"/>
              <a:gd name="T18" fmla="*/ 4954 w 5791"/>
              <a:gd name="T19" fmla="*/ 315 h 401"/>
              <a:gd name="T20" fmla="*/ 5002 w 5791"/>
              <a:gd name="T21" fmla="*/ 312 h 401"/>
              <a:gd name="T22" fmla="*/ 5050 w 5791"/>
              <a:gd name="T23" fmla="*/ 308 h 401"/>
              <a:gd name="T24" fmla="*/ 4727 w 5791"/>
              <a:gd name="T25" fmla="*/ 304 h 401"/>
              <a:gd name="T26" fmla="*/ 5122 w 5791"/>
              <a:gd name="T27" fmla="*/ 299 h 401"/>
              <a:gd name="T28" fmla="*/ 2726 w 5791"/>
              <a:gd name="T29" fmla="*/ 293 h 401"/>
              <a:gd name="T30" fmla="*/ 4633 w 5791"/>
              <a:gd name="T31" fmla="*/ 288 h 401"/>
              <a:gd name="T32" fmla="*/ 4609 w 5791"/>
              <a:gd name="T33" fmla="*/ 282 h 401"/>
              <a:gd name="T34" fmla="*/ 4586 w 5791"/>
              <a:gd name="T35" fmla="*/ 276 h 401"/>
              <a:gd name="T36" fmla="*/ 4563 w 5791"/>
              <a:gd name="T37" fmla="*/ 269 h 401"/>
              <a:gd name="T38" fmla="*/ 4540 w 5791"/>
              <a:gd name="T39" fmla="*/ 262 h 401"/>
              <a:gd name="T40" fmla="*/ 5334 w 5791"/>
              <a:gd name="T41" fmla="*/ 256 h 401"/>
              <a:gd name="T42" fmla="*/ 5357 w 5791"/>
              <a:gd name="T43" fmla="*/ 250 h 401"/>
              <a:gd name="T44" fmla="*/ 5380 w 5791"/>
              <a:gd name="T45" fmla="*/ 244 h 401"/>
              <a:gd name="T46" fmla="*/ 5403 w 5791"/>
              <a:gd name="T47" fmla="*/ 237 h 401"/>
              <a:gd name="T48" fmla="*/ 2881 w 5791"/>
              <a:gd name="T49" fmla="*/ 229 h 401"/>
              <a:gd name="T50" fmla="*/ 5449 w 5791"/>
              <a:gd name="T51" fmla="*/ 223 h 401"/>
              <a:gd name="T52" fmla="*/ 1602 w 5791"/>
              <a:gd name="T53" fmla="*/ 217 h 401"/>
              <a:gd name="T54" fmla="*/ 1579 w 5791"/>
              <a:gd name="T55" fmla="*/ 209 h 401"/>
              <a:gd name="T56" fmla="*/ 1556 w 5791"/>
              <a:gd name="T57" fmla="*/ 202 h 401"/>
              <a:gd name="T58" fmla="*/ 214 w 5791"/>
              <a:gd name="T59" fmla="*/ 196 h 401"/>
              <a:gd name="T60" fmla="*/ 237 w 5791"/>
              <a:gd name="T61" fmla="*/ 189 h 401"/>
              <a:gd name="T62" fmla="*/ 260 w 5791"/>
              <a:gd name="T63" fmla="*/ 183 h 401"/>
              <a:gd name="T64" fmla="*/ 4343 w 5791"/>
              <a:gd name="T65" fmla="*/ 175 h 401"/>
              <a:gd name="T66" fmla="*/ 306 w 5791"/>
              <a:gd name="T67" fmla="*/ 170 h 401"/>
              <a:gd name="T68" fmla="*/ 330 w 5791"/>
              <a:gd name="T69" fmla="*/ 164 h 401"/>
              <a:gd name="T70" fmla="*/ 353 w 5791"/>
              <a:gd name="T71" fmla="*/ 159 h 401"/>
              <a:gd name="T72" fmla="*/ 5654 w 5791"/>
              <a:gd name="T73" fmla="*/ 151 h 401"/>
              <a:gd name="T74" fmla="*/ 1346 w 5791"/>
              <a:gd name="T75" fmla="*/ 146 h 401"/>
              <a:gd name="T76" fmla="*/ 3079 w 5791"/>
              <a:gd name="T77" fmla="*/ 141 h 401"/>
              <a:gd name="T78" fmla="*/ 5699 w 5791"/>
              <a:gd name="T79" fmla="*/ 134 h 401"/>
              <a:gd name="T80" fmla="*/ 1275 w 5791"/>
              <a:gd name="T81" fmla="*/ 133 h 401"/>
              <a:gd name="T82" fmla="*/ 518 w 5791"/>
              <a:gd name="T83" fmla="*/ 127 h 401"/>
              <a:gd name="T84" fmla="*/ 542 w 5791"/>
              <a:gd name="T85" fmla="*/ 124 h 401"/>
              <a:gd name="T86" fmla="*/ 1179 w 5791"/>
              <a:gd name="T87" fmla="*/ 118 h 401"/>
              <a:gd name="T88" fmla="*/ 614 w 5791"/>
              <a:gd name="T89" fmla="*/ 115 h 401"/>
              <a:gd name="T90" fmla="*/ 1107 w 5791"/>
              <a:gd name="T91" fmla="*/ 110 h 401"/>
              <a:gd name="T92" fmla="*/ 686 w 5791"/>
              <a:gd name="T93" fmla="*/ 108 h 401"/>
              <a:gd name="T94" fmla="*/ 1035 w 5791"/>
              <a:gd name="T95" fmla="*/ 105 h 401"/>
              <a:gd name="T96" fmla="*/ 758 w 5791"/>
              <a:gd name="T97" fmla="*/ 103 h 401"/>
              <a:gd name="T98" fmla="*/ 963 w 5791"/>
              <a:gd name="T99" fmla="*/ 101 h 401"/>
              <a:gd name="T100" fmla="*/ 914 w 5791"/>
              <a:gd name="T101" fmla="*/ 100 h 401"/>
              <a:gd name="T102" fmla="*/ 3191 w 5791"/>
              <a:gd name="T103" fmla="*/ 96 h 401"/>
              <a:gd name="T104" fmla="*/ 3236 w 5791"/>
              <a:gd name="T105" fmla="*/ 79 h 401"/>
              <a:gd name="T106" fmla="*/ 3282 w 5791"/>
              <a:gd name="T107" fmla="*/ 64 h 401"/>
              <a:gd name="T108" fmla="*/ 3328 w 5791"/>
              <a:gd name="T109" fmla="*/ 50 h 401"/>
              <a:gd name="T110" fmla="*/ 3374 w 5791"/>
              <a:gd name="T111" fmla="*/ 38 h 401"/>
              <a:gd name="T112" fmla="*/ 3421 w 5791"/>
              <a:gd name="T113" fmla="*/ 27 h 401"/>
              <a:gd name="T114" fmla="*/ 3467 w 5791"/>
              <a:gd name="T115" fmla="*/ 18 h 401"/>
              <a:gd name="T116" fmla="*/ 3506 w 5791"/>
              <a:gd name="T117" fmla="*/ 20 h 401"/>
              <a:gd name="T118" fmla="*/ 3553 w 5791"/>
              <a:gd name="T119" fmla="*/ 15 h 401"/>
              <a:gd name="T120" fmla="*/ 3601 w 5791"/>
              <a:gd name="T121" fmla="*/ 11 h 401"/>
              <a:gd name="T122" fmla="*/ 3649 w 5791"/>
              <a:gd name="T123" fmla="*/ 8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91" h="401">
                <a:moveTo>
                  <a:pt x="2246" y="401"/>
                </a:moveTo>
                <a:cubicBezTo>
                  <a:pt x="2246" y="393"/>
                  <a:pt x="2246" y="393"/>
                  <a:pt x="2246" y="393"/>
                </a:cubicBezTo>
                <a:cubicBezTo>
                  <a:pt x="2250" y="393"/>
                  <a:pt x="2254" y="393"/>
                  <a:pt x="2258" y="393"/>
                </a:cubicBezTo>
                <a:cubicBezTo>
                  <a:pt x="2258" y="401"/>
                  <a:pt x="2258" y="401"/>
                  <a:pt x="2258" y="401"/>
                </a:cubicBezTo>
                <a:cubicBezTo>
                  <a:pt x="2254" y="401"/>
                  <a:pt x="2250" y="401"/>
                  <a:pt x="2246" y="401"/>
                </a:cubicBezTo>
                <a:close/>
                <a:moveTo>
                  <a:pt x="2234" y="401"/>
                </a:moveTo>
                <a:cubicBezTo>
                  <a:pt x="2230" y="401"/>
                  <a:pt x="2226" y="401"/>
                  <a:pt x="2222" y="401"/>
                </a:cubicBezTo>
                <a:cubicBezTo>
                  <a:pt x="2222" y="393"/>
                  <a:pt x="2222" y="393"/>
                  <a:pt x="2222" y="393"/>
                </a:cubicBezTo>
                <a:cubicBezTo>
                  <a:pt x="2226" y="393"/>
                  <a:pt x="2230" y="393"/>
                  <a:pt x="2234" y="393"/>
                </a:cubicBezTo>
                <a:lnTo>
                  <a:pt x="2234" y="401"/>
                </a:lnTo>
                <a:close/>
                <a:moveTo>
                  <a:pt x="2270" y="401"/>
                </a:moveTo>
                <a:cubicBezTo>
                  <a:pt x="2270" y="393"/>
                  <a:pt x="2270" y="393"/>
                  <a:pt x="2270" y="393"/>
                </a:cubicBezTo>
                <a:cubicBezTo>
                  <a:pt x="2274" y="392"/>
                  <a:pt x="2278" y="392"/>
                  <a:pt x="2282" y="392"/>
                </a:cubicBezTo>
                <a:cubicBezTo>
                  <a:pt x="2282" y="400"/>
                  <a:pt x="2282" y="400"/>
                  <a:pt x="2282" y="400"/>
                </a:cubicBezTo>
                <a:cubicBezTo>
                  <a:pt x="2278" y="400"/>
                  <a:pt x="2274" y="400"/>
                  <a:pt x="2270" y="401"/>
                </a:cubicBezTo>
                <a:close/>
                <a:moveTo>
                  <a:pt x="2210" y="400"/>
                </a:moveTo>
                <a:cubicBezTo>
                  <a:pt x="2206" y="400"/>
                  <a:pt x="2202" y="400"/>
                  <a:pt x="2198" y="400"/>
                </a:cubicBezTo>
                <a:cubicBezTo>
                  <a:pt x="2198" y="392"/>
                  <a:pt x="2198" y="392"/>
                  <a:pt x="2198" y="392"/>
                </a:cubicBezTo>
                <a:cubicBezTo>
                  <a:pt x="2202" y="392"/>
                  <a:pt x="2206" y="392"/>
                  <a:pt x="2210" y="392"/>
                </a:cubicBezTo>
                <a:lnTo>
                  <a:pt x="2210" y="400"/>
                </a:lnTo>
                <a:close/>
                <a:moveTo>
                  <a:pt x="2294" y="400"/>
                </a:moveTo>
                <a:cubicBezTo>
                  <a:pt x="2294" y="392"/>
                  <a:pt x="2294" y="392"/>
                  <a:pt x="2294" y="392"/>
                </a:cubicBezTo>
                <a:cubicBezTo>
                  <a:pt x="2298" y="391"/>
                  <a:pt x="2302" y="391"/>
                  <a:pt x="2306" y="391"/>
                </a:cubicBezTo>
                <a:cubicBezTo>
                  <a:pt x="2306" y="399"/>
                  <a:pt x="2306" y="399"/>
                  <a:pt x="2306" y="399"/>
                </a:cubicBezTo>
                <a:cubicBezTo>
                  <a:pt x="2302" y="399"/>
                  <a:pt x="2298" y="399"/>
                  <a:pt x="2294" y="400"/>
                </a:cubicBezTo>
                <a:close/>
                <a:moveTo>
                  <a:pt x="2186" y="399"/>
                </a:moveTo>
                <a:cubicBezTo>
                  <a:pt x="2182" y="399"/>
                  <a:pt x="2178" y="398"/>
                  <a:pt x="2174" y="398"/>
                </a:cubicBezTo>
                <a:cubicBezTo>
                  <a:pt x="2174" y="390"/>
                  <a:pt x="2174" y="390"/>
                  <a:pt x="2174" y="390"/>
                </a:cubicBezTo>
                <a:cubicBezTo>
                  <a:pt x="2178" y="390"/>
                  <a:pt x="2182" y="391"/>
                  <a:pt x="2186" y="391"/>
                </a:cubicBezTo>
                <a:lnTo>
                  <a:pt x="2186" y="399"/>
                </a:lnTo>
                <a:close/>
                <a:moveTo>
                  <a:pt x="2318" y="398"/>
                </a:moveTo>
                <a:cubicBezTo>
                  <a:pt x="2318" y="390"/>
                  <a:pt x="2318" y="390"/>
                  <a:pt x="2318" y="390"/>
                </a:cubicBezTo>
                <a:cubicBezTo>
                  <a:pt x="2322" y="390"/>
                  <a:pt x="2326" y="390"/>
                  <a:pt x="2330" y="389"/>
                </a:cubicBezTo>
                <a:cubicBezTo>
                  <a:pt x="2331" y="397"/>
                  <a:pt x="2331" y="397"/>
                  <a:pt x="2331" y="397"/>
                </a:cubicBezTo>
                <a:cubicBezTo>
                  <a:pt x="2327" y="398"/>
                  <a:pt x="2323" y="398"/>
                  <a:pt x="2318" y="398"/>
                </a:cubicBezTo>
                <a:close/>
                <a:moveTo>
                  <a:pt x="2161" y="397"/>
                </a:moveTo>
                <a:cubicBezTo>
                  <a:pt x="2157" y="397"/>
                  <a:pt x="2153" y="396"/>
                  <a:pt x="2149" y="396"/>
                </a:cubicBezTo>
                <a:cubicBezTo>
                  <a:pt x="2150" y="388"/>
                  <a:pt x="2150" y="388"/>
                  <a:pt x="2150" y="388"/>
                </a:cubicBezTo>
                <a:cubicBezTo>
                  <a:pt x="2154" y="388"/>
                  <a:pt x="2158" y="389"/>
                  <a:pt x="2162" y="389"/>
                </a:cubicBezTo>
                <a:lnTo>
                  <a:pt x="2161" y="397"/>
                </a:lnTo>
                <a:close/>
                <a:moveTo>
                  <a:pt x="2343" y="396"/>
                </a:moveTo>
                <a:cubicBezTo>
                  <a:pt x="2342" y="388"/>
                  <a:pt x="2342" y="388"/>
                  <a:pt x="2342" y="388"/>
                </a:cubicBezTo>
                <a:cubicBezTo>
                  <a:pt x="2346" y="388"/>
                  <a:pt x="2350" y="388"/>
                  <a:pt x="2354" y="387"/>
                </a:cubicBezTo>
                <a:cubicBezTo>
                  <a:pt x="2355" y="395"/>
                  <a:pt x="2355" y="395"/>
                  <a:pt x="2355" y="395"/>
                </a:cubicBezTo>
                <a:cubicBezTo>
                  <a:pt x="2351" y="395"/>
                  <a:pt x="2347" y="396"/>
                  <a:pt x="2343" y="396"/>
                </a:cubicBezTo>
                <a:close/>
                <a:moveTo>
                  <a:pt x="2137" y="395"/>
                </a:moveTo>
                <a:cubicBezTo>
                  <a:pt x="2133" y="394"/>
                  <a:pt x="2129" y="394"/>
                  <a:pt x="2125" y="393"/>
                </a:cubicBezTo>
                <a:cubicBezTo>
                  <a:pt x="2126" y="385"/>
                  <a:pt x="2126" y="385"/>
                  <a:pt x="2126" y="385"/>
                </a:cubicBezTo>
                <a:cubicBezTo>
                  <a:pt x="2130" y="386"/>
                  <a:pt x="2134" y="386"/>
                  <a:pt x="2138" y="387"/>
                </a:cubicBezTo>
                <a:lnTo>
                  <a:pt x="2137" y="395"/>
                </a:lnTo>
                <a:close/>
                <a:moveTo>
                  <a:pt x="2367" y="394"/>
                </a:moveTo>
                <a:cubicBezTo>
                  <a:pt x="2366" y="386"/>
                  <a:pt x="2366" y="386"/>
                  <a:pt x="2366" y="386"/>
                </a:cubicBezTo>
                <a:cubicBezTo>
                  <a:pt x="2370" y="385"/>
                  <a:pt x="2374" y="385"/>
                  <a:pt x="2378" y="384"/>
                </a:cubicBezTo>
                <a:cubicBezTo>
                  <a:pt x="2379" y="392"/>
                  <a:pt x="2379" y="392"/>
                  <a:pt x="2379" y="392"/>
                </a:cubicBezTo>
                <a:cubicBezTo>
                  <a:pt x="2375" y="393"/>
                  <a:pt x="2371" y="393"/>
                  <a:pt x="2367" y="394"/>
                </a:cubicBezTo>
                <a:close/>
                <a:moveTo>
                  <a:pt x="2113" y="392"/>
                </a:moveTo>
                <a:cubicBezTo>
                  <a:pt x="2109" y="391"/>
                  <a:pt x="2106" y="390"/>
                  <a:pt x="2102" y="390"/>
                </a:cubicBezTo>
                <a:cubicBezTo>
                  <a:pt x="2103" y="382"/>
                  <a:pt x="2103" y="382"/>
                  <a:pt x="2103" y="382"/>
                </a:cubicBezTo>
                <a:cubicBezTo>
                  <a:pt x="2107" y="382"/>
                  <a:pt x="2111" y="383"/>
                  <a:pt x="2115" y="384"/>
                </a:cubicBezTo>
                <a:lnTo>
                  <a:pt x="2113" y="392"/>
                </a:lnTo>
                <a:close/>
                <a:moveTo>
                  <a:pt x="2391" y="391"/>
                </a:moveTo>
                <a:cubicBezTo>
                  <a:pt x="2390" y="383"/>
                  <a:pt x="2390" y="383"/>
                  <a:pt x="2390" y="383"/>
                </a:cubicBezTo>
                <a:cubicBezTo>
                  <a:pt x="2394" y="382"/>
                  <a:pt x="2397" y="382"/>
                  <a:pt x="2401" y="381"/>
                </a:cubicBezTo>
                <a:cubicBezTo>
                  <a:pt x="2403" y="389"/>
                  <a:pt x="2403" y="389"/>
                  <a:pt x="2403" y="389"/>
                </a:cubicBezTo>
                <a:cubicBezTo>
                  <a:pt x="2399" y="390"/>
                  <a:pt x="2395" y="390"/>
                  <a:pt x="2391" y="391"/>
                </a:cubicBezTo>
                <a:close/>
                <a:moveTo>
                  <a:pt x="2090" y="388"/>
                </a:moveTo>
                <a:cubicBezTo>
                  <a:pt x="2086" y="387"/>
                  <a:pt x="2082" y="386"/>
                  <a:pt x="2078" y="386"/>
                </a:cubicBezTo>
                <a:cubicBezTo>
                  <a:pt x="2079" y="378"/>
                  <a:pt x="2079" y="378"/>
                  <a:pt x="2079" y="378"/>
                </a:cubicBezTo>
                <a:cubicBezTo>
                  <a:pt x="2083" y="379"/>
                  <a:pt x="2087" y="379"/>
                  <a:pt x="2091" y="380"/>
                </a:cubicBezTo>
                <a:lnTo>
                  <a:pt x="2090" y="388"/>
                </a:lnTo>
                <a:close/>
                <a:moveTo>
                  <a:pt x="2415" y="387"/>
                </a:moveTo>
                <a:cubicBezTo>
                  <a:pt x="2413" y="379"/>
                  <a:pt x="2413" y="379"/>
                  <a:pt x="2413" y="379"/>
                </a:cubicBezTo>
                <a:cubicBezTo>
                  <a:pt x="2417" y="379"/>
                  <a:pt x="2421" y="378"/>
                  <a:pt x="2425" y="377"/>
                </a:cubicBezTo>
                <a:cubicBezTo>
                  <a:pt x="2426" y="385"/>
                  <a:pt x="2426" y="385"/>
                  <a:pt x="2426" y="385"/>
                </a:cubicBezTo>
                <a:cubicBezTo>
                  <a:pt x="2422" y="386"/>
                  <a:pt x="2419" y="387"/>
                  <a:pt x="2415" y="387"/>
                </a:cubicBezTo>
                <a:close/>
                <a:moveTo>
                  <a:pt x="2066" y="383"/>
                </a:moveTo>
                <a:cubicBezTo>
                  <a:pt x="2062" y="383"/>
                  <a:pt x="2058" y="382"/>
                  <a:pt x="2054" y="381"/>
                </a:cubicBezTo>
                <a:cubicBezTo>
                  <a:pt x="2056" y="373"/>
                  <a:pt x="2056" y="373"/>
                  <a:pt x="2056" y="373"/>
                </a:cubicBezTo>
                <a:cubicBezTo>
                  <a:pt x="2060" y="374"/>
                  <a:pt x="2063" y="375"/>
                  <a:pt x="2067" y="376"/>
                </a:cubicBezTo>
                <a:lnTo>
                  <a:pt x="2066" y="383"/>
                </a:lnTo>
                <a:close/>
                <a:moveTo>
                  <a:pt x="2438" y="383"/>
                </a:moveTo>
                <a:cubicBezTo>
                  <a:pt x="2437" y="375"/>
                  <a:pt x="2437" y="375"/>
                  <a:pt x="2437" y="375"/>
                </a:cubicBezTo>
                <a:cubicBezTo>
                  <a:pt x="2441" y="375"/>
                  <a:pt x="2445" y="374"/>
                  <a:pt x="2449" y="373"/>
                </a:cubicBezTo>
                <a:cubicBezTo>
                  <a:pt x="2450" y="381"/>
                  <a:pt x="2450" y="381"/>
                  <a:pt x="2450" y="381"/>
                </a:cubicBezTo>
                <a:cubicBezTo>
                  <a:pt x="2446" y="382"/>
                  <a:pt x="2442" y="383"/>
                  <a:pt x="2438" y="383"/>
                </a:cubicBezTo>
                <a:close/>
                <a:moveTo>
                  <a:pt x="2462" y="379"/>
                </a:moveTo>
                <a:cubicBezTo>
                  <a:pt x="2461" y="371"/>
                  <a:pt x="2461" y="371"/>
                  <a:pt x="2461" y="371"/>
                </a:cubicBezTo>
                <a:cubicBezTo>
                  <a:pt x="2465" y="370"/>
                  <a:pt x="2468" y="369"/>
                  <a:pt x="2472" y="369"/>
                </a:cubicBezTo>
                <a:cubicBezTo>
                  <a:pt x="2474" y="376"/>
                  <a:pt x="2474" y="376"/>
                  <a:pt x="2474" y="376"/>
                </a:cubicBezTo>
                <a:cubicBezTo>
                  <a:pt x="2470" y="377"/>
                  <a:pt x="2466" y="378"/>
                  <a:pt x="2462" y="379"/>
                </a:cubicBezTo>
                <a:close/>
                <a:moveTo>
                  <a:pt x="2042" y="379"/>
                </a:moveTo>
                <a:cubicBezTo>
                  <a:pt x="2038" y="378"/>
                  <a:pt x="2034" y="377"/>
                  <a:pt x="2030" y="376"/>
                </a:cubicBezTo>
                <a:cubicBezTo>
                  <a:pt x="2032" y="368"/>
                  <a:pt x="2032" y="368"/>
                  <a:pt x="2032" y="368"/>
                </a:cubicBezTo>
                <a:cubicBezTo>
                  <a:pt x="2036" y="369"/>
                  <a:pt x="2040" y="370"/>
                  <a:pt x="2044" y="371"/>
                </a:cubicBezTo>
                <a:lnTo>
                  <a:pt x="2042" y="379"/>
                </a:lnTo>
                <a:close/>
                <a:moveTo>
                  <a:pt x="2486" y="374"/>
                </a:moveTo>
                <a:cubicBezTo>
                  <a:pt x="2484" y="366"/>
                  <a:pt x="2484" y="366"/>
                  <a:pt x="2484" y="366"/>
                </a:cubicBezTo>
                <a:cubicBezTo>
                  <a:pt x="2488" y="365"/>
                  <a:pt x="2492" y="364"/>
                  <a:pt x="2496" y="364"/>
                </a:cubicBezTo>
                <a:cubicBezTo>
                  <a:pt x="2498" y="371"/>
                  <a:pt x="2498" y="371"/>
                  <a:pt x="2498" y="371"/>
                </a:cubicBezTo>
                <a:cubicBezTo>
                  <a:pt x="2494" y="372"/>
                  <a:pt x="2490" y="373"/>
                  <a:pt x="2486" y="374"/>
                </a:cubicBezTo>
                <a:close/>
                <a:moveTo>
                  <a:pt x="2019" y="373"/>
                </a:moveTo>
                <a:cubicBezTo>
                  <a:pt x="2015" y="372"/>
                  <a:pt x="2011" y="371"/>
                  <a:pt x="2007" y="370"/>
                </a:cubicBezTo>
                <a:cubicBezTo>
                  <a:pt x="2009" y="363"/>
                  <a:pt x="2009" y="363"/>
                  <a:pt x="2009" y="363"/>
                </a:cubicBezTo>
                <a:cubicBezTo>
                  <a:pt x="2013" y="364"/>
                  <a:pt x="2017" y="364"/>
                  <a:pt x="2021" y="365"/>
                </a:cubicBezTo>
                <a:lnTo>
                  <a:pt x="2019" y="373"/>
                </a:lnTo>
                <a:close/>
                <a:moveTo>
                  <a:pt x="2509" y="369"/>
                </a:moveTo>
                <a:cubicBezTo>
                  <a:pt x="2508" y="361"/>
                  <a:pt x="2508" y="361"/>
                  <a:pt x="2508" y="361"/>
                </a:cubicBezTo>
                <a:cubicBezTo>
                  <a:pt x="2511" y="360"/>
                  <a:pt x="2515" y="359"/>
                  <a:pt x="2519" y="358"/>
                </a:cubicBezTo>
                <a:cubicBezTo>
                  <a:pt x="2521" y="366"/>
                  <a:pt x="2521" y="366"/>
                  <a:pt x="2521" y="366"/>
                </a:cubicBezTo>
                <a:cubicBezTo>
                  <a:pt x="2517" y="367"/>
                  <a:pt x="2513" y="368"/>
                  <a:pt x="2509" y="369"/>
                </a:cubicBezTo>
                <a:close/>
                <a:moveTo>
                  <a:pt x="1995" y="367"/>
                </a:moveTo>
                <a:cubicBezTo>
                  <a:pt x="1991" y="366"/>
                  <a:pt x="1988" y="365"/>
                  <a:pt x="1984" y="364"/>
                </a:cubicBezTo>
                <a:cubicBezTo>
                  <a:pt x="1986" y="356"/>
                  <a:pt x="1986" y="356"/>
                  <a:pt x="1986" y="356"/>
                </a:cubicBezTo>
                <a:cubicBezTo>
                  <a:pt x="1990" y="358"/>
                  <a:pt x="1994" y="359"/>
                  <a:pt x="1997" y="360"/>
                </a:cubicBezTo>
                <a:lnTo>
                  <a:pt x="1995" y="367"/>
                </a:lnTo>
                <a:close/>
                <a:moveTo>
                  <a:pt x="2533" y="363"/>
                </a:moveTo>
                <a:cubicBezTo>
                  <a:pt x="2531" y="355"/>
                  <a:pt x="2531" y="355"/>
                  <a:pt x="2531" y="355"/>
                </a:cubicBezTo>
                <a:cubicBezTo>
                  <a:pt x="2535" y="354"/>
                  <a:pt x="2539" y="353"/>
                  <a:pt x="2543" y="352"/>
                </a:cubicBezTo>
                <a:cubicBezTo>
                  <a:pt x="2545" y="360"/>
                  <a:pt x="2545" y="360"/>
                  <a:pt x="2545" y="360"/>
                </a:cubicBezTo>
                <a:cubicBezTo>
                  <a:pt x="2541" y="361"/>
                  <a:pt x="2537" y="362"/>
                  <a:pt x="2533" y="363"/>
                </a:cubicBezTo>
                <a:close/>
                <a:moveTo>
                  <a:pt x="1972" y="361"/>
                </a:moveTo>
                <a:cubicBezTo>
                  <a:pt x="1968" y="360"/>
                  <a:pt x="1964" y="359"/>
                  <a:pt x="1961" y="358"/>
                </a:cubicBezTo>
                <a:cubicBezTo>
                  <a:pt x="1963" y="350"/>
                  <a:pt x="1963" y="350"/>
                  <a:pt x="1963" y="350"/>
                </a:cubicBezTo>
                <a:cubicBezTo>
                  <a:pt x="1967" y="351"/>
                  <a:pt x="1970" y="352"/>
                  <a:pt x="1974" y="353"/>
                </a:cubicBezTo>
                <a:lnTo>
                  <a:pt x="1972" y="361"/>
                </a:lnTo>
                <a:close/>
                <a:moveTo>
                  <a:pt x="2556" y="357"/>
                </a:moveTo>
                <a:cubicBezTo>
                  <a:pt x="2554" y="349"/>
                  <a:pt x="2554" y="349"/>
                  <a:pt x="2554" y="349"/>
                </a:cubicBezTo>
                <a:cubicBezTo>
                  <a:pt x="2558" y="348"/>
                  <a:pt x="2562" y="347"/>
                  <a:pt x="2566" y="346"/>
                </a:cubicBezTo>
                <a:cubicBezTo>
                  <a:pt x="2568" y="354"/>
                  <a:pt x="2568" y="354"/>
                  <a:pt x="2568" y="354"/>
                </a:cubicBezTo>
                <a:cubicBezTo>
                  <a:pt x="2564" y="355"/>
                  <a:pt x="2560" y="356"/>
                  <a:pt x="2556" y="357"/>
                </a:cubicBezTo>
                <a:close/>
                <a:moveTo>
                  <a:pt x="1949" y="354"/>
                </a:moveTo>
                <a:cubicBezTo>
                  <a:pt x="1945" y="353"/>
                  <a:pt x="1941" y="352"/>
                  <a:pt x="1937" y="351"/>
                </a:cubicBezTo>
                <a:cubicBezTo>
                  <a:pt x="1940" y="343"/>
                  <a:pt x="1940" y="343"/>
                  <a:pt x="1940" y="343"/>
                </a:cubicBezTo>
                <a:cubicBezTo>
                  <a:pt x="1944" y="344"/>
                  <a:pt x="1948" y="345"/>
                  <a:pt x="1951" y="347"/>
                </a:cubicBezTo>
                <a:lnTo>
                  <a:pt x="1949" y="354"/>
                </a:lnTo>
                <a:close/>
                <a:moveTo>
                  <a:pt x="2580" y="351"/>
                </a:moveTo>
                <a:cubicBezTo>
                  <a:pt x="2577" y="343"/>
                  <a:pt x="2577" y="343"/>
                  <a:pt x="2577" y="343"/>
                </a:cubicBezTo>
                <a:cubicBezTo>
                  <a:pt x="2581" y="342"/>
                  <a:pt x="2585" y="341"/>
                  <a:pt x="2589" y="339"/>
                </a:cubicBezTo>
                <a:cubicBezTo>
                  <a:pt x="2591" y="347"/>
                  <a:pt x="2591" y="347"/>
                  <a:pt x="2591" y="347"/>
                </a:cubicBezTo>
                <a:cubicBezTo>
                  <a:pt x="2587" y="348"/>
                  <a:pt x="2583" y="349"/>
                  <a:pt x="2580" y="351"/>
                </a:cubicBezTo>
                <a:close/>
                <a:moveTo>
                  <a:pt x="1926" y="347"/>
                </a:moveTo>
                <a:cubicBezTo>
                  <a:pt x="1922" y="346"/>
                  <a:pt x="1918" y="345"/>
                  <a:pt x="1915" y="343"/>
                </a:cubicBezTo>
                <a:cubicBezTo>
                  <a:pt x="1917" y="336"/>
                  <a:pt x="1917" y="336"/>
                  <a:pt x="1917" y="336"/>
                </a:cubicBezTo>
                <a:cubicBezTo>
                  <a:pt x="1921" y="337"/>
                  <a:pt x="1925" y="338"/>
                  <a:pt x="1928" y="339"/>
                </a:cubicBezTo>
                <a:lnTo>
                  <a:pt x="1926" y="347"/>
                </a:lnTo>
                <a:close/>
                <a:moveTo>
                  <a:pt x="2603" y="344"/>
                </a:moveTo>
                <a:cubicBezTo>
                  <a:pt x="2600" y="336"/>
                  <a:pt x="2600" y="336"/>
                  <a:pt x="2600" y="336"/>
                </a:cubicBezTo>
                <a:cubicBezTo>
                  <a:pt x="2604" y="335"/>
                  <a:pt x="2608" y="334"/>
                  <a:pt x="2612" y="333"/>
                </a:cubicBezTo>
                <a:cubicBezTo>
                  <a:pt x="2614" y="340"/>
                  <a:pt x="2614" y="340"/>
                  <a:pt x="2614" y="340"/>
                </a:cubicBezTo>
                <a:cubicBezTo>
                  <a:pt x="2610" y="341"/>
                  <a:pt x="2607" y="343"/>
                  <a:pt x="2603" y="344"/>
                </a:cubicBezTo>
                <a:close/>
                <a:moveTo>
                  <a:pt x="1903" y="339"/>
                </a:moveTo>
                <a:cubicBezTo>
                  <a:pt x="1899" y="338"/>
                  <a:pt x="1896" y="337"/>
                  <a:pt x="1892" y="336"/>
                </a:cubicBezTo>
                <a:cubicBezTo>
                  <a:pt x="1894" y="328"/>
                  <a:pt x="1894" y="328"/>
                  <a:pt x="1894" y="328"/>
                </a:cubicBezTo>
                <a:cubicBezTo>
                  <a:pt x="1898" y="329"/>
                  <a:pt x="1902" y="331"/>
                  <a:pt x="1906" y="332"/>
                </a:cubicBezTo>
                <a:lnTo>
                  <a:pt x="1903" y="339"/>
                </a:lnTo>
                <a:close/>
                <a:moveTo>
                  <a:pt x="2626" y="337"/>
                </a:moveTo>
                <a:cubicBezTo>
                  <a:pt x="2623" y="329"/>
                  <a:pt x="2623" y="329"/>
                  <a:pt x="2623" y="329"/>
                </a:cubicBezTo>
                <a:cubicBezTo>
                  <a:pt x="2627" y="328"/>
                  <a:pt x="2631" y="327"/>
                  <a:pt x="2635" y="325"/>
                </a:cubicBezTo>
                <a:cubicBezTo>
                  <a:pt x="2637" y="333"/>
                  <a:pt x="2637" y="333"/>
                  <a:pt x="2637" y="333"/>
                </a:cubicBezTo>
                <a:cubicBezTo>
                  <a:pt x="2634" y="334"/>
                  <a:pt x="2630" y="335"/>
                  <a:pt x="2626" y="337"/>
                </a:cubicBezTo>
                <a:close/>
                <a:moveTo>
                  <a:pt x="1880" y="332"/>
                </a:moveTo>
                <a:cubicBezTo>
                  <a:pt x="1877" y="330"/>
                  <a:pt x="1873" y="329"/>
                  <a:pt x="1869" y="328"/>
                </a:cubicBezTo>
                <a:cubicBezTo>
                  <a:pt x="1872" y="320"/>
                  <a:pt x="1872" y="320"/>
                  <a:pt x="1872" y="320"/>
                </a:cubicBezTo>
                <a:cubicBezTo>
                  <a:pt x="1875" y="321"/>
                  <a:pt x="1879" y="323"/>
                  <a:pt x="1883" y="324"/>
                </a:cubicBezTo>
                <a:lnTo>
                  <a:pt x="1880" y="332"/>
                </a:lnTo>
                <a:close/>
                <a:moveTo>
                  <a:pt x="2649" y="329"/>
                </a:moveTo>
                <a:cubicBezTo>
                  <a:pt x="2646" y="322"/>
                  <a:pt x="2646" y="322"/>
                  <a:pt x="2646" y="322"/>
                </a:cubicBezTo>
                <a:cubicBezTo>
                  <a:pt x="2650" y="320"/>
                  <a:pt x="2654" y="319"/>
                  <a:pt x="2658" y="318"/>
                </a:cubicBezTo>
                <a:cubicBezTo>
                  <a:pt x="2660" y="325"/>
                  <a:pt x="2660" y="325"/>
                  <a:pt x="2660" y="325"/>
                </a:cubicBezTo>
                <a:cubicBezTo>
                  <a:pt x="2657" y="327"/>
                  <a:pt x="2653" y="328"/>
                  <a:pt x="2649" y="329"/>
                </a:cubicBezTo>
                <a:close/>
                <a:moveTo>
                  <a:pt x="4900" y="324"/>
                </a:moveTo>
                <a:cubicBezTo>
                  <a:pt x="4894" y="324"/>
                  <a:pt x="4894" y="324"/>
                  <a:pt x="4894" y="324"/>
                </a:cubicBezTo>
                <a:cubicBezTo>
                  <a:pt x="4894" y="316"/>
                  <a:pt x="4894" y="316"/>
                  <a:pt x="4894" y="316"/>
                </a:cubicBezTo>
                <a:cubicBezTo>
                  <a:pt x="4900" y="316"/>
                  <a:pt x="4900" y="316"/>
                  <a:pt x="4900" y="316"/>
                </a:cubicBezTo>
                <a:cubicBezTo>
                  <a:pt x="4906" y="316"/>
                  <a:pt x="4906" y="316"/>
                  <a:pt x="4906" y="316"/>
                </a:cubicBezTo>
                <a:cubicBezTo>
                  <a:pt x="4906" y="324"/>
                  <a:pt x="4906" y="324"/>
                  <a:pt x="4906" y="324"/>
                </a:cubicBezTo>
                <a:lnTo>
                  <a:pt x="4900" y="324"/>
                </a:lnTo>
                <a:close/>
                <a:moveTo>
                  <a:pt x="1858" y="324"/>
                </a:moveTo>
                <a:cubicBezTo>
                  <a:pt x="1854" y="322"/>
                  <a:pt x="1850" y="321"/>
                  <a:pt x="1846" y="319"/>
                </a:cubicBezTo>
                <a:cubicBezTo>
                  <a:pt x="1849" y="312"/>
                  <a:pt x="1849" y="312"/>
                  <a:pt x="1849" y="312"/>
                </a:cubicBezTo>
                <a:cubicBezTo>
                  <a:pt x="1853" y="313"/>
                  <a:pt x="1857" y="315"/>
                  <a:pt x="1860" y="316"/>
                </a:cubicBezTo>
                <a:lnTo>
                  <a:pt x="1858" y="324"/>
                </a:lnTo>
                <a:close/>
                <a:moveTo>
                  <a:pt x="4882" y="323"/>
                </a:moveTo>
                <a:cubicBezTo>
                  <a:pt x="4878" y="323"/>
                  <a:pt x="4874" y="323"/>
                  <a:pt x="4870" y="323"/>
                </a:cubicBezTo>
                <a:cubicBezTo>
                  <a:pt x="4870" y="315"/>
                  <a:pt x="4870" y="315"/>
                  <a:pt x="4870" y="315"/>
                </a:cubicBezTo>
                <a:cubicBezTo>
                  <a:pt x="4874" y="315"/>
                  <a:pt x="4878" y="315"/>
                  <a:pt x="4882" y="315"/>
                </a:cubicBezTo>
                <a:lnTo>
                  <a:pt x="4882" y="323"/>
                </a:lnTo>
                <a:close/>
                <a:moveTo>
                  <a:pt x="4918" y="323"/>
                </a:moveTo>
                <a:cubicBezTo>
                  <a:pt x="4918" y="315"/>
                  <a:pt x="4918" y="315"/>
                  <a:pt x="4918" y="315"/>
                </a:cubicBezTo>
                <a:cubicBezTo>
                  <a:pt x="4922" y="315"/>
                  <a:pt x="4926" y="315"/>
                  <a:pt x="4930" y="315"/>
                </a:cubicBezTo>
                <a:cubicBezTo>
                  <a:pt x="4930" y="323"/>
                  <a:pt x="4930" y="323"/>
                  <a:pt x="4930" y="323"/>
                </a:cubicBezTo>
                <a:cubicBezTo>
                  <a:pt x="4926" y="323"/>
                  <a:pt x="4922" y="323"/>
                  <a:pt x="4918" y="323"/>
                </a:cubicBezTo>
                <a:close/>
                <a:moveTo>
                  <a:pt x="4858" y="323"/>
                </a:moveTo>
                <a:cubicBezTo>
                  <a:pt x="4854" y="323"/>
                  <a:pt x="4850" y="323"/>
                  <a:pt x="4846" y="323"/>
                </a:cubicBezTo>
                <a:cubicBezTo>
                  <a:pt x="4846" y="315"/>
                  <a:pt x="4846" y="315"/>
                  <a:pt x="4846" y="315"/>
                </a:cubicBezTo>
                <a:cubicBezTo>
                  <a:pt x="4850" y="315"/>
                  <a:pt x="4854" y="315"/>
                  <a:pt x="4858" y="315"/>
                </a:cubicBezTo>
                <a:lnTo>
                  <a:pt x="4858" y="323"/>
                </a:lnTo>
                <a:close/>
                <a:moveTo>
                  <a:pt x="4942" y="323"/>
                </a:moveTo>
                <a:cubicBezTo>
                  <a:pt x="4942" y="315"/>
                  <a:pt x="4942" y="315"/>
                  <a:pt x="4942" y="315"/>
                </a:cubicBezTo>
                <a:cubicBezTo>
                  <a:pt x="4946" y="315"/>
                  <a:pt x="4950" y="315"/>
                  <a:pt x="4954" y="315"/>
                </a:cubicBezTo>
                <a:cubicBezTo>
                  <a:pt x="4955" y="323"/>
                  <a:pt x="4955" y="323"/>
                  <a:pt x="4955" y="323"/>
                </a:cubicBezTo>
                <a:cubicBezTo>
                  <a:pt x="4951" y="323"/>
                  <a:pt x="4947" y="323"/>
                  <a:pt x="4942" y="323"/>
                </a:cubicBezTo>
                <a:close/>
                <a:moveTo>
                  <a:pt x="4967" y="322"/>
                </a:moveTo>
                <a:cubicBezTo>
                  <a:pt x="4966" y="314"/>
                  <a:pt x="4966" y="314"/>
                  <a:pt x="4966" y="314"/>
                </a:cubicBezTo>
                <a:cubicBezTo>
                  <a:pt x="4970" y="314"/>
                  <a:pt x="4974" y="314"/>
                  <a:pt x="4978" y="313"/>
                </a:cubicBezTo>
                <a:cubicBezTo>
                  <a:pt x="4979" y="321"/>
                  <a:pt x="4979" y="321"/>
                  <a:pt x="4979" y="321"/>
                </a:cubicBezTo>
                <a:cubicBezTo>
                  <a:pt x="4975" y="322"/>
                  <a:pt x="4971" y="322"/>
                  <a:pt x="4967" y="322"/>
                </a:cubicBezTo>
                <a:close/>
                <a:moveTo>
                  <a:pt x="4834" y="322"/>
                </a:moveTo>
                <a:cubicBezTo>
                  <a:pt x="4830" y="322"/>
                  <a:pt x="4826" y="322"/>
                  <a:pt x="4822" y="321"/>
                </a:cubicBezTo>
                <a:cubicBezTo>
                  <a:pt x="4822" y="313"/>
                  <a:pt x="4822" y="313"/>
                  <a:pt x="4822" y="313"/>
                </a:cubicBezTo>
                <a:cubicBezTo>
                  <a:pt x="4826" y="314"/>
                  <a:pt x="4830" y="314"/>
                  <a:pt x="4834" y="314"/>
                </a:cubicBezTo>
                <a:lnTo>
                  <a:pt x="4834" y="322"/>
                </a:lnTo>
                <a:close/>
                <a:moveTo>
                  <a:pt x="2672" y="321"/>
                </a:moveTo>
                <a:cubicBezTo>
                  <a:pt x="2669" y="314"/>
                  <a:pt x="2669" y="314"/>
                  <a:pt x="2669" y="314"/>
                </a:cubicBezTo>
                <a:cubicBezTo>
                  <a:pt x="2673" y="313"/>
                  <a:pt x="2677" y="311"/>
                  <a:pt x="2681" y="310"/>
                </a:cubicBezTo>
                <a:cubicBezTo>
                  <a:pt x="2683" y="317"/>
                  <a:pt x="2683" y="317"/>
                  <a:pt x="2683" y="317"/>
                </a:cubicBezTo>
                <a:cubicBezTo>
                  <a:pt x="2679" y="319"/>
                  <a:pt x="2676" y="320"/>
                  <a:pt x="2672" y="321"/>
                </a:cubicBezTo>
                <a:close/>
                <a:moveTo>
                  <a:pt x="4991" y="321"/>
                </a:moveTo>
                <a:cubicBezTo>
                  <a:pt x="4990" y="313"/>
                  <a:pt x="4990" y="313"/>
                  <a:pt x="4990" y="313"/>
                </a:cubicBezTo>
                <a:cubicBezTo>
                  <a:pt x="4994" y="313"/>
                  <a:pt x="4998" y="312"/>
                  <a:pt x="5002" y="312"/>
                </a:cubicBezTo>
                <a:cubicBezTo>
                  <a:pt x="5003" y="320"/>
                  <a:pt x="5003" y="320"/>
                  <a:pt x="5003" y="320"/>
                </a:cubicBezTo>
                <a:cubicBezTo>
                  <a:pt x="4999" y="320"/>
                  <a:pt x="4995" y="321"/>
                  <a:pt x="4991" y="321"/>
                </a:cubicBezTo>
                <a:close/>
                <a:moveTo>
                  <a:pt x="4810" y="321"/>
                </a:moveTo>
                <a:cubicBezTo>
                  <a:pt x="4806" y="320"/>
                  <a:pt x="4802" y="320"/>
                  <a:pt x="4798" y="320"/>
                </a:cubicBezTo>
                <a:cubicBezTo>
                  <a:pt x="4798" y="312"/>
                  <a:pt x="4798" y="312"/>
                  <a:pt x="4798" y="312"/>
                </a:cubicBezTo>
                <a:cubicBezTo>
                  <a:pt x="4802" y="312"/>
                  <a:pt x="4806" y="312"/>
                  <a:pt x="4810" y="313"/>
                </a:cubicBezTo>
                <a:lnTo>
                  <a:pt x="4810" y="321"/>
                </a:lnTo>
                <a:close/>
                <a:moveTo>
                  <a:pt x="5015" y="319"/>
                </a:moveTo>
                <a:cubicBezTo>
                  <a:pt x="5014" y="311"/>
                  <a:pt x="5014" y="311"/>
                  <a:pt x="5014" y="311"/>
                </a:cubicBezTo>
                <a:cubicBezTo>
                  <a:pt x="5018" y="311"/>
                  <a:pt x="5022" y="311"/>
                  <a:pt x="5026" y="310"/>
                </a:cubicBezTo>
                <a:cubicBezTo>
                  <a:pt x="5027" y="318"/>
                  <a:pt x="5027" y="318"/>
                  <a:pt x="5027" y="318"/>
                </a:cubicBezTo>
                <a:cubicBezTo>
                  <a:pt x="5023" y="319"/>
                  <a:pt x="5019" y="319"/>
                  <a:pt x="5015" y="319"/>
                </a:cubicBezTo>
                <a:close/>
                <a:moveTo>
                  <a:pt x="4786" y="319"/>
                </a:moveTo>
                <a:cubicBezTo>
                  <a:pt x="4782" y="319"/>
                  <a:pt x="4778" y="318"/>
                  <a:pt x="4774" y="318"/>
                </a:cubicBezTo>
                <a:cubicBezTo>
                  <a:pt x="4775" y="310"/>
                  <a:pt x="4775" y="310"/>
                  <a:pt x="4775" y="310"/>
                </a:cubicBezTo>
                <a:cubicBezTo>
                  <a:pt x="4778" y="310"/>
                  <a:pt x="4782" y="311"/>
                  <a:pt x="4786" y="311"/>
                </a:cubicBezTo>
                <a:lnTo>
                  <a:pt x="4786" y="319"/>
                </a:lnTo>
                <a:close/>
                <a:moveTo>
                  <a:pt x="5039" y="317"/>
                </a:moveTo>
                <a:cubicBezTo>
                  <a:pt x="5038" y="309"/>
                  <a:pt x="5038" y="309"/>
                  <a:pt x="5038" y="309"/>
                </a:cubicBezTo>
                <a:cubicBezTo>
                  <a:pt x="5042" y="309"/>
                  <a:pt x="5046" y="308"/>
                  <a:pt x="5050" y="308"/>
                </a:cubicBezTo>
                <a:cubicBezTo>
                  <a:pt x="5051" y="316"/>
                  <a:pt x="5051" y="316"/>
                  <a:pt x="5051" y="316"/>
                </a:cubicBezTo>
                <a:cubicBezTo>
                  <a:pt x="5047" y="316"/>
                  <a:pt x="5043" y="317"/>
                  <a:pt x="5039" y="317"/>
                </a:cubicBezTo>
                <a:close/>
                <a:moveTo>
                  <a:pt x="4762" y="317"/>
                </a:moveTo>
                <a:cubicBezTo>
                  <a:pt x="4758" y="316"/>
                  <a:pt x="4754" y="316"/>
                  <a:pt x="4750" y="315"/>
                </a:cubicBezTo>
                <a:cubicBezTo>
                  <a:pt x="4751" y="307"/>
                  <a:pt x="4751" y="307"/>
                  <a:pt x="4751" y="307"/>
                </a:cubicBezTo>
                <a:cubicBezTo>
                  <a:pt x="4755" y="308"/>
                  <a:pt x="4759" y="308"/>
                  <a:pt x="4763" y="309"/>
                </a:cubicBezTo>
                <a:lnTo>
                  <a:pt x="4762" y="317"/>
                </a:lnTo>
                <a:close/>
                <a:moveTo>
                  <a:pt x="1835" y="315"/>
                </a:moveTo>
                <a:cubicBezTo>
                  <a:pt x="1831" y="314"/>
                  <a:pt x="1828" y="312"/>
                  <a:pt x="1824" y="311"/>
                </a:cubicBezTo>
                <a:cubicBezTo>
                  <a:pt x="1827" y="303"/>
                  <a:pt x="1827" y="303"/>
                  <a:pt x="1827" y="303"/>
                </a:cubicBezTo>
                <a:cubicBezTo>
                  <a:pt x="1830" y="305"/>
                  <a:pt x="1834" y="306"/>
                  <a:pt x="1838" y="308"/>
                </a:cubicBezTo>
                <a:lnTo>
                  <a:pt x="1835" y="315"/>
                </a:lnTo>
                <a:close/>
                <a:moveTo>
                  <a:pt x="5063" y="315"/>
                </a:moveTo>
                <a:cubicBezTo>
                  <a:pt x="5062" y="307"/>
                  <a:pt x="5062" y="307"/>
                  <a:pt x="5062" y="307"/>
                </a:cubicBezTo>
                <a:cubicBezTo>
                  <a:pt x="5066" y="306"/>
                  <a:pt x="5070" y="306"/>
                  <a:pt x="5074" y="306"/>
                </a:cubicBezTo>
                <a:cubicBezTo>
                  <a:pt x="5075" y="314"/>
                  <a:pt x="5075" y="314"/>
                  <a:pt x="5075" y="314"/>
                </a:cubicBezTo>
                <a:cubicBezTo>
                  <a:pt x="5071" y="314"/>
                  <a:pt x="5067" y="314"/>
                  <a:pt x="5063" y="315"/>
                </a:cubicBezTo>
                <a:close/>
                <a:moveTo>
                  <a:pt x="4738" y="314"/>
                </a:moveTo>
                <a:cubicBezTo>
                  <a:pt x="4734" y="313"/>
                  <a:pt x="4730" y="313"/>
                  <a:pt x="4726" y="312"/>
                </a:cubicBezTo>
                <a:cubicBezTo>
                  <a:pt x="4727" y="304"/>
                  <a:pt x="4727" y="304"/>
                  <a:pt x="4727" y="304"/>
                </a:cubicBezTo>
                <a:cubicBezTo>
                  <a:pt x="4731" y="305"/>
                  <a:pt x="4735" y="305"/>
                  <a:pt x="4739" y="306"/>
                </a:cubicBezTo>
                <a:lnTo>
                  <a:pt x="4738" y="314"/>
                </a:lnTo>
                <a:close/>
                <a:moveTo>
                  <a:pt x="2695" y="313"/>
                </a:moveTo>
                <a:cubicBezTo>
                  <a:pt x="2692" y="306"/>
                  <a:pt x="2692" y="306"/>
                  <a:pt x="2692" y="306"/>
                </a:cubicBezTo>
                <a:cubicBezTo>
                  <a:pt x="2696" y="305"/>
                  <a:pt x="2699" y="303"/>
                  <a:pt x="2703" y="302"/>
                </a:cubicBezTo>
                <a:cubicBezTo>
                  <a:pt x="2706" y="309"/>
                  <a:pt x="2706" y="309"/>
                  <a:pt x="2706" y="309"/>
                </a:cubicBezTo>
                <a:cubicBezTo>
                  <a:pt x="2702" y="311"/>
                  <a:pt x="2698" y="312"/>
                  <a:pt x="2695" y="313"/>
                </a:cubicBezTo>
                <a:close/>
                <a:moveTo>
                  <a:pt x="5087" y="312"/>
                </a:moveTo>
                <a:cubicBezTo>
                  <a:pt x="5086" y="304"/>
                  <a:pt x="5086" y="304"/>
                  <a:pt x="5086" y="304"/>
                </a:cubicBezTo>
                <a:cubicBezTo>
                  <a:pt x="5090" y="304"/>
                  <a:pt x="5094" y="303"/>
                  <a:pt x="5098" y="303"/>
                </a:cubicBezTo>
                <a:cubicBezTo>
                  <a:pt x="5099" y="311"/>
                  <a:pt x="5099" y="311"/>
                  <a:pt x="5099" y="311"/>
                </a:cubicBezTo>
                <a:cubicBezTo>
                  <a:pt x="5095" y="311"/>
                  <a:pt x="5091" y="312"/>
                  <a:pt x="5087" y="312"/>
                </a:cubicBezTo>
                <a:close/>
                <a:moveTo>
                  <a:pt x="4714" y="311"/>
                </a:moveTo>
                <a:cubicBezTo>
                  <a:pt x="4710" y="310"/>
                  <a:pt x="4706" y="310"/>
                  <a:pt x="4702" y="309"/>
                </a:cubicBezTo>
                <a:cubicBezTo>
                  <a:pt x="4703" y="301"/>
                  <a:pt x="4703" y="301"/>
                  <a:pt x="4703" y="301"/>
                </a:cubicBezTo>
                <a:cubicBezTo>
                  <a:pt x="4707" y="302"/>
                  <a:pt x="4711" y="302"/>
                  <a:pt x="4715" y="303"/>
                </a:cubicBezTo>
                <a:lnTo>
                  <a:pt x="4714" y="311"/>
                </a:lnTo>
                <a:close/>
                <a:moveTo>
                  <a:pt x="5111" y="309"/>
                </a:moveTo>
                <a:cubicBezTo>
                  <a:pt x="5110" y="301"/>
                  <a:pt x="5110" y="301"/>
                  <a:pt x="5110" y="301"/>
                </a:cubicBezTo>
                <a:cubicBezTo>
                  <a:pt x="5114" y="301"/>
                  <a:pt x="5118" y="300"/>
                  <a:pt x="5122" y="299"/>
                </a:cubicBezTo>
                <a:cubicBezTo>
                  <a:pt x="5123" y="307"/>
                  <a:pt x="5123" y="307"/>
                  <a:pt x="5123" y="307"/>
                </a:cubicBezTo>
                <a:cubicBezTo>
                  <a:pt x="5119" y="308"/>
                  <a:pt x="5115" y="309"/>
                  <a:pt x="5111" y="309"/>
                </a:cubicBezTo>
                <a:close/>
                <a:moveTo>
                  <a:pt x="4690" y="307"/>
                </a:moveTo>
                <a:cubicBezTo>
                  <a:pt x="4686" y="306"/>
                  <a:pt x="4682" y="306"/>
                  <a:pt x="4678" y="305"/>
                </a:cubicBezTo>
                <a:cubicBezTo>
                  <a:pt x="4680" y="297"/>
                  <a:pt x="4680" y="297"/>
                  <a:pt x="4680" y="297"/>
                </a:cubicBezTo>
                <a:cubicBezTo>
                  <a:pt x="4683" y="298"/>
                  <a:pt x="4687" y="298"/>
                  <a:pt x="4691" y="299"/>
                </a:cubicBezTo>
                <a:lnTo>
                  <a:pt x="4690" y="307"/>
                </a:lnTo>
                <a:close/>
                <a:moveTo>
                  <a:pt x="1813" y="307"/>
                </a:moveTo>
                <a:cubicBezTo>
                  <a:pt x="1801" y="302"/>
                  <a:pt x="1801" y="302"/>
                  <a:pt x="1801" y="302"/>
                </a:cubicBezTo>
                <a:cubicBezTo>
                  <a:pt x="1804" y="295"/>
                  <a:pt x="1804" y="295"/>
                  <a:pt x="1804" y="295"/>
                </a:cubicBezTo>
                <a:cubicBezTo>
                  <a:pt x="1815" y="299"/>
                  <a:pt x="1815" y="299"/>
                  <a:pt x="1815" y="299"/>
                </a:cubicBezTo>
                <a:lnTo>
                  <a:pt x="1813" y="307"/>
                </a:lnTo>
                <a:close/>
                <a:moveTo>
                  <a:pt x="5135" y="306"/>
                </a:moveTo>
                <a:cubicBezTo>
                  <a:pt x="5134" y="298"/>
                  <a:pt x="5134" y="298"/>
                  <a:pt x="5134" y="298"/>
                </a:cubicBezTo>
                <a:cubicBezTo>
                  <a:pt x="5138" y="297"/>
                  <a:pt x="5141" y="297"/>
                  <a:pt x="5145" y="296"/>
                </a:cubicBezTo>
                <a:cubicBezTo>
                  <a:pt x="5147" y="304"/>
                  <a:pt x="5147" y="304"/>
                  <a:pt x="5147" y="304"/>
                </a:cubicBezTo>
                <a:cubicBezTo>
                  <a:pt x="5143" y="304"/>
                  <a:pt x="5139" y="305"/>
                  <a:pt x="5135" y="306"/>
                </a:cubicBezTo>
                <a:close/>
                <a:moveTo>
                  <a:pt x="2717" y="305"/>
                </a:moveTo>
                <a:cubicBezTo>
                  <a:pt x="2715" y="298"/>
                  <a:pt x="2715" y="298"/>
                  <a:pt x="2715" y="298"/>
                </a:cubicBezTo>
                <a:cubicBezTo>
                  <a:pt x="2718" y="296"/>
                  <a:pt x="2722" y="295"/>
                  <a:pt x="2726" y="293"/>
                </a:cubicBezTo>
                <a:cubicBezTo>
                  <a:pt x="2729" y="301"/>
                  <a:pt x="2729" y="301"/>
                  <a:pt x="2729" y="301"/>
                </a:cubicBezTo>
                <a:cubicBezTo>
                  <a:pt x="2725" y="302"/>
                  <a:pt x="2721" y="304"/>
                  <a:pt x="2717" y="305"/>
                </a:cubicBezTo>
                <a:close/>
                <a:moveTo>
                  <a:pt x="4666" y="303"/>
                </a:moveTo>
                <a:cubicBezTo>
                  <a:pt x="4662" y="302"/>
                  <a:pt x="4658" y="301"/>
                  <a:pt x="4654" y="300"/>
                </a:cubicBezTo>
                <a:cubicBezTo>
                  <a:pt x="4656" y="293"/>
                  <a:pt x="4656" y="293"/>
                  <a:pt x="4656" y="293"/>
                </a:cubicBezTo>
                <a:cubicBezTo>
                  <a:pt x="4660" y="293"/>
                  <a:pt x="4664" y="294"/>
                  <a:pt x="4668" y="295"/>
                </a:cubicBezTo>
                <a:lnTo>
                  <a:pt x="4666" y="303"/>
                </a:lnTo>
                <a:close/>
                <a:moveTo>
                  <a:pt x="5159" y="302"/>
                </a:moveTo>
                <a:cubicBezTo>
                  <a:pt x="5157" y="294"/>
                  <a:pt x="5157" y="294"/>
                  <a:pt x="5157" y="294"/>
                </a:cubicBezTo>
                <a:cubicBezTo>
                  <a:pt x="5161" y="293"/>
                  <a:pt x="5165" y="293"/>
                  <a:pt x="5169" y="292"/>
                </a:cubicBezTo>
                <a:cubicBezTo>
                  <a:pt x="5170" y="300"/>
                  <a:pt x="5170" y="300"/>
                  <a:pt x="5170" y="300"/>
                </a:cubicBezTo>
                <a:cubicBezTo>
                  <a:pt x="5167" y="301"/>
                  <a:pt x="5163" y="301"/>
                  <a:pt x="5159" y="302"/>
                </a:cubicBezTo>
                <a:close/>
                <a:moveTo>
                  <a:pt x="1790" y="298"/>
                </a:moveTo>
                <a:cubicBezTo>
                  <a:pt x="1779" y="294"/>
                  <a:pt x="1779" y="294"/>
                  <a:pt x="1779" y="294"/>
                </a:cubicBezTo>
                <a:cubicBezTo>
                  <a:pt x="1782" y="286"/>
                  <a:pt x="1782" y="286"/>
                  <a:pt x="1782" y="286"/>
                </a:cubicBezTo>
                <a:cubicBezTo>
                  <a:pt x="1793" y="291"/>
                  <a:pt x="1793" y="291"/>
                  <a:pt x="1793" y="291"/>
                </a:cubicBezTo>
                <a:lnTo>
                  <a:pt x="1790" y="298"/>
                </a:lnTo>
                <a:close/>
                <a:moveTo>
                  <a:pt x="4643" y="298"/>
                </a:moveTo>
                <a:cubicBezTo>
                  <a:pt x="4639" y="297"/>
                  <a:pt x="4635" y="296"/>
                  <a:pt x="4631" y="295"/>
                </a:cubicBezTo>
                <a:cubicBezTo>
                  <a:pt x="4633" y="288"/>
                  <a:pt x="4633" y="288"/>
                  <a:pt x="4633" y="288"/>
                </a:cubicBezTo>
                <a:cubicBezTo>
                  <a:pt x="4636" y="288"/>
                  <a:pt x="4640" y="289"/>
                  <a:pt x="4644" y="290"/>
                </a:cubicBezTo>
                <a:lnTo>
                  <a:pt x="4643" y="298"/>
                </a:lnTo>
                <a:close/>
                <a:moveTo>
                  <a:pt x="5182" y="298"/>
                </a:moveTo>
                <a:cubicBezTo>
                  <a:pt x="5181" y="290"/>
                  <a:pt x="5181" y="290"/>
                  <a:pt x="5181" y="290"/>
                </a:cubicBezTo>
                <a:cubicBezTo>
                  <a:pt x="5185" y="289"/>
                  <a:pt x="5189" y="289"/>
                  <a:pt x="5193" y="288"/>
                </a:cubicBezTo>
                <a:cubicBezTo>
                  <a:pt x="5194" y="296"/>
                  <a:pt x="5194" y="296"/>
                  <a:pt x="5194" y="296"/>
                </a:cubicBezTo>
                <a:cubicBezTo>
                  <a:pt x="5190" y="296"/>
                  <a:pt x="5186" y="297"/>
                  <a:pt x="5182" y="298"/>
                </a:cubicBezTo>
                <a:close/>
                <a:moveTo>
                  <a:pt x="2740" y="297"/>
                </a:moveTo>
                <a:cubicBezTo>
                  <a:pt x="2737" y="289"/>
                  <a:pt x="2737" y="289"/>
                  <a:pt x="2737" y="289"/>
                </a:cubicBezTo>
                <a:cubicBezTo>
                  <a:pt x="2741" y="288"/>
                  <a:pt x="2745" y="286"/>
                  <a:pt x="2748" y="285"/>
                </a:cubicBezTo>
                <a:cubicBezTo>
                  <a:pt x="2751" y="292"/>
                  <a:pt x="2751" y="292"/>
                  <a:pt x="2751" y="292"/>
                </a:cubicBezTo>
                <a:cubicBezTo>
                  <a:pt x="2747" y="294"/>
                  <a:pt x="2744" y="295"/>
                  <a:pt x="2740" y="297"/>
                </a:cubicBezTo>
                <a:close/>
                <a:moveTo>
                  <a:pt x="5206" y="294"/>
                </a:moveTo>
                <a:cubicBezTo>
                  <a:pt x="5205" y="286"/>
                  <a:pt x="5205" y="286"/>
                  <a:pt x="5205" y="286"/>
                </a:cubicBezTo>
                <a:cubicBezTo>
                  <a:pt x="5216" y="283"/>
                  <a:pt x="5216" y="283"/>
                  <a:pt x="5216" y="283"/>
                </a:cubicBezTo>
                <a:cubicBezTo>
                  <a:pt x="5218" y="291"/>
                  <a:pt x="5218" y="291"/>
                  <a:pt x="5218" y="291"/>
                </a:cubicBezTo>
                <a:lnTo>
                  <a:pt x="5206" y="294"/>
                </a:lnTo>
                <a:close/>
                <a:moveTo>
                  <a:pt x="4619" y="293"/>
                </a:moveTo>
                <a:cubicBezTo>
                  <a:pt x="4615" y="292"/>
                  <a:pt x="4611" y="291"/>
                  <a:pt x="4607" y="290"/>
                </a:cubicBezTo>
                <a:cubicBezTo>
                  <a:pt x="4609" y="282"/>
                  <a:pt x="4609" y="282"/>
                  <a:pt x="4609" y="282"/>
                </a:cubicBezTo>
                <a:cubicBezTo>
                  <a:pt x="4613" y="283"/>
                  <a:pt x="4617" y="284"/>
                  <a:pt x="4621" y="285"/>
                </a:cubicBezTo>
                <a:lnTo>
                  <a:pt x="4619" y="293"/>
                </a:lnTo>
                <a:close/>
                <a:moveTo>
                  <a:pt x="1768" y="289"/>
                </a:moveTo>
                <a:cubicBezTo>
                  <a:pt x="1756" y="285"/>
                  <a:pt x="1756" y="285"/>
                  <a:pt x="1756" y="285"/>
                </a:cubicBezTo>
                <a:cubicBezTo>
                  <a:pt x="1759" y="277"/>
                  <a:pt x="1759" y="277"/>
                  <a:pt x="1759" y="277"/>
                </a:cubicBezTo>
                <a:cubicBezTo>
                  <a:pt x="1771" y="282"/>
                  <a:pt x="1771" y="282"/>
                  <a:pt x="1771" y="282"/>
                </a:cubicBezTo>
                <a:lnTo>
                  <a:pt x="1768" y="289"/>
                </a:lnTo>
                <a:close/>
                <a:moveTo>
                  <a:pt x="5230" y="289"/>
                </a:moveTo>
                <a:cubicBezTo>
                  <a:pt x="5228" y="281"/>
                  <a:pt x="5228" y="281"/>
                  <a:pt x="5228" y="281"/>
                </a:cubicBezTo>
                <a:cubicBezTo>
                  <a:pt x="5232" y="280"/>
                  <a:pt x="5236" y="279"/>
                  <a:pt x="5240" y="278"/>
                </a:cubicBezTo>
                <a:cubicBezTo>
                  <a:pt x="5242" y="286"/>
                  <a:pt x="5242" y="286"/>
                  <a:pt x="5242" y="286"/>
                </a:cubicBezTo>
                <a:cubicBezTo>
                  <a:pt x="5238" y="287"/>
                  <a:pt x="5234" y="288"/>
                  <a:pt x="5230" y="289"/>
                </a:cubicBezTo>
                <a:close/>
                <a:moveTo>
                  <a:pt x="2762" y="288"/>
                </a:moveTo>
                <a:cubicBezTo>
                  <a:pt x="2759" y="280"/>
                  <a:pt x="2759" y="280"/>
                  <a:pt x="2759" y="280"/>
                </a:cubicBezTo>
                <a:cubicBezTo>
                  <a:pt x="2763" y="279"/>
                  <a:pt x="2767" y="277"/>
                  <a:pt x="2771" y="276"/>
                </a:cubicBezTo>
                <a:cubicBezTo>
                  <a:pt x="2774" y="283"/>
                  <a:pt x="2774" y="283"/>
                  <a:pt x="2774" y="283"/>
                </a:cubicBezTo>
                <a:cubicBezTo>
                  <a:pt x="2770" y="285"/>
                  <a:pt x="2766" y="286"/>
                  <a:pt x="2762" y="288"/>
                </a:cubicBezTo>
                <a:close/>
                <a:moveTo>
                  <a:pt x="4596" y="287"/>
                </a:moveTo>
                <a:cubicBezTo>
                  <a:pt x="4592" y="286"/>
                  <a:pt x="4588" y="285"/>
                  <a:pt x="4584" y="283"/>
                </a:cubicBezTo>
                <a:cubicBezTo>
                  <a:pt x="4586" y="276"/>
                  <a:pt x="4586" y="276"/>
                  <a:pt x="4586" y="276"/>
                </a:cubicBezTo>
                <a:cubicBezTo>
                  <a:pt x="4590" y="277"/>
                  <a:pt x="4594" y="278"/>
                  <a:pt x="4598" y="279"/>
                </a:cubicBezTo>
                <a:lnTo>
                  <a:pt x="4596" y="287"/>
                </a:lnTo>
                <a:close/>
                <a:moveTo>
                  <a:pt x="3" y="285"/>
                </a:moveTo>
                <a:cubicBezTo>
                  <a:pt x="0" y="278"/>
                  <a:pt x="0" y="278"/>
                  <a:pt x="0" y="278"/>
                </a:cubicBezTo>
                <a:cubicBezTo>
                  <a:pt x="3" y="276"/>
                  <a:pt x="7" y="275"/>
                  <a:pt x="11" y="273"/>
                </a:cubicBezTo>
                <a:cubicBezTo>
                  <a:pt x="14" y="280"/>
                  <a:pt x="14" y="280"/>
                  <a:pt x="14" y="280"/>
                </a:cubicBezTo>
                <a:cubicBezTo>
                  <a:pt x="10" y="282"/>
                  <a:pt x="7" y="284"/>
                  <a:pt x="3" y="285"/>
                </a:cubicBezTo>
                <a:close/>
                <a:moveTo>
                  <a:pt x="5253" y="284"/>
                </a:moveTo>
                <a:cubicBezTo>
                  <a:pt x="5252" y="276"/>
                  <a:pt x="5252" y="276"/>
                  <a:pt x="5252" y="276"/>
                </a:cubicBezTo>
                <a:cubicBezTo>
                  <a:pt x="5256" y="275"/>
                  <a:pt x="5260" y="274"/>
                  <a:pt x="5264" y="273"/>
                </a:cubicBezTo>
                <a:cubicBezTo>
                  <a:pt x="5265" y="281"/>
                  <a:pt x="5265" y="281"/>
                  <a:pt x="5265" y="281"/>
                </a:cubicBezTo>
                <a:cubicBezTo>
                  <a:pt x="5261" y="282"/>
                  <a:pt x="5257" y="283"/>
                  <a:pt x="5253" y="284"/>
                </a:cubicBezTo>
                <a:close/>
                <a:moveTo>
                  <a:pt x="1745" y="280"/>
                </a:moveTo>
                <a:cubicBezTo>
                  <a:pt x="1734" y="276"/>
                  <a:pt x="1734" y="276"/>
                  <a:pt x="1734" y="276"/>
                </a:cubicBezTo>
                <a:cubicBezTo>
                  <a:pt x="1737" y="269"/>
                  <a:pt x="1737" y="269"/>
                  <a:pt x="1737" y="269"/>
                </a:cubicBezTo>
                <a:cubicBezTo>
                  <a:pt x="1748" y="273"/>
                  <a:pt x="1748" y="273"/>
                  <a:pt x="1748" y="273"/>
                </a:cubicBezTo>
                <a:lnTo>
                  <a:pt x="1745" y="280"/>
                </a:lnTo>
                <a:close/>
                <a:moveTo>
                  <a:pt x="4572" y="280"/>
                </a:moveTo>
                <a:cubicBezTo>
                  <a:pt x="4569" y="279"/>
                  <a:pt x="4565" y="278"/>
                  <a:pt x="4561" y="277"/>
                </a:cubicBezTo>
                <a:cubicBezTo>
                  <a:pt x="4563" y="269"/>
                  <a:pt x="4563" y="269"/>
                  <a:pt x="4563" y="269"/>
                </a:cubicBezTo>
                <a:cubicBezTo>
                  <a:pt x="4567" y="270"/>
                  <a:pt x="4571" y="271"/>
                  <a:pt x="4575" y="272"/>
                </a:cubicBezTo>
                <a:lnTo>
                  <a:pt x="4572" y="280"/>
                </a:lnTo>
                <a:close/>
                <a:moveTo>
                  <a:pt x="2785" y="279"/>
                </a:moveTo>
                <a:cubicBezTo>
                  <a:pt x="2782" y="271"/>
                  <a:pt x="2782" y="271"/>
                  <a:pt x="2782" y="271"/>
                </a:cubicBezTo>
                <a:cubicBezTo>
                  <a:pt x="2786" y="270"/>
                  <a:pt x="2789" y="268"/>
                  <a:pt x="2793" y="267"/>
                </a:cubicBezTo>
                <a:cubicBezTo>
                  <a:pt x="2796" y="274"/>
                  <a:pt x="2796" y="274"/>
                  <a:pt x="2796" y="274"/>
                </a:cubicBezTo>
                <a:cubicBezTo>
                  <a:pt x="2792" y="276"/>
                  <a:pt x="2789" y="277"/>
                  <a:pt x="2785" y="279"/>
                </a:cubicBezTo>
                <a:close/>
                <a:moveTo>
                  <a:pt x="5277" y="278"/>
                </a:moveTo>
                <a:cubicBezTo>
                  <a:pt x="5275" y="271"/>
                  <a:pt x="5275" y="271"/>
                  <a:pt x="5275" y="271"/>
                </a:cubicBezTo>
                <a:cubicBezTo>
                  <a:pt x="5279" y="270"/>
                  <a:pt x="5283" y="269"/>
                  <a:pt x="5287" y="268"/>
                </a:cubicBezTo>
                <a:cubicBezTo>
                  <a:pt x="5289" y="276"/>
                  <a:pt x="5289" y="276"/>
                  <a:pt x="5289" y="276"/>
                </a:cubicBezTo>
                <a:cubicBezTo>
                  <a:pt x="5285" y="277"/>
                  <a:pt x="5281" y="278"/>
                  <a:pt x="5277" y="278"/>
                </a:cubicBezTo>
                <a:close/>
                <a:moveTo>
                  <a:pt x="25" y="275"/>
                </a:moveTo>
                <a:cubicBezTo>
                  <a:pt x="22" y="268"/>
                  <a:pt x="22" y="268"/>
                  <a:pt x="22" y="268"/>
                </a:cubicBezTo>
                <a:cubicBezTo>
                  <a:pt x="25" y="266"/>
                  <a:pt x="29" y="265"/>
                  <a:pt x="33" y="263"/>
                </a:cubicBezTo>
                <a:cubicBezTo>
                  <a:pt x="36" y="271"/>
                  <a:pt x="36" y="271"/>
                  <a:pt x="36" y="271"/>
                </a:cubicBezTo>
                <a:cubicBezTo>
                  <a:pt x="32" y="272"/>
                  <a:pt x="29" y="274"/>
                  <a:pt x="25" y="275"/>
                </a:cubicBezTo>
                <a:close/>
                <a:moveTo>
                  <a:pt x="4549" y="273"/>
                </a:moveTo>
                <a:cubicBezTo>
                  <a:pt x="4545" y="272"/>
                  <a:pt x="4542" y="270"/>
                  <a:pt x="4538" y="269"/>
                </a:cubicBezTo>
                <a:cubicBezTo>
                  <a:pt x="4540" y="262"/>
                  <a:pt x="4540" y="262"/>
                  <a:pt x="4540" y="262"/>
                </a:cubicBezTo>
                <a:cubicBezTo>
                  <a:pt x="4544" y="263"/>
                  <a:pt x="4548" y="264"/>
                  <a:pt x="4552" y="265"/>
                </a:cubicBezTo>
                <a:lnTo>
                  <a:pt x="4549" y="273"/>
                </a:lnTo>
                <a:close/>
                <a:moveTo>
                  <a:pt x="5301" y="273"/>
                </a:moveTo>
                <a:cubicBezTo>
                  <a:pt x="5299" y="265"/>
                  <a:pt x="5299" y="265"/>
                  <a:pt x="5299" y="265"/>
                </a:cubicBezTo>
                <a:cubicBezTo>
                  <a:pt x="5303" y="264"/>
                  <a:pt x="5306" y="263"/>
                  <a:pt x="5310" y="262"/>
                </a:cubicBezTo>
                <a:cubicBezTo>
                  <a:pt x="5312" y="270"/>
                  <a:pt x="5312" y="270"/>
                  <a:pt x="5312" y="270"/>
                </a:cubicBezTo>
                <a:cubicBezTo>
                  <a:pt x="5308" y="271"/>
                  <a:pt x="5304" y="272"/>
                  <a:pt x="5301" y="273"/>
                </a:cubicBezTo>
                <a:close/>
                <a:moveTo>
                  <a:pt x="1723" y="272"/>
                </a:moveTo>
                <a:cubicBezTo>
                  <a:pt x="1712" y="267"/>
                  <a:pt x="1712" y="267"/>
                  <a:pt x="1712" y="267"/>
                </a:cubicBezTo>
                <a:cubicBezTo>
                  <a:pt x="1715" y="260"/>
                  <a:pt x="1715" y="260"/>
                  <a:pt x="1715" y="260"/>
                </a:cubicBezTo>
                <a:cubicBezTo>
                  <a:pt x="1726" y="264"/>
                  <a:pt x="1726" y="264"/>
                  <a:pt x="1726" y="264"/>
                </a:cubicBezTo>
                <a:lnTo>
                  <a:pt x="1723" y="272"/>
                </a:lnTo>
                <a:close/>
                <a:moveTo>
                  <a:pt x="2807" y="270"/>
                </a:moveTo>
                <a:cubicBezTo>
                  <a:pt x="2804" y="262"/>
                  <a:pt x="2804" y="262"/>
                  <a:pt x="2804" y="262"/>
                </a:cubicBezTo>
                <a:cubicBezTo>
                  <a:pt x="2808" y="261"/>
                  <a:pt x="2811" y="259"/>
                  <a:pt x="2815" y="258"/>
                </a:cubicBezTo>
                <a:cubicBezTo>
                  <a:pt x="2818" y="265"/>
                  <a:pt x="2818" y="265"/>
                  <a:pt x="2818" y="265"/>
                </a:cubicBezTo>
                <a:cubicBezTo>
                  <a:pt x="2815" y="267"/>
                  <a:pt x="2811" y="268"/>
                  <a:pt x="2807" y="270"/>
                </a:cubicBezTo>
                <a:close/>
                <a:moveTo>
                  <a:pt x="5324" y="267"/>
                </a:moveTo>
                <a:cubicBezTo>
                  <a:pt x="5322" y="259"/>
                  <a:pt x="5322" y="259"/>
                  <a:pt x="5322" y="259"/>
                </a:cubicBezTo>
                <a:cubicBezTo>
                  <a:pt x="5326" y="258"/>
                  <a:pt x="5330" y="257"/>
                  <a:pt x="5334" y="256"/>
                </a:cubicBezTo>
                <a:cubicBezTo>
                  <a:pt x="5336" y="264"/>
                  <a:pt x="5336" y="264"/>
                  <a:pt x="5336" y="264"/>
                </a:cubicBezTo>
                <a:cubicBezTo>
                  <a:pt x="5332" y="265"/>
                  <a:pt x="5328" y="266"/>
                  <a:pt x="5324" y="267"/>
                </a:cubicBezTo>
                <a:close/>
                <a:moveTo>
                  <a:pt x="47" y="266"/>
                </a:moveTo>
                <a:cubicBezTo>
                  <a:pt x="44" y="258"/>
                  <a:pt x="44" y="258"/>
                  <a:pt x="44" y="258"/>
                </a:cubicBezTo>
                <a:cubicBezTo>
                  <a:pt x="48" y="257"/>
                  <a:pt x="51" y="255"/>
                  <a:pt x="55" y="254"/>
                </a:cubicBezTo>
                <a:cubicBezTo>
                  <a:pt x="58" y="261"/>
                  <a:pt x="58" y="261"/>
                  <a:pt x="58" y="261"/>
                </a:cubicBezTo>
                <a:cubicBezTo>
                  <a:pt x="54" y="263"/>
                  <a:pt x="51" y="264"/>
                  <a:pt x="47" y="266"/>
                </a:cubicBezTo>
                <a:close/>
                <a:moveTo>
                  <a:pt x="4526" y="265"/>
                </a:moveTo>
                <a:cubicBezTo>
                  <a:pt x="4523" y="264"/>
                  <a:pt x="4519" y="263"/>
                  <a:pt x="4515" y="261"/>
                </a:cubicBezTo>
                <a:cubicBezTo>
                  <a:pt x="4518" y="254"/>
                  <a:pt x="4518" y="254"/>
                  <a:pt x="4518" y="254"/>
                </a:cubicBezTo>
                <a:cubicBezTo>
                  <a:pt x="4522" y="255"/>
                  <a:pt x="4525" y="256"/>
                  <a:pt x="4529" y="258"/>
                </a:cubicBezTo>
                <a:lnTo>
                  <a:pt x="4526" y="265"/>
                </a:lnTo>
                <a:close/>
                <a:moveTo>
                  <a:pt x="1700" y="263"/>
                </a:moveTo>
                <a:cubicBezTo>
                  <a:pt x="1689" y="258"/>
                  <a:pt x="1689" y="258"/>
                  <a:pt x="1689" y="258"/>
                </a:cubicBezTo>
                <a:cubicBezTo>
                  <a:pt x="1692" y="251"/>
                  <a:pt x="1692" y="251"/>
                  <a:pt x="1692" y="251"/>
                </a:cubicBezTo>
                <a:cubicBezTo>
                  <a:pt x="1703" y="255"/>
                  <a:pt x="1703" y="255"/>
                  <a:pt x="1703" y="255"/>
                </a:cubicBezTo>
                <a:lnTo>
                  <a:pt x="1700" y="263"/>
                </a:lnTo>
                <a:close/>
                <a:moveTo>
                  <a:pt x="5347" y="261"/>
                </a:moveTo>
                <a:cubicBezTo>
                  <a:pt x="5345" y="253"/>
                  <a:pt x="5345" y="253"/>
                  <a:pt x="5345" y="253"/>
                </a:cubicBezTo>
                <a:cubicBezTo>
                  <a:pt x="5349" y="252"/>
                  <a:pt x="5353" y="251"/>
                  <a:pt x="5357" y="250"/>
                </a:cubicBezTo>
                <a:cubicBezTo>
                  <a:pt x="5359" y="258"/>
                  <a:pt x="5359" y="258"/>
                  <a:pt x="5359" y="258"/>
                </a:cubicBezTo>
                <a:cubicBezTo>
                  <a:pt x="5355" y="259"/>
                  <a:pt x="5351" y="260"/>
                  <a:pt x="5347" y="261"/>
                </a:cubicBezTo>
                <a:close/>
                <a:moveTo>
                  <a:pt x="2829" y="260"/>
                </a:moveTo>
                <a:cubicBezTo>
                  <a:pt x="2826" y="253"/>
                  <a:pt x="2826" y="253"/>
                  <a:pt x="2826" y="253"/>
                </a:cubicBezTo>
                <a:cubicBezTo>
                  <a:pt x="2837" y="248"/>
                  <a:pt x="2837" y="248"/>
                  <a:pt x="2837" y="248"/>
                </a:cubicBezTo>
                <a:cubicBezTo>
                  <a:pt x="2840" y="255"/>
                  <a:pt x="2840" y="255"/>
                  <a:pt x="2840" y="255"/>
                </a:cubicBezTo>
                <a:lnTo>
                  <a:pt x="2829" y="260"/>
                </a:lnTo>
                <a:close/>
                <a:moveTo>
                  <a:pt x="4504" y="257"/>
                </a:moveTo>
                <a:cubicBezTo>
                  <a:pt x="4500" y="255"/>
                  <a:pt x="4496" y="254"/>
                  <a:pt x="4492" y="253"/>
                </a:cubicBezTo>
                <a:cubicBezTo>
                  <a:pt x="4495" y="245"/>
                  <a:pt x="4495" y="245"/>
                  <a:pt x="4495" y="245"/>
                </a:cubicBezTo>
                <a:cubicBezTo>
                  <a:pt x="4499" y="247"/>
                  <a:pt x="4503" y="248"/>
                  <a:pt x="4507" y="249"/>
                </a:cubicBezTo>
                <a:lnTo>
                  <a:pt x="4504" y="257"/>
                </a:lnTo>
                <a:close/>
                <a:moveTo>
                  <a:pt x="69" y="256"/>
                </a:moveTo>
                <a:cubicBezTo>
                  <a:pt x="66" y="249"/>
                  <a:pt x="66" y="249"/>
                  <a:pt x="66" y="249"/>
                </a:cubicBezTo>
                <a:cubicBezTo>
                  <a:pt x="70" y="248"/>
                  <a:pt x="74" y="246"/>
                  <a:pt x="77" y="245"/>
                </a:cubicBezTo>
                <a:cubicBezTo>
                  <a:pt x="80" y="252"/>
                  <a:pt x="80" y="252"/>
                  <a:pt x="80" y="252"/>
                </a:cubicBezTo>
                <a:cubicBezTo>
                  <a:pt x="77" y="253"/>
                  <a:pt x="73" y="255"/>
                  <a:pt x="69" y="256"/>
                </a:cubicBezTo>
                <a:close/>
                <a:moveTo>
                  <a:pt x="5371" y="255"/>
                </a:moveTo>
                <a:cubicBezTo>
                  <a:pt x="5369" y="247"/>
                  <a:pt x="5369" y="247"/>
                  <a:pt x="5369" y="247"/>
                </a:cubicBezTo>
                <a:cubicBezTo>
                  <a:pt x="5372" y="246"/>
                  <a:pt x="5376" y="245"/>
                  <a:pt x="5380" y="244"/>
                </a:cubicBezTo>
                <a:cubicBezTo>
                  <a:pt x="5382" y="251"/>
                  <a:pt x="5382" y="251"/>
                  <a:pt x="5382" y="251"/>
                </a:cubicBezTo>
                <a:cubicBezTo>
                  <a:pt x="5378" y="252"/>
                  <a:pt x="5375" y="253"/>
                  <a:pt x="5371" y="255"/>
                </a:cubicBezTo>
                <a:close/>
                <a:moveTo>
                  <a:pt x="1678" y="254"/>
                </a:moveTo>
                <a:cubicBezTo>
                  <a:pt x="1667" y="250"/>
                  <a:pt x="1667" y="250"/>
                  <a:pt x="1667" y="250"/>
                </a:cubicBezTo>
                <a:cubicBezTo>
                  <a:pt x="1670" y="242"/>
                  <a:pt x="1670" y="242"/>
                  <a:pt x="1670" y="242"/>
                </a:cubicBezTo>
                <a:cubicBezTo>
                  <a:pt x="1681" y="247"/>
                  <a:pt x="1681" y="247"/>
                  <a:pt x="1681" y="247"/>
                </a:cubicBezTo>
                <a:lnTo>
                  <a:pt x="1678" y="254"/>
                </a:lnTo>
                <a:close/>
                <a:moveTo>
                  <a:pt x="2851" y="251"/>
                </a:moveTo>
                <a:cubicBezTo>
                  <a:pt x="2848" y="243"/>
                  <a:pt x="2848" y="243"/>
                  <a:pt x="2848" y="243"/>
                </a:cubicBezTo>
                <a:cubicBezTo>
                  <a:pt x="2859" y="239"/>
                  <a:pt x="2859" y="239"/>
                  <a:pt x="2859" y="239"/>
                </a:cubicBezTo>
                <a:cubicBezTo>
                  <a:pt x="2862" y="246"/>
                  <a:pt x="2862" y="246"/>
                  <a:pt x="2862" y="246"/>
                </a:cubicBezTo>
                <a:lnTo>
                  <a:pt x="2851" y="251"/>
                </a:lnTo>
                <a:close/>
                <a:moveTo>
                  <a:pt x="4481" y="248"/>
                </a:moveTo>
                <a:cubicBezTo>
                  <a:pt x="4478" y="247"/>
                  <a:pt x="4474" y="245"/>
                  <a:pt x="4470" y="243"/>
                </a:cubicBezTo>
                <a:cubicBezTo>
                  <a:pt x="4473" y="236"/>
                  <a:pt x="4473" y="236"/>
                  <a:pt x="4473" y="236"/>
                </a:cubicBezTo>
                <a:cubicBezTo>
                  <a:pt x="4477" y="238"/>
                  <a:pt x="4481" y="239"/>
                  <a:pt x="4484" y="241"/>
                </a:cubicBezTo>
                <a:lnTo>
                  <a:pt x="4481" y="248"/>
                </a:lnTo>
                <a:close/>
                <a:moveTo>
                  <a:pt x="5394" y="248"/>
                </a:moveTo>
                <a:cubicBezTo>
                  <a:pt x="5392" y="240"/>
                  <a:pt x="5392" y="240"/>
                  <a:pt x="5392" y="240"/>
                </a:cubicBezTo>
                <a:cubicBezTo>
                  <a:pt x="5396" y="239"/>
                  <a:pt x="5399" y="238"/>
                  <a:pt x="5403" y="237"/>
                </a:cubicBezTo>
                <a:cubicBezTo>
                  <a:pt x="5406" y="245"/>
                  <a:pt x="5406" y="245"/>
                  <a:pt x="5406" y="245"/>
                </a:cubicBezTo>
                <a:cubicBezTo>
                  <a:pt x="5402" y="246"/>
                  <a:pt x="5398" y="247"/>
                  <a:pt x="5394" y="248"/>
                </a:cubicBezTo>
                <a:close/>
                <a:moveTo>
                  <a:pt x="91" y="248"/>
                </a:moveTo>
                <a:cubicBezTo>
                  <a:pt x="89" y="240"/>
                  <a:pt x="89" y="240"/>
                  <a:pt x="89" y="240"/>
                </a:cubicBezTo>
                <a:cubicBezTo>
                  <a:pt x="92" y="239"/>
                  <a:pt x="96" y="237"/>
                  <a:pt x="100" y="236"/>
                </a:cubicBezTo>
                <a:cubicBezTo>
                  <a:pt x="103" y="243"/>
                  <a:pt x="103" y="243"/>
                  <a:pt x="103" y="243"/>
                </a:cubicBezTo>
                <a:cubicBezTo>
                  <a:pt x="99" y="245"/>
                  <a:pt x="95" y="246"/>
                  <a:pt x="91" y="248"/>
                </a:cubicBezTo>
                <a:close/>
                <a:moveTo>
                  <a:pt x="1656" y="246"/>
                </a:moveTo>
                <a:cubicBezTo>
                  <a:pt x="1652" y="244"/>
                  <a:pt x="1648" y="243"/>
                  <a:pt x="1644" y="241"/>
                </a:cubicBezTo>
                <a:cubicBezTo>
                  <a:pt x="1647" y="234"/>
                  <a:pt x="1647" y="234"/>
                  <a:pt x="1647" y="234"/>
                </a:cubicBezTo>
                <a:cubicBezTo>
                  <a:pt x="1651" y="235"/>
                  <a:pt x="1655" y="237"/>
                  <a:pt x="1658" y="238"/>
                </a:cubicBezTo>
                <a:lnTo>
                  <a:pt x="1656" y="246"/>
                </a:lnTo>
                <a:close/>
                <a:moveTo>
                  <a:pt x="5417" y="241"/>
                </a:moveTo>
                <a:cubicBezTo>
                  <a:pt x="5415" y="233"/>
                  <a:pt x="5415" y="233"/>
                  <a:pt x="5415" y="233"/>
                </a:cubicBezTo>
                <a:cubicBezTo>
                  <a:pt x="5419" y="232"/>
                  <a:pt x="5422" y="231"/>
                  <a:pt x="5426" y="230"/>
                </a:cubicBezTo>
                <a:cubicBezTo>
                  <a:pt x="5429" y="238"/>
                  <a:pt x="5429" y="238"/>
                  <a:pt x="5429" y="238"/>
                </a:cubicBezTo>
                <a:cubicBezTo>
                  <a:pt x="5425" y="239"/>
                  <a:pt x="5421" y="240"/>
                  <a:pt x="5417" y="241"/>
                </a:cubicBezTo>
                <a:close/>
                <a:moveTo>
                  <a:pt x="2873" y="241"/>
                </a:moveTo>
                <a:cubicBezTo>
                  <a:pt x="2870" y="234"/>
                  <a:pt x="2870" y="234"/>
                  <a:pt x="2870" y="234"/>
                </a:cubicBezTo>
                <a:cubicBezTo>
                  <a:pt x="2881" y="229"/>
                  <a:pt x="2881" y="229"/>
                  <a:pt x="2881" y="229"/>
                </a:cubicBezTo>
                <a:cubicBezTo>
                  <a:pt x="2884" y="236"/>
                  <a:pt x="2884" y="236"/>
                  <a:pt x="2884" y="236"/>
                </a:cubicBezTo>
                <a:lnTo>
                  <a:pt x="2873" y="241"/>
                </a:lnTo>
                <a:close/>
                <a:moveTo>
                  <a:pt x="114" y="239"/>
                </a:moveTo>
                <a:cubicBezTo>
                  <a:pt x="111" y="231"/>
                  <a:pt x="111" y="231"/>
                  <a:pt x="111" y="231"/>
                </a:cubicBezTo>
                <a:cubicBezTo>
                  <a:pt x="115" y="230"/>
                  <a:pt x="119" y="229"/>
                  <a:pt x="122" y="227"/>
                </a:cubicBezTo>
                <a:cubicBezTo>
                  <a:pt x="125" y="235"/>
                  <a:pt x="125" y="235"/>
                  <a:pt x="125" y="235"/>
                </a:cubicBezTo>
                <a:cubicBezTo>
                  <a:pt x="121" y="236"/>
                  <a:pt x="118" y="237"/>
                  <a:pt x="114" y="239"/>
                </a:cubicBezTo>
                <a:close/>
                <a:moveTo>
                  <a:pt x="4459" y="239"/>
                </a:moveTo>
                <a:cubicBezTo>
                  <a:pt x="4455" y="237"/>
                  <a:pt x="4452" y="236"/>
                  <a:pt x="4448" y="234"/>
                </a:cubicBezTo>
                <a:cubicBezTo>
                  <a:pt x="4451" y="227"/>
                  <a:pt x="4451" y="227"/>
                  <a:pt x="4451" y="227"/>
                </a:cubicBezTo>
                <a:cubicBezTo>
                  <a:pt x="4455" y="228"/>
                  <a:pt x="4459" y="230"/>
                  <a:pt x="4462" y="231"/>
                </a:cubicBezTo>
                <a:lnTo>
                  <a:pt x="4459" y="239"/>
                </a:lnTo>
                <a:close/>
                <a:moveTo>
                  <a:pt x="1633" y="237"/>
                </a:moveTo>
                <a:cubicBezTo>
                  <a:pt x="1629" y="236"/>
                  <a:pt x="1626" y="234"/>
                  <a:pt x="1622" y="233"/>
                </a:cubicBezTo>
                <a:cubicBezTo>
                  <a:pt x="1625" y="225"/>
                  <a:pt x="1625" y="225"/>
                  <a:pt x="1625" y="225"/>
                </a:cubicBezTo>
                <a:cubicBezTo>
                  <a:pt x="1628" y="227"/>
                  <a:pt x="1632" y="228"/>
                  <a:pt x="1636" y="230"/>
                </a:cubicBezTo>
                <a:lnTo>
                  <a:pt x="1633" y="237"/>
                </a:lnTo>
                <a:close/>
                <a:moveTo>
                  <a:pt x="5440" y="234"/>
                </a:moveTo>
                <a:cubicBezTo>
                  <a:pt x="5438" y="226"/>
                  <a:pt x="5438" y="226"/>
                  <a:pt x="5438" y="226"/>
                </a:cubicBezTo>
                <a:cubicBezTo>
                  <a:pt x="5442" y="225"/>
                  <a:pt x="5445" y="224"/>
                  <a:pt x="5449" y="223"/>
                </a:cubicBezTo>
                <a:cubicBezTo>
                  <a:pt x="5452" y="230"/>
                  <a:pt x="5452" y="230"/>
                  <a:pt x="5452" y="230"/>
                </a:cubicBezTo>
                <a:cubicBezTo>
                  <a:pt x="5448" y="232"/>
                  <a:pt x="5444" y="233"/>
                  <a:pt x="5440" y="234"/>
                </a:cubicBezTo>
                <a:close/>
                <a:moveTo>
                  <a:pt x="2896" y="231"/>
                </a:moveTo>
                <a:cubicBezTo>
                  <a:pt x="2892" y="224"/>
                  <a:pt x="2892" y="224"/>
                  <a:pt x="2892" y="224"/>
                </a:cubicBezTo>
                <a:cubicBezTo>
                  <a:pt x="2903" y="219"/>
                  <a:pt x="2903" y="219"/>
                  <a:pt x="2903" y="219"/>
                </a:cubicBezTo>
                <a:cubicBezTo>
                  <a:pt x="2906" y="226"/>
                  <a:pt x="2906" y="226"/>
                  <a:pt x="2906" y="226"/>
                </a:cubicBezTo>
                <a:lnTo>
                  <a:pt x="2896" y="231"/>
                </a:lnTo>
                <a:close/>
                <a:moveTo>
                  <a:pt x="136" y="231"/>
                </a:moveTo>
                <a:cubicBezTo>
                  <a:pt x="134" y="223"/>
                  <a:pt x="134" y="223"/>
                  <a:pt x="134" y="223"/>
                </a:cubicBezTo>
                <a:cubicBezTo>
                  <a:pt x="137" y="222"/>
                  <a:pt x="141" y="220"/>
                  <a:pt x="145" y="219"/>
                </a:cubicBezTo>
                <a:cubicBezTo>
                  <a:pt x="148" y="227"/>
                  <a:pt x="148" y="227"/>
                  <a:pt x="148" y="227"/>
                </a:cubicBezTo>
                <a:cubicBezTo>
                  <a:pt x="144" y="228"/>
                  <a:pt x="140" y="229"/>
                  <a:pt x="136" y="231"/>
                </a:cubicBezTo>
                <a:close/>
                <a:moveTo>
                  <a:pt x="4437" y="229"/>
                </a:moveTo>
                <a:cubicBezTo>
                  <a:pt x="4433" y="227"/>
                  <a:pt x="4430" y="226"/>
                  <a:pt x="4426" y="224"/>
                </a:cubicBezTo>
                <a:cubicBezTo>
                  <a:pt x="4429" y="217"/>
                  <a:pt x="4429" y="217"/>
                  <a:pt x="4429" y="217"/>
                </a:cubicBezTo>
                <a:cubicBezTo>
                  <a:pt x="4433" y="218"/>
                  <a:pt x="4437" y="220"/>
                  <a:pt x="4440" y="222"/>
                </a:cubicBezTo>
                <a:lnTo>
                  <a:pt x="4437" y="229"/>
                </a:lnTo>
                <a:close/>
                <a:moveTo>
                  <a:pt x="1610" y="229"/>
                </a:moveTo>
                <a:cubicBezTo>
                  <a:pt x="1607" y="227"/>
                  <a:pt x="1603" y="226"/>
                  <a:pt x="1599" y="225"/>
                </a:cubicBezTo>
                <a:cubicBezTo>
                  <a:pt x="1602" y="217"/>
                  <a:pt x="1602" y="217"/>
                  <a:pt x="1602" y="217"/>
                </a:cubicBezTo>
                <a:cubicBezTo>
                  <a:pt x="1606" y="218"/>
                  <a:pt x="1609" y="220"/>
                  <a:pt x="1613" y="221"/>
                </a:cubicBezTo>
                <a:lnTo>
                  <a:pt x="1610" y="229"/>
                </a:lnTo>
                <a:close/>
                <a:moveTo>
                  <a:pt x="5463" y="227"/>
                </a:moveTo>
                <a:cubicBezTo>
                  <a:pt x="5461" y="219"/>
                  <a:pt x="5461" y="219"/>
                  <a:pt x="5461" y="219"/>
                </a:cubicBezTo>
                <a:cubicBezTo>
                  <a:pt x="5465" y="218"/>
                  <a:pt x="5468" y="217"/>
                  <a:pt x="5472" y="215"/>
                </a:cubicBezTo>
                <a:cubicBezTo>
                  <a:pt x="5475" y="223"/>
                  <a:pt x="5475" y="223"/>
                  <a:pt x="5475" y="223"/>
                </a:cubicBezTo>
                <a:cubicBezTo>
                  <a:pt x="5471" y="224"/>
                  <a:pt x="5467" y="226"/>
                  <a:pt x="5463" y="227"/>
                </a:cubicBezTo>
                <a:close/>
                <a:moveTo>
                  <a:pt x="159" y="223"/>
                </a:moveTo>
                <a:cubicBezTo>
                  <a:pt x="156" y="215"/>
                  <a:pt x="156" y="215"/>
                  <a:pt x="156" y="215"/>
                </a:cubicBezTo>
                <a:cubicBezTo>
                  <a:pt x="160" y="214"/>
                  <a:pt x="164" y="212"/>
                  <a:pt x="168" y="211"/>
                </a:cubicBezTo>
                <a:cubicBezTo>
                  <a:pt x="170" y="219"/>
                  <a:pt x="170" y="219"/>
                  <a:pt x="170" y="219"/>
                </a:cubicBezTo>
                <a:cubicBezTo>
                  <a:pt x="167" y="220"/>
                  <a:pt x="163" y="221"/>
                  <a:pt x="159" y="223"/>
                </a:cubicBezTo>
                <a:close/>
                <a:moveTo>
                  <a:pt x="2917" y="221"/>
                </a:moveTo>
                <a:cubicBezTo>
                  <a:pt x="2914" y="214"/>
                  <a:pt x="2914" y="214"/>
                  <a:pt x="2914" y="214"/>
                </a:cubicBezTo>
                <a:cubicBezTo>
                  <a:pt x="2925" y="209"/>
                  <a:pt x="2925" y="209"/>
                  <a:pt x="2925" y="209"/>
                </a:cubicBezTo>
                <a:cubicBezTo>
                  <a:pt x="2928" y="217"/>
                  <a:pt x="2928" y="217"/>
                  <a:pt x="2928" y="217"/>
                </a:cubicBezTo>
                <a:lnTo>
                  <a:pt x="2917" y="221"/>
                </a:lnTo>
                <a:close/>
                <a:moveTo>
                  <a:pt x="1588" y="221"/>
                </a:moveTo>
                <a:cubicBezTo>
                  <a:pt x="1576" y="217"/>
                  <a:pt x="1576" y="217"/>
                  <a:pt x="1576" y="217"/>
                </a:cubicBezTo>
                <a:cubicBezTo>
                  <a:pt x="1579" y="209"/>
                  <a:pt x="1579" y="209"/>
                  <a:pt x="1579" y="209"/>
                </a:cubicBezTo>
                <a:cubicBezTo>
                  <a:pt x="1590" y="213"/>
                  <a:pt x="1590" y="213"/>
                  <a:pt x="1590" y="213"/>
                </a:cubicBezTo>
                <a:lnTo>
                  <a:pt x="1588" y="221"/>
                </a:lnTo>
                <a:close/>
                <a:moveTo>
                  <a:pt x="5486" y="219"/>
                </a:moveTo>
                <a:cubicBezTo>
                  <a:pt x="5484" y="212"/>
                  <a:pt x="5484" y="212"/>
                  <a:pt x="5484" y="212"/>
                </a:cubicBezTo>
                <a:cubicBezTo>
                  <a:pt x="5487" y="211"/>
                  <a:pt x="5491" y="209"/>
                  <a:pt x="5495" y="208"/>
                </a:cubicBezTo>
                <a:cubicBezTo>
                  <a:pt x="5498" y="216"/>
                  <a:pt x="5498" y="216"/>
                  <a:pt x="5498" y="216"/>
                </a:cubicBezTo>
                <a:cubicBezTo>
                  <a:pt x="5494" y="217"/>
                  <a:pt x="5490" y="218"/>
                  <a:pt x="5486" y="219"/>
                </a:cubicBezTo>
                <a:close/>
                <a:moveTo>
                  <a:pt x="4415" y="219"/>
                </a:moveTo>
                <a:cubicBezTo>
                  <a:pt x="4411" y="217"/>
                  <a:pt x="4408" y="216"/>
                  <a:pt x="4404" y="214"/>
                </a:cubicBezTo>
                <a:cubicBezTo>
                  <a:pt x="4408" y="207"/>
                  <a:pt x="4408" y="207"/>
                  <a:pt x="4408" y="207"/>
                </a:cubicBezTo>
                <a:cubicBezTo>
                  <a:pt x="4411" y="208"/>
                  <a:pt x="4415" y="210"/>
                  <a:pt x="4419" y="212"/>
                </a:cubicBezTo>
                <a:lnTo>
                  <a:pt x="4415" y="219"/>
                </a:lnTo>
                <a:close/>
                <a:moveTo>
                  <a:pt x="182" y="215"/>
                </a:moveTo>
                <a:cubicBezTo>
                  <a:pt x="179" y="207"/>
                  <a:pt x="179" y="207"/>
                  <a:pt x="179" y="207"/>
                </a:cubicBezTo>
                <a:cubicBezTo>
                  <a:pt x="183" y="206"/>
                  <a:pt x="187" y="205"/>
                  <a:pt x="191" y="204"/>
                </a:cubicBezTo>
                <a:cubicBezTo>
                  <a:pt x="193" y="211"/>
                  <a:pt x="193" y="211"/>
                  <a:pt x="193" y="211"/>
                </a:cubicBezTo>
                <a:cubicBezTo>
                  <a:pt x="189" y="212"/>
                  <a:pt x="186" y="214"/>
                  <a:pt x="182" y="215"/>
                </a:cubicBezTo>
                <a:close/>
                <a:moveTo>
                  <a:pt x="1565" y="213"/>
                </a:moveTo>
                <a:cubicBezTo>
                  <a:pt x="1561" y="212"/>
                  <a:pt x="1557" y="210"/>
                  <a:pt x="1554" y="209"/>
                </a:cubicBezTo>
                <a:cubicBezTo>
                  <a:pt x="1556" y="202"/>
                  <a:pt x="1556" y="202"/>
                  <a:pt x="1556" y="202"/>
                </a:cubicBezTo>
                <a:cubicBezTo>
                  <a:pt x="1560" y="203"/>
                  <a:pt x="1564" y="204"/>
                  <a:pt x="1568" y="205"/>
                </a:cubicBezTo>
                <a:lnTo>
                  <a:pt x="1565" y="213"/>
                </a:lnTo>
                <a:close/>
                <a:moveTo>
                  <a:pt x="5509" y="212"/>
                </a:moveTo>
                <a:cubicBezTo>
                  <a:pt x="5506" y="204"/>
                  <a:pt x="5506" y="204"/>
                  <a:pt x="5506" y="204"/>
                </a:cubicBezTo>
                <a:cubicBezTo>
                  <a:pt x="5510" y="203"/>
                  <a:pt x="5514" y="202"/>
                  <a:pt x="5518" y="200"/>
                </a:cubicBezTo>
                <a:cubicBezTo>
                  <a:pt x="5520" y="208"/>
                  <a:pt x="5520" y="208"/>
                  <a:pt x="5520" y="208"/>
                </a:cubicBezTo>
                <a:cubicBezTo>
                  <a:pt x="5517" y="209"/>
                  <a:pt x="5513" y="210"/>
                  <a:pt x="5509" y="212"/>
                </a:cubicBezTo>
                <a:close/>
                <a:moveTo>
                  <a:pt x="2939" y="212"/>
                </a:moveTo>
                <a:cubicBezTo>
                  <a:pt x="2936" y="204"/>
                  <a:pt x="2936" y="204"/>
                  <a:pt x="2936" y="204"/>
                </a:cubicBezTo>
                <a:cubicBezTo>
                  <a:pt x="2947" y="199"/>
                  <a:pt x="2947" y="199"/>
                  <a:pt x="2947" y="199"/>
                </a:cubicBezTo>
                <a:cubicBezTo>
                  <a:pt x="2950" y="207"/>
                  <a:pt x="2950" y="207"/>
                  <a:pt x="2950" y="207"/>
                </a:cubicBezTo>
                <a:lnTo>
                  <a:pt x="2939" y="212"/>
                </a:lnTo>
                <a:close/>
                <a:moveTo>
                  <a:pt x="4393" y="209"/>
                </a:moveTo>
                <a:cubicBezTo>
                  <a:pt x="4390" y="207"/>
                  <a:pt x="4386" y="205"/>
                  <a:pt x="4383" y="203"/>
                </a:cubicBezTo>
                <a:cubicBezTo>
                  <a:pt x="4386" y="196"/>
                  <a:pt x="4386" y="196"/>
                  <a:pt x="4386" y="196"/>
                </a:cubicBezTo>
                <a:cubicBezTo>
                  <a:pt x="4390" y="198"/>
                  <a:pt x="4393" y="200"/>
                  <a:pt x="4397" y="201"/>
                </a:cubicBezTo>
                <a:lnTo>
                  <a:pt x="4393" y="209"/>
                </a:lnTo>
                <a:close/>
                <a:moveTo>
                  <a:pt x="205" y="208"/>
                </a:moveTo>
                <a:cubicBezTo>
                  <a:pt x="202" y="200"/>
                  <a:pt x="202" y="200"/>
                  <a:pt x="202" y="200"/>
                </a:cubicBezTo>
                <a:cubicBezTo>
                  <a:pt x="206" y="199"/>
                  <a:pt x="210" y="197"/>
                  <a:pt x="214" y="196"/>
                </a:cubicBezTo>
                <a:cubicBezTo>
                  <a:pt x="216" y="204"/>
                  <a:pt x="216" y="204"/>
                  <a:pt x="216" y="204"/>
                </a:cubicBezTo>
                <a:cubicBezTo>
                  <a:pt x="212" y="205"/>
                  <a:pt x="208" y="206"/>
                  <a:pt x="205" y="208"/>
                </a:cubicBezTo>
                <a:close/>
                <a:moveTo>
                  <a:pt x="1542" y="205"/>
                </a:moveTo>
                <a:cubicBezTo>
                  <a:pt x="1538" y="204"/>
                  <a:pt x="1535" y="203"/>
                  <a:pt x="1531" y="202"/>
                </a:cubicBezTo>
                <a:cubicBezTo>
                  <a:pt x="1533" y="194"/>
                  <a:pt x="1533" y="194"/>
                  <a:pt x="1533" y="194"/>
                </a:cubicBezTo>
                <a:cubicBezTo>
                  <a:pt x="1537" y="195"/>
                  <a:pt x="1541" y="197"/>
                  <a:pt x="1545" y="198"/>
                </a:cubicBezTo>
                <a:lnTo>
                  <a:pt x="1542" y="205"/>
                </a:lnTo>
                <a:close/>
                <a:moveTo>
                  <a:pt x="5532" y="204"/>
                </a:moveTo>
                <a:cubicBezTo>
                  <a:pt x="5529" y="196"/>
                  <a:pt x="5529" y="196"/>
                  <a:pt x="5529" y="196"/>
                </a:cubicBezTo>
                <a:cubicBezTo>
                  <a:pt x="5533" y="195"/>
                  <a:pt x="5537" y="194"/>
                  <a:pt x="5541" y="192"/>
                </a:cubicBezTo>
                <a:cubicBezTo>
                  <a:pt x="5543" y="200"/>
                  <a:pt x="5543" y="200"/>
                  <a:pt x="5543" y="200"/>
                </a:cubicBezTo>
                <a:cubicBezTo>
                  <a:pt x="5539" y="201"/>
                  <a:pt x="5536" y="203"/>
                  <a:pt x="5532" y="204"/>
                </a:cubicBezTo>
                <a:close/>
                <a:moveTo>
                  <a:pt x="2961" y="202"/>
                </a:moveTo>
                <a:cubicBezTo>
                  <a:pt x="2958" y="194"/>
                  <a:pt x="2958" y="194"/>
                  <a:pt x="2958" y="194"/>
                </a:cubicBezTo>
                <a:cubicBezTo>
                  <a:pt x="2969" y="189"/>
                  <a:pt x="2969" y="189"/>
                  <a:pt x="2969" y="189"/>
                </a:cubicBezTo>
                <a:cubicBezTo>
                  <a:pt x="2972" y="197"/>
                  <a:pt x="2972" y="197"/>
                  <a:pt x="2972" y="197"/>
                </a:cubicBezTo>
                <a:lnTo>
                  <a:pt x="2961" y="202"/>
                </a:lnTo>
                <a:close/>
                <a:moveTo>
                  <a:pt x="228" y="200"/>
                </a:moveTo>
                <a:cubicBezTo>
                  <a:pt x="225" y="193"/>
                  <a:pt x="225" y="193"/>
                  <a:pt x="225" y="193"/>
                </a:cubicBezTo>
                <a:cubicBezTo>
                  <a:pt x="229" y="192"/>
                  <a:pt x="233" y="190"/>
                  <a:pt x="237" y="189"/>
                </a:cubicBezTo>
                <a:cubicBezTo>
                  <a:pt x="239" y="197"/>
                  <a:pt x="239" y="197"/>
                  <a:pt x="239" y="197"/>
                </a:cubicBezTo>
                <a:cubicBezTo>
                  <a:pt x="235" y="198"/>
                  <a:pt x="231" y="199"/>
                  <a:pt x="228" y="200"/>
                </a:cubicBezTo>
                <a:close/>
                <a:moveTo>
                  <a:pt x="1519" y="198"/>
                </a:moveTo>
                <a:cubicBezTo>
                  <a:pt x="1515" y="197"/>
                  <a:pt x="1512" y="196"/>
                  <a:pt x="1508" y="195"/>
                </a:cubicBezTo>
                <a:cubicBezTo>
                  <a:pt x="1510" y="187"/>
                  <a:pt x="1510" y="187"/>
                  <a:pt x="1510" y="187"/>
                </a:cubicBezTo>
                <a:cubicBezTo>
                  <a:pt x="1514" y="188"/>
                  <a:pt x="1518" y="189"/>
                  <a:pt x="1522" y="191"/>
                </a:cubicBezTo>
                <a:lnTo>
                  <a:pt x="1519" y="198"/>
                </a:lnTo>
                <a:close/>
                <a:moveTo>
                  <a:pt x="4372" y="198"/>
                </a:moveTo>
                <a:cubicBezTo>
                  <a:pt x="4368" y="196"/>
                  <a:pt x="4365" y="195"/>
                  <a:pt x="4361" y="193"/>
                </a:cubicBezTo>
                <a:cubicBezTo>
                  <a:pt x="4365" y="186"/>
                  <a:pt x="4365" y="186"/>
                  <a:pt x="4365" y="186"/>
                </a:cubicBezTo>
                <a:cubicBezTo>
                  <a:pt x="4368" y="187"/>
                  <a:pt x="4372" y="189"/>
                  <a:pt x="4375" y="191"/>
                </a:cubicBezTo>
                <a:lnTo>
                  <a:pt x="4372" y="198"/>
                </a:lnTo>
                <a:close/>
                <a:moveTo>
                  <a:pt x="5555" y="196"/>
                </a:moveTo>
                <a:cubicBezTo>
                  <a:pt x="5552" y="188"/>
                  <a:pt x="5552" y="188"/>
                  <a:pt x="5552" y="188"/>
                </a:cubicBezTo>
                <a:cubicBezTo>
                  <a:pt x="5563" y="184"/>
                  <a:pt x="5563" y="184"/>
                  <a:pt x="5563" y="184"/>
                </a:cubicBezTo>
                <a:cubicBezTo>
                  <a:pt x="5566" y="192"/>
                  <a:pt x="5566" y="192"/>
                  <a:pt x="5566" y="192"/>
                </a:cubicBezTo>
                <a:lnTo>
                  <a:pt x="5555" y="196"/>
                </a:lnTo>
                <a:close/>
                <a:moveTo>
                  <a:pt x="251" y="194"/>
                </a:moveTo>
                <a:cubicBezTo>
                  <a:pt x="248" y="186"/>
                  <a:pt x="248" y="186"/>
                  <a:pt x="248" y="186"/>
                </a:cubicBezTo>
                <a:cubicBezTo>
                  <a:pt x="252" y="185"/>
                  <a:pt x="256" y="184"/>
                  <a:pt x="260" y="183"/>
                </a:cubicBezTo>
                <a:cubicBezTo>
                  <a:pt x="262" y="190"/>
                  <a:pt x="262" y="190"/>
                  <a:pt x="262" y="190"/>
                </a:cubicBezTo>
                <a:cubicBezTo>
                  <a:pt x="258" y="191"/>
                  <a:pt x="254" y="192"/>
                  <a:pt x="251" y="194"/>
                </a:cubicBezTo>
                <a:close/>
                <a:moveTo>
                  <a:pt x="2983" y="192"/>
                </a:moveTo>
                <a:cubicBezTo>
                  <a:pt x="2980" y="185"/>
                  <a:pt x="2980" y="185"/>
                  <a:pt x="2980" y="185"/>
                </a:cubicBezTo>
                <a:cubicBezTo>
                  <a:pt x="2991" y="180"/>
                  <a:pt x="2991" y="180"/>
                  <a:pt x="2991" y="180"/>
                </a:cubicBezTo>
                <a:cubicBezTo>
                  <a:pt x="2994" y="187"/>
                  <a:pt x="2994" y="187"/>
                  <a:pt x="2994" y="187"/>
                </a:cubicBezTo>
                <a:lnTo>
                  <a:pt x="2983" y="192"/>
                </a:lnTo>
                <a:close/>
                <a:moveTo>
                  <a:pt x="1496" y="191"/>
                </a:moveTo>
                <a:cubicBezTo>
                  <a:pt x="1492" y="190"/>
                  <a:pt x="1488" y="189"/>
                  <a:pt x="1485" y="188"/>
                </a:cubicBezTo>
                <a:cubicBezTo>
                  <a:pt x="1487" y="180"/>
                  <a:pt x="1487" y="180"/>
                  <a:pt x="1487" y="180"/>
                </a:cubicBezTo>
                <a:cubicBezTo>
                  <a:pt x="1491" y="181"/>
                  <a:pt x="1494" y="183"/>
                  <a:pt x="1498" y="184"/>
                </a:cubicBezTo>
                <a:lnTo>
                  <a:pt x="1496" y="191"/>
                </a:lnTo>
                <a:close/>
                <a:moveTo>
                  <a:pt x="5577" y="188"/>
                </a:moveTo>
                <a:cubicBezTo>
                  <a:pt x="5575" y="180"/>
                  <a:pt x="5575" y="180"/>
                  <a:pt x="5575" y="180"/>
                </a:cubicBezTo>
                <a:cubicBezTo>
                  <a:pt x="5586" y="176"/>
                  <a:pt x="5586" y="176"/>
                  <a:pt x="5586" y="176"/>
                </a:cubicBezTo>
                <a:cubicBezTo>
                  <a:pt x="5589" y="184"/>
                  <a:pt x="5589" y="184"/>
                  <a:pt x="5589" y="184"/>
                </a:cubicBezTo>
                <a:lnTo>
                  <a:pt x="5577" y="188"/>
                </a:lnTo>
                <a:close/>
                <a:moveTo>
                  <a:pt x="4350" y="187"/>
                </a:moveTo>
                <a:cubicBezTo>
                  <a:pt x="4339" y="182"/>
                  <a:pt x="4339" y="182"/>
                  <a:pt x="4339" y="182"/>
                </a:cubicBezTo>
                <a:cubicBezTo>
                  <a:pt x="4343" y="175"/>
                  <a:pt x="4343" y="175"/>
                  <a:pt x="4343" y="175"/>
                </a:cubicBezTo>
                <a:cubicBezTo>
                  <a:pt x="4354" y="180"/>
                  <a:pt x="4354" y="180"/>
                  <a:pt x="4354" y="180"/>
                </a:cubicBezTo>
                <a:lnTo>
                  <a:pt x="4350" y="187"/>
                </a:lnTo>
                <a:close/>
                <a:moveTo>
                  <a:pt x="274" y="187"/>
                </a:moveTo>
                <a:cubicBezTo>
                  <a:pt x="272" y="179"/>
                  <a:pt x="272" y="179"/>
                  <a:pt x="272" y="179"/>
                </a:cubicBezTo>
                <a:cubicBezTo>
                  <a:pt x="275" y="178"/>
                  <a:pt x="279" y="177"/>
                  <a:pt x="283" y="176"/>
                </a:cubicBezTo>
                <a:cubicBezTo>
                  <a:pt x="285" y="184"/>
                  <a:pt x="285" y="184"/>
                  <a:pt x="285" y="184"/>
                </a:cubicBezTo>
                <a:cubicBezTo>
                  <a:pt x="281" y="185"/>
                  <a:pt x="278" y="186"/>
                  <a:pt x="274" y="187"/>
                </a:cubicBezTo>
                <a:close/>
                <a:moveTo>
                  <a:pt x="1473" y="185"/>
                </a:moveTo>
                <a:cubicBezTo>
                  <a:pt x="1469" y="184"/>
                  <a:pt x="1465" y="183"/>
                  <a:pt x="1461" y="182"/>
                </a:cubicBezTo>
                <a:cubicBezTo>
                  <a:pt x="1463" y="174"/>
                  <a:pt x="1463" y="174"/>
                  <a:pt x="1463" y="174"/>
                </a:cubicBezTo>
                <a:cubicBezTo>
                  <a:pt x="1467" y="175"/>
                  <a:pt x="1471" y="176"/>
                  <a:pt x="1475" y="177"/>
                </a:cubicBezTo>
                <a:lnTo>
                  <a:pt x="1473" y="185"/>
                </a:lnTo>
                <a:close/>
                <a:moveTo>
                  <a:pt x="3005" y="182"/>
                </a:moveTo>
                <a:cubicBezTo>
                  <a:pt x="3002" y="175"/>
                  <a:pt x="3002" y="175"/>
                  <a:pt x="3002" y="175"/>
                </a:cubicBezTo>
                <a:cubicBezTo>
                  <a:pt x="3013" y="170"/>
                  <a:pt x="3013" y="170"/>
                  <a:pt x="3013" y="170"/>
                </a:cubicBezTo>
                <a:cubicBezTo>
                  <a:pt x="3016" y="177"/>
                  <a:pt x="3016" y="177"/>
                  <a:pt x="3016" y="177"/>
                </a:cubicBezTo>
                <a:lnTo>
                  <a:pt x="3005" y="182"/>
                </a:lnTo>
                <a:close/>
                <a:moveTo>
                  <a:pt x="297" y="181"/>
                </a:moveTo>
                <a:cubicBezTo>
                  <a:pt x="295" y="173"/>
                  <a:pt x="295" y="173"/>
                  <a:pt x="295" y="173"/>
                </a:cubicBezTo>
                <a:cubicBezTo>
                  <a:pt x="299" y="172"/>
                  <a:pt x="303" y="171"/>
                  <a:pt x="306" y="170"/>
                </a:cubicBezTo>
                <a:cubicBezTo>
                  <a:pt x="308" y="178"/>
                  <a:pt x="308" y="178"/>
                  <a:pt x="308" y="178"/>
                </a:cubicBezTo>
                <a:cubicBezTo>
                  <a:pt x="305" y="179"/>
                  <a:pt x="301" y="180"/>
                  <a:pt x="297" y="181"/>
                </a:cubicBezTo>
                <a:close/>
                <a:moveTo>
                  <a:pt x="5600" y="180"/>
                </a:moveTo>
                <a:cubicBezTo>
                  <a:pt x="5597" y="172"/>
                  <a:pt x="5597" y="172"/>
                  <a:pt x="5597" y="172"/>
                </a:cubicBezTo>
                <a:cubicBezTo>
                  <a:pt x="5609" y="168"/>
                  <a:pt x="5609" y="168"/>
                  <a:pt x="5609" y="168"/>
                </a:cubicBezTo>
                <a:cubicBezTo>
                  <a:pt x="5611" y="175"/>
                  <a:pt x="5611" y="175"/>
                  <a:pt x="5611" y="175"/>
                </a:cubicBezTo>
                <a:lnTo>
                  <a:pt x="5600" y="180"/>
                </a:lnTo>
                <a:close/>
                <a:moveTo>
                  <a:pt x="1450" y="179"/>
                </a:moveTo>
                <a:cubicBezTo>
                  <a:pt x="1446" y="178"/>
                  <a:pt x="1442" y="177"/>
                  <a:pt x="1438" y="176"/>
                </a:cubicBezTo>
                <a:cubicBezTo>
                  <a:pt x="1440" y="168"/>
                  <a:pt x="1440" y="168"/>
                  <a:pt x="1440" y="168"/>
                </a:cubicBezTo>
                <a:cubicBezTo>
                  <a:pt x="1444" y="169"/>
                  <a:pt x="1448" y="170"/>
                  <a:pt x="1452" y="171"/>
                </a:cubicBezTo>
                <a:lnTo>
                  <a:pt x="1450" y="179"/>
                </a:lnTo>
                <a:close/>
                <a:moveTo>
                  <a:pt x="4329" y="177"/>
                </a:moveTo>
                <a:cubicBezTo>
                  <a:pt x="4318" y="171"/>
                  <a:pt x="4318" y="171"/>
                  <a:pt x="4318" y="171"/>
                </a:cubicBezTo>
                <a:cubicBezTo>
                  <a:pt x="4322" y="164"/>
                  <a:pt x="4322" y="164"/>
                  <a:pt x="4322" y="164"/>
                </a:cubicBezTo>
                <a:cubicBezTo>
                  <a:pt x="4332" y="169"/>
                  <a:pt x="4332" y="169"/>
                  <a:pt x="4332" y="169"/>
                </a:cubicBezTo>
                <a:lnTo>
                  <a:pt x="4329" y="177"/>
                </a:lnTo>
                <a:close/>
                <a:moveTo>
                  <a:pt x="320" y="175"/>
                </a:moveTo>
                <a:cubicBezTo>
                  <a:pt x="318" y="167"/>
                  <a:pt x="318" y="167"/>
                  <a:pt x="318" y="167"/>
                </a:cubicBezTo>
                <a:cubicBezTo>
                  <a:pt x="322" y="166"/>
                  <a:pt x="326" y="165"/>
                  <a:pt x="330" y="164"/>
                </a:cubicBezTo>
                <a:cubicBezTo>
                  <a:pt x="332" y="172"/>
                  <a:pt x="332" y="172"/>
                  <a:pt x="332" y="172"/>
                </a:cubicBezTo>
                <a:cubicBezTo>
                  <a:pt x="328" y="173"/>
                  <a:pt x="324" y="174"/>
                  <a:pt x="320" y="175"/>
                </a:cubicBezTo>
                <a:close/>
                <a:moveTo>
                  <a:pt x="1426" y="173"/>
                </a:moveTo>
                <a:cubicBezTo>
                  <a:pt x="1423" y="172"/>
                  <a:pt x="1419" y="171"/>
                  <a:pt x="1415" y="170"/>
                </a:cubicBezTo>
                <a:cubicBezTo>
                  <a:pt x="1417" y="162"/>
                  <a:pt x="1417" y="162"/>
                  <a:pt x="1417" y="162"/>
                </a:cubicBezTo>
                <a:cubicBezTo>
                  <a:pt x="1421" y="163"/>
                  <a:pt x="1424" y="164"/>
                  <a:pt x="1428" y="165"/>
                </a:cubicBezTo>
                <a:lnTo>
                  <a:pt x="1426" y="173"/>
                </a:lnTo>
                <a:close/>
                <a:moveTo>
                  <a:pt x="3027" y="172"/>
                </a:moveTo>
                <a:cubicBezTo>
                  <a:pt x="3024" y="165"/>
                  <a:pt x="3024" y="165"/>
                  <a:pt x="3024" y="165"/>
                </a:cubicBezTo>
                <a:cubicBezTo>
                  <a:pt x="3035" y="160"/>
                  <a:pt x="3035" y="160"/>
                  <a:pt x="3035" y="160"/>
                </a:cubicBezTo>
                <a:cubicBezTo>
                  <a:pt x="3038" y="167"/>
                  <a:pt x="3038" y="167"/>
                  <a:pt x="3038" y="167"/>
                </a:cubicBezTo>
                <a:lnTo>
                  <a:pt x="3027" y="172"/>
                </a:lnTo>
                <a:close/>
                <a:moveTo>
                  <a:pt x="5623" y="171"/>
                </a:moveTo>
                <a:cubicBezTo>
                  <a:pt x="5620" y="164"/>
                  <a:pt x="5620" y="164"/>
                  <a:pt x="5620" y="164"/>
                </a:cubicBezTo>
                <a:cubicBezTo>
                  <a:pt x="5631" y="160"/>
                  <a:pt x="5631" y="160"/>
                  <a:pt x="5631" y="160"/>
                </a:cubicBezTo>
                <a:cubicBezTo>
                  <a:pt x="5634" y="167"/>
                  <a:pt x="5634" y="167"/>
                  <a:pt x="5634" y="167"/>
                </a:cubicBezTo>
                <a:lnTo>
                  <a:pt x="5623" y="171"/>
                </a:lnTo>
                <a:close/>
                <a:moveTo>
                  <a:pt x="343" y="169"/>
                </a:moveTo>
                <a:cubicBezTo>
                  <a:pt x="341" y="161"/>
                  <a:pt x="341" y="161"/>
                  <a:pt x="341" y="161"/>
                </a:cubicBezTo>
                <a:cubicBezTo>
                  <a:pt x="345" y="161"/>
                  <a:pt x="349" y="160"/>
                  <a:pt x="353" y="159"/>
                </a:cubicBezTo>
                <a:cubicBezTo>
                  <a:pt x="355" y="166"/>
                  <a:pt x="355" y="166"/>
                  <a:pt x="355" y="166"/>
                </a:cubicBezTo>
                <a:cubicBezTo>
                  <a:pt x="351" y="167"/>
                  <a:pt x="347" y="168"/>
                  <a:pt x="343" y="169"/>
                </a:cubicBezTo>
                <a:close/>
                <a:moveTo>
                  <a:pt x="1403" y="167"/>
                </a:moveTo>
                <a:cubicBezTo>
                  <a:pt x="1399" y="166"/>
                  <a:pt x="1395" y="165"/>
                  <a:pt x="1391" y="164"/>
                </a:cubicBezTo>
                <a:cubicBezTo>
                  <a:pt x="1393" y="156"/>
                  <a:pt x="1393" y="156"/>
                  <a:pt x="1393" y="156"/>
                </a:cubicBezTo>
                <a:cubicBezTo>
                  <a:pt x="1397" y="157"/>
                  <a:pt x="1401" y="158"/>
                  <a:pt x="1405" y="159"/>
                </a:cubicBezTo>
                <a:lnTo>
                  <a:pt x="1403" y="167"/>
                </a:lnTo>
                <a:close/>
                <a:moveTo>
                  <a:pt x="4307" y="166"/>
                </a:moveTo>
                <a:cubicBezTo>
                  <a:pt x="4296" y="160"/>
                  <a:pt x="4296" y="160"/>
                  <a:pt x="4296" y="160"/>
                </a:cubicBezTo>
                <a:cubicBezTo>
                  <a:pt x="4300" y="153"/>
                  <a:pt x="4300" y="153"/>
                  <a:pt x="4300" y="153"/>
                </a:cubicBezTo>
                <a:cubicBezTo>
                  <a:pt x="4311" y="158"/>
                  <a:pt x="4311" y="158"/>
                  <a:pt x="4311" y="158"/>
                </a:cubicBezTo>
                <a:lnTo>
                  <a:pt x="4307" y="166"/>
                </a:lnTo>
                <a:close/>
                <a:moveTo>
                  <a:pt x="367" y="164"/>
                </a:moveTo>
                <a:cubicBezTo>
                  <a:pt x="365" y="156"/>
                  <a:pt x="365" y="156"/>
                  <a:pt x="365" y="156"/>
                </a:cubicBezTo>
                <a:cubicBezTo>
                  <a:pt x="369" y="155"/>
                  <a:pt x="373" y="154"/>
                  <a:pt x="377" y="153"/>
                </a:cubicBezTo>
                <a:cubicBezTo>
                  <a:pt x="378" y="161"/>
                  <a:pt x="378" y="161"/>
                  <a:pt x="378" y="161"/>
                </a:cubicBezTo>
                <a:cubicBezTo>
                  <a:pt x="374" y="162"/>
                  <a:pt x="370" y="163"/>
                  <a:pt x="367" y="164"/>
                </a:cubicBezTo>
                <a:close/>
                <a:moveTo>
                  <a:pt x="5645" y="163"/>
                </a:moveTo>
                <a:cubicBezTo>
                  <a:pt x="5642" y="155"/>
                  <a:pt x="5642" y="155"/>
                  <a:pt x="5642" y="155"/>
                </a:cubicBezTo>
                <a:cubicBezTo>
                  <a:pt x="5654" y="151"/>
                  <a:pt x="5654" y="151"/>
                  <a:pt x="5654" y="151"/>
                </a:cubicBezTo>
                <a:cubicBezTo>
                  <a:pt x="5657" y="159"/>
                  <a:pt x="5657" y="159"/>
                  <a:pt x="5657" y="159"/>
                </a:cubicBezTo>
                <a:lnTo>
                  <a:pt x="5645" y="163"/>
                </a:lnTo>
                <a:close/>
                <a:moveTo>
                  <a:pt x="3049" y="163"/>
                </a:moveTo>
                <a:cubicBezTo>
                  <a:pt x="3046" y="155"/>
                  <a:pt x="3046" y="155"/>
                  <a:pt x="3046" y="155"/>
                </a:cubicBezTo>
                <a:cubicBezTo>
                  <a:pt x="3057" y="150"/>
                  <a:pt x="3057" y="150"/>
                  <a:pt x="3057" y="150"/>
                </a:cubicBezTo>
                <a:cubicBezTo>
                  <a:pt x="3060" y="158"/>
                  <a:pt x="3060" y="158"/>
                  <a:pt x="3060" y="158"/>
                </a:cubicBezTo>
                <a:lnTo>
                  <a:pt x="3049" y="163"/>
                </a:lnTo>
                <a:close/>
                <a:moveTo>
                  <a:pt x="1380" y="161"/>
                </a:moveTo>
                <a:cubicBezTo>
                  <a:pt x="1376" y="161"/>
                  <a:pt x="1372" y="160"/>
                  <a:pt x="1368" y="159"/>
                </a:cubicBezTo>
                <a:cubicBezTo>
                  <a:pt x="1370" y="151"/>
                  <a:pt x="1370" y="151"/>
                  <a:pt x="1370" y="151"/>
                </a:cubicBezTo>
                <a:cubicBezTo>
                  <a:pt x="1373" y="152"/>
                  <a:pt x="1377" y="153"/>
                  <a:pt x="1381" y="154"/>
                </a:cubicBezTo>
                <a:lnTo>
                  <a:pt x="1380" y="161"/>
                </a:lnTo>
                <a:close/>
                <a:moveTo>
                  <a:pt x="390" y="159"/>
                </a:moveTo>
                <a:cubicBezTo>
                  <a:pt x="388" y="151"/>
                  <a:pt x="388" y="151"/>
                  <a:pt x="388" y="151"/>
                </a:cubicBezTo>
                <a:cubicBezTo>
                  <a:pt x="392" y="150"/>
                  <a:pt x="396" y="149"/>
                  <a:pt x="400" y="148"/>
                </a:cubicBezTo>
                <a:cubicBezTo>
                  <a:pt x="402" y="156"/>
                  <a:pt x="402" y="156"/>
                  <a:pt x="402" y="156"/>
                </a:cubicBezTo>
                <a:cubicBezTo>
                  <a:pt x="398" y="157"/>
                  <a:pt x="394" y="158"/>
                  <a:pt x="390" y="159"/>
                </a:cubicBezTo>
                <a:close/>
                <a:moveTo>
                  <a:pt x="1356" y="156"/>
                </a:moveTo>
                <a:cubicBezTo>
                  <a:pt x="1352" y="155"/>
                  <a:pt x="1348" y="155"/>
                  <a:pt x="1344" y="154"/>
                </a:cubicBezTo>
                <a:cubicBezTo>
                  <a:pt x="1346" y="146"/>
                  <a:pt x="1346" y="146"/>
                  <a:pt x="1346" y="146"/>
                </a:cubicBezTo>
                <a:cubicBezTo>
                  <a:pt x="1350" y="147"/>
                  <a:pt x="1354" y="148"/>
                  <a:pt x="1358" y="148"/>
                </a:cubicBezTo>
                <a:lnTo>
                  <a:pt x="1356" y="156"/>
                </a:lnTo>
                <a:close/>
                <a:moveTo>
                  <a:pt x="4286" y="155"/>
                </a:moveTo>
                <a:cubicBezTo>
                  <a:pt x="4275" y="149"/>
                  <a:pt x="4275" y="149"/>
                  <a:pt x="4275" y="149"/>
                </a:cubicBezTo>
                <a:cubicBezTo>
                  <a:pt x="4279" y="142"/>
                  <a:pt x="4279" y="142"/>
                  <a:pt x="4279" y="142"/>
                </a:cubicBezTo>
                <a:cubicBezTo>
                  <a:pt x="4289" y="148"/>
                  <a:pt x="4289" y="148"/>
                  <a:pt x="4289" y="148"/>
                </a:cubicBezTo>
                <a:lnTo>
                  <a:pt x="4286" y="155"/>
                </a:lnTo>
                <a:close/>
                <a:moveTo>
                  <a:pt x="5668" y="154"/>
                </a:moveTo>
                <a:cubicBezTo>
                  <a:pt x="5665" y="147"/>
                  <a:pt x="5665" y="147"/>
                  <a:pt x="5665" y="147"/>
                </a:cubicBezTo>
                <a:cubicBezTo>
                  <a:pt x="5676" y="142"/>
                  <a:pt x="5676" y="142"/>
                  <a:pt x="5676" y="142"/>
                </a:cubicBezTo>
                <a:cubicBezTo>
                  <a:pt x="5679" y="150"/>
                  <a:pt x="5679" y="150"/>
                  <a:pt x="5679" y="150"/>
                </a:cubicBezTo>
                <a:lnTo>
                  <a:pt x="5668" y="154"/>
                </a:lnTo>
                <a:close/>
                <a:moveTo>
                  <a:pt x="413" y="154"/>
                </a:moveTo>
                <a:cubicBezTo>
                  <a:pt x="412" y="146"/>
                  <a:pt x="412" y="146"/>
                  <a:pt x="412" y="146"/>
                </a:cubicBezTo>
                <a:cubicBezTo>
                  <a:pt x="416" y="145"/>
                  <a:pt x="420" y="144"/>
                  <a:pt x="424" y="144"/>
                </a:cubicBezTo>
                <a:cubicBezTo>
                  <a:pt x="425" y="151"/>
                  <a:pt x="425" y="151"/>
                  <a:pt x="425" y="151"/>
                </a:cubicBezTo>
                <a:cubicBezTo>
                  <a:pt x="421" y="152"/>
                  <a:pt x="417" y="153"/>
                  <a:pt x="413" y="154"/>
                </a:cubicBezTo>
                <a:close/>
                <a:moveTo>
                  <a:pt x="3071" y="153"/>
                </a:moveTo>
                <a:cubicBezTo>
                  <a:pt x="3068" y="146"/>
                  <a:pt x="3068" y="146"/>
                  <a:pt x="3068" y="146"/>
                </a:cubicBezTo>
                <a:cubicBezTo>
                  <a:pt x="3072" y="144"/>
                  <a:pt x="3075" y="143"/>
                  <a:pt x="3079" y="141"/>
                </a:cubicBezTo>
                <a:cubicBezTo>
                  <a:pt x="3082" y="148"/>
                  <a:pt x="3082" y="148"/>
                  <a:pt x="3082" y="148"/>
                </a:cubicBezTo>
                <a:cubicBezTo>
                  <a:pt x="3079" y="150"/>
                  <a:pt x="3075" y="151"/>
                  <a:pt x="3071" y="153"/>
                </a:cubicBezTo>
                <a:close/>
                <a:moveTo>
                  <a:pt x="1332" y="151"/>
                </a:moveTo>
                <a:cubicBezTo>
                  <a:pt x="1329" y="151"/>
                  <a:pt x="1325" y="150"/>
                  <a:pt x="1321" y="149"/>
                </a:cubicBezTo>
                <a:cubicBezTo>
                  <a:pt x="1322" y="141"/>
                  <a:pt x="1322" y="141"/>
                  <a:pt x="1322" y="141"/>
                </a:cubicBezTo>
                <a:cubicBezTo>
                  <a:pt x="1326" y="142"/>
                  <a:pt x="1330" y="143"/>
                  <a:pt x="1334" y="144"/>
                </a:cubicBezTo>
                <a:lnTo>
                  <a:pt x="1332" y="151"/>
                </a:lnTo>
                <a:close/>
                <a:moveTo>
                  <a:pt x="437" y="149"/>
                </a:moveTo>
                <a:cubicBezTo>
                  <a:pt x="435" y="141"/>
                  <a:pt x="435" y="141"/>
                  <a:pt x="435" y="141"/>
                </a:cubicBezTo>
                <a:cubicBezTo>
                  <a:pt x="439" y="141"/>
                  <a:pt x="443" y="140"/>
                  <a:pt x="447" y="139"/>
                </a:cubicBezTo>
                <a:cubicBezTo>
                  <a:pt x="449" y="147"/>
                  <a:pt x="449" y="147"/>
                  <a:pt x="449" y="147"/>
                </a:cubicBezTo>
                <a:cubicBezTo>
                  <a:pt x="445" y="148"/>
                  <a:pt x="441" y="148"/>
                  <a:pt x="437" y="149"/>
                </a:cubicBezTo>
                <a:close/>
                <a:moveTo>
                  <a:pt x="1309" y="147"/>
                </a:moveTo>
                <a:cubicBezTo>
                  <a:pt x="1305" y="146"/>
                  <a:pt x="1301" y="145"/>
                  <a:pt x="1297" y="145"/>
                </a:cubicBezTo>
                <a:cubicBezTo>
                  <a:pt x="1298" y="137"/>
                  <a:pt x="1298" y="137"/>
                  <a:pt x="1298" y="137"/>
                </a:cubicBezTo>
                <a:cubicBezTo>
                  <a:pt x="1302" y="138"/>
                  <a:pt x="1306" y="138"/>
                  <a:pt x="1310" y="139"/>
                </a:cubicBezTo>
                <a:lnTo>
                  <a:pt x="1309" y="147"/>
                </a:lnTo>
                <a:close/>
                <a:moveTo>
                  <a:pt x="5690" y="146"/>
                </a:moveTo>
                <a:cubicBezTo>
                  <a:pt x="5687" y="138"/>
                  <a:pt x="5687" y="138"/>
                  <a:pt x="5687" y="138"/>
                </a:cubicBezTo>
                <a:cubicBezTo>
                  <a:pt x="5699" y="134"/>
                  <a:pt x="5699" y="134"/>
                  <a:pt x="5699" y="134"/>
                </a:cubicBezTo>
                <a:cubicBezTo>
                  <a:pt x="5701" y="141"/>
                  <a:pt x="5701" y="141"/>
                  <a:pt x="5701" y="141"/>
                </a:cubicBezTo>
                <a:lnTo>
                  <a:pt x="5690" y="146"/>
                </a:lnTo>
                <a:close/>
                <a:moveTo>
                  <a:pt x="461" y="145"/>
                </a:moveTo>
                <a:cubicBezTo>
                  <a:pt x="459" y="137"/>
                  <a:pt x="459" y="137"/>
                  <a:pt x="459" y="137"/>
                </a:cubicBezTo>
                <a:cubicBezTo>
                  <a:pt x="463" y="136"/>
                  <a:pt x="467" y="136"/>
                  <a:pt x="471" y="135"/>
                </a:cubicBezTo>
                <a:cubicBezTo>
                  <a:pt x="472" y="143"/>
                  <a:pt x="472" y="143"/>
                  <a:pt x="472" y="143"/>
                </a:cubicBezTo>
                <a:cubicBezTo>
                  <a:pt x="468" y="143"/>
                  <a:pt x="464" y="144"/>
                  <a:pt x="461" y="145"/>
                </a:cubicBezTo>
                <a:close/>
                <a:moveTo>
                  <a:pt x="4264" y="144"/>
                </a:moveTo>
                <a:cubicBezTo>
                  <a:pt x="4261" y="142"/>
                  <a:pt x="4257" y="141"/>
                  <a:pt x="4253" y="139"/>
                </a:cubicBezTo>
                <a:cubicBezTo>
                  <a:pt x="4257" y="132"/>
                  <a:pt x="4257" y="132"/>
                  <a:pt x="4257" y="132"/>
                </a:cubicBezTo>
                <a:cubicBezTo>
                  <a:pt x="4261" y="133"/>
                  <a:pt x="4264" y="135"/>
                  <a:pt x="4268" y="137"/>
                </a:cubicBezTo>
                <a:lnTo>
                  <a:pt x="4264" y="144"/>
                </a:lnTo>
                <a:close/>
                <a:moveTo>
                  <a:pt x="3093" y="144"/>
                </a:moveTo>
                <a:cubicBezTo>
                  <a:pt x="3090" y="136"/>
                  <a:pt x="3090" y="136"/>
                  <a:pt x="3090" y="136"/>
                </a:cubicBezTo>
                <a:cubicBezTo>
                  <a:pt x="3101" y="132"/>
                  <a:pt x="3101" y="132"/>
                  <a:pt x="3101" y="132"/>
                </a:cubicBezTo>
                <a:cubicBezTo>
                  <a:pt x="3104" y="139"/>
                  <a:pt x="3104" y="139"/>
                  <a:pt x="3104" y="139"/>
                </a:cubicBezTo>
                <a:lnTo>
                  <a:pt x="3093" y="144"/>
                </a:lnTo>
                <a:close/>
                <a:moveTo>
                  <a:pt x="1285" y="143"/>
                </a:moveTo>
                <a:cubicBezTo>
                  <a:pt x="1281" y="142"/>
                  <a:pt x="1277" y="141"/>
                  <a:pt x="1273" y="140"/>
                </a:cubicBezTo>
                <a:cubicBezTo>
                  <a:pt x="1275" y="133"/>
                  <a:pt x="1275" y="133"/>
                  <a:pt x="1275" y="133"/>
                </a:cubicBezTo>
                <a:cubicBezTo>
                  <a:pt x="1279" y="133"/>
                  <a:pt x="1283" y="134"/>
                  <a:pt x="1287" y="135"/>
                </a:cubicBezTo>
                <a:lnTo>
                  <a:pt x="1285" y="143"/>
                </a:lnTo>
                <a:close/>
                <a:moveTo>
                  <a:pt x="484" y="141"/>
                </a:moveTo>
                <a:cubicBezTo>
                  <a:pt x="483" y="133"/>
                  <a:pt x="483" y="133"/>
                  <a:pt x="483" y="133"/>
                </a:cubicBezTo>
                <a:cubicBezTo>
                  <a:pt x="487" y="132"/>
                  <a:pt x="491" y="131"/>
                  <a:pt x="495" y="131"/>
                </a:cubicBezTo>
                <a:cubicBezTo>
                  <a:pt x="496" y="139"/>
                  <a:pt x="496" y="139"/>
                  <a:pt x="496" y="139"/>
                </a:cubicBezTo>
                <a:cubicBezTo>
                  <a:pt x="492" y="139"/>
                  <a:pt x="488" y="140"/>
                  <a:pt x="484" y="141"/>
                </a:cubicBezTo>
                <a:close/>
                <a:moveTo>
                  <a:pt x="1261" y="138"/>
                </a:moveTo>
                <a:cubicBezTo>
                  <a:pt x="1257" y="138"/>
                  <a:pt x="1254" y="137"/>
                  <a:pt x="1250" y="137"/>
                </a:cubicBezTo>
                <a:cubicBezTo>
                  <a:pt x="1251" y="129"/>
                  <a:pt x="1251" y="129"/>
                  <a:pt x="1251" y="129"/>
                </a:cubicBezTo>
                <a:cubicBezTo>
                  <a:pt x="1255" y="129"/>
                  <a:pt x="1259" y="130"/>
                  <a:pt x="1263" y="131"/>
                </a:cubicBezTo>
                <a:lnTo>
                  <a:pt x="1261" y="138"/>
                </a:lnTo>
                <a:close/>
                <a:moveTo>
                  <a:pt x="5713" y="137"/>
                </a:moveTo>
                <a:cubicBezTo>
                  <a:pt x="5710" y="129"/>
                  <a:pt x="5710" y="129"/>
                  <a:pt x="5710" y="129"/>
                </a:cubicBezTo>
                <a:cubicBezTo>
                  <a:pt x="5721" y="125"/>
                  <a:pt x="5721" y="125"/>
                  <a:pt x="5721" y="125"/>
                </a:cubicBezTo>
                <a:cubicBezTo>
                  <a:pt x="5724" y="133"/>
                  <a:pt x="5724" y="133"/>
                  <a:pt x="5724" y="133"/>
                </a:cubicBezTo>
                <a:lnTo>
                  <a:pt x="5713" y="137"/>
                </a:lnTo>
                <a:close/>
                <a:moveTo>
                  <a:pt x="508" y="137"/>
                </a:moveTo>
                <a:cubicBezTo>
                  <a:pt x="507" y="129"/>
                  <a:pt x="507" y="129"/>
                  <a:pt x="507" y="129"/>
                </a:cubicBezTo>
                <a:cubicBezTo>
                  <a:pt x="510" y="128"/>
                  <a:pt x="514" y="128"/>
                  <a:pt x="518" y="127"/>
                </a:cubicBezTo>
                <a:cubicBezTo>
                  <a:pt x="520" y="135"/>
                  <a:pt x="520" y="135"/>
                  <a:pt x="520" y="135"/>
                </a:cubicBezTo>
                <a:cubicBezTo>
                  <a:pt x="516" y="136"/>
                  <a:pt x="512" y="136"/>
                  <a:pt x="508" y="137"/>
                </a:cubicBezTo>
                <a:close/>
                <a:moveTo>
                  <a:pt x="1238" y="135"/>
                </a:moveTo>
                <a:cubicBezTo>
                  <a:pt x="1234" y="134"/>
                  <a:pt x="1230" y="133"/>
                  <a:pt x="1226" y="133"/>
                </a:cubicBezTo>
                <a:cubicBezTo>
                  <a:pt x="1227" y="125"/>
                  <a:pt x="1227" y="125"/>
                  <a:pt x="1227" y="125"/>
                </a:cubicBezTo>
                <a:cubicBezTo>
                  <a:pt x="1231" y="126"/>
                  <a:pt x="1235" y="126"/>
                  <a:pt x="1239" y="127"/>
                </a:cubicBezTo>
                <a:lnTo>
                  <a:pt x="1238" y="135"/>
                </a:lnTo>
                <a:close/>
                <a:moveTo>
                  <a:pt x="3116" y="134"/>
                </a:moveTo>
                <a:cubicBezTo>
                  <a:pt x="3112" y="127"/>
                  <a:pt x="3112" y="127"/>
                  <a:pt x="3112" y="127"/>
                </a:cubicBezTo>
                <a:cubicBezTo>
                  <a:pt x="3116" y="125"/>
                  <a:pt x="3120" y="124"/>
                  <a:pt x="3124" y="122"/>
                </a:cubicBezTo>
                <a:cubicBezTo>
                  <a:pt x="3127" y="130"/>
                  <a:pt x="3127" y="130"/>
                  <a:pt x="3127" y="130"/>
                </a:cubicBezTo>
                <a:cubicBezTo>
                  <a:pt x="3123" y="131"/>
                  <a:pt x="3119" y="133"/>
                  <a:pt x="3116" y="134"/>
                </a:cubicBezTo>
                <a:close/>
                <a:moveTo>
                  <a:pt x="4243" y="134"/>
                </a:moveTo>
                <a:cubicBezTo>
                  <a:pt x="4239" y="132"/>
                  <a:pt x="4235" y="130"/>
                  <a:pt x="4232" y="128"/>
                </a:cubicBezTo>
                <a:cubicBezTo>
                  <a:pt x="4235" y="121"/>
                  <a:pt x="4235" y="121"/>
                  <a:pt x="4235" y="121"/>
                </a:cubicBezTo>
                <a:cubicBezTo>
                  <a:pt x="4239" y="123"/>
                  <a:pt x="4242" y="125"/>
                  <a:pt x="4246" y="126"/>
                </a:cubicBezTo>
                <a:lnTo>
                  <a:pt x="4243" y="134"/>
                </a:lnTo>
                <a:close/>
                <a:moveTo>
                  <a:pt x="531" y="133"/>
                </a:moveTo>
                <a:cubicBezTo>
                  <a:pt x="530" y="125"/>
                  <a:pt x="530" y="125"/>
                  <a:pt x="530" y="125"/>
                </a:cubicBezTo>
                <a:cubicBezTo>
                  <a:pt x="534" y="125"/>
                  <a:pt x="538" y="124"/>
                  <a:pt x="542" y="124"/>
                </a:cubicBezTo>
                <a:cubicBezTo>
                  <a:pt x="543" y="131"/>
                  <a:pt x="543" y="131"/>
                  <a:pt x="543" y="131"/>
                </a:cubicBezTo>
                <a:cubicBezTo>
                  <a:pt x="539" y="132"/>
                  <a:pt x="535" y="133"/>
                  <a:pt x="531" y="133"/>
                </a:cubicBezTo>
                <a:close/>
                <a:moveTo>
                  <a:pt x="1214" y="131"/>
                </a:moveTo>
                <a:cubicBezTo>
                  <a:pt x="1210" y="131"/>
                  <a:pt x="1206" y="130"/>
                  <a:pt x="1202" y="129"/>
                </a:cubicBezTo>
                <a:cubicBezTo>
                  <a:pt x="1203" y="122"/>
                  <a:pt x="1203" y="122"/>
                  <a:pt x="1203" y="122"/>
                </a:cubicBezTo>
                <a:cubicBezTo>
                  <a:pt x="1207" y="122"/>
                  <a:pt x="1211" y="123"/>
                  <a:pt x="1215" y="123"/>
                </a:cubicBezTo>
                <a:lnTo>
                  <a:pt x="1214" y="131"/>
                </a:lnTo>
                <a:close/>
                <a:moveTo>
                  <a:pt x="555" y="130"/>
                </a:moveTo>
                <a:cubicBezTo>
                  <a:pt x="554" y="122"/>
                  <a:pt x="554" y="122"/>
                  <a:pt x="554" y="122"/>
                </a:cubicBezTo>
                <a:cubicBezTo>
                  <a:pt x="558" y="121"/>
                  <a:pt x="562" y="121"/>
                  <a:pt x="566" y="120"/>
                </a:cubicBezTo>
                <a:cubicBezTo>
                  <a:pt x="567" y="128"/>
                  <a:pt x="567" y="128"/>
                  <a:pt x="567" y="128"/>
                </a:cubicBezTo>
                <a:cubicBezTo>
                  <a:pt x="563" y="129"/>
                  <a:pt x="559" y="129"/>
                  <a:pt x="555" y="130"/>
                </a:cubicBezTo>
                <a:close/>
                <a:moveTo>
                  <a:pt x="5735" y="128"/>
                </a:moveTo>
                <a:cubicBezTo>
                  <a:pt x="5732" y="121"/>
                  <a:pt x="5732" y="121"/>
                  <a:pt x="5732" y="121"/>
                </a:cubicBezTo>
                <a:cubicBezTo>
                  <a:pt x="5743" y="116"/>
                  <a:pt x="5743" y="116"/>
                  <a:pt x="5743" y="116"/>
                </a:cubicBezTo>
                <a:cubicBezTo>
                  <a:pt x="5746" y="124"/>
                  <a:pt x="5746" y="124"/>
                  <a:pt x="5746" y="124"/>
                </a:cubicBezTo>
                <a:lnTo>
                  <a:pt x="5735" y="128"/>
                </a:lnTo>
                <a:close/>
                <a:moveTo>
                  <a:pt x="1190" y="128"/>
                </a:moveTo>
                <a:cubicBezTo>
                  <a:pt x="1186" y="127"/>
                  <a:pt x="1182" y="127"/>
                  <a:pt x="1178" y="126"/>
                </a:cubicBezTo>
                <a:cubicBezTo>
                  <a:pt x="1179" y="118"/>
                  <a:pt x="1179" y="118"/>
                  <a:pt x="1179" y="118"/>
                </a:cubicBezTo>
                <a:cubicBezTo>
                  <a:pt x="1183" y="119"/>
                  <a:pt x="1187" y="119"/>
                  <a:pt x="1191" y="120"/>
                </a:cubicBezTo>
                <a:lnTo>
                  <a:pt x="1190" y="128"/>
                </a:lnTo>
                <a:close/>
                <a:moveTo>
                  <a:pt x="579" y="127"/>
                </a:moveTo>
                <a:cubicBezTo>
                  <a:pt x="578" y="119"/>
                  <a:pt x="578" y="119"/>
                  <a:pt x="578" y="119"/>
                </a:cubicBezTo>
                <a:cubicBezTo>
                  <a:pt x="582" y="118"/>
                  <a:pt x="586" y="118"/>
                  <a:pt x="590" y="117"/>
                </a:cubicBezTo>
                <a:cubicBezTo>
                  <a:pt x="591" y="125"/>
                  <a:pt x="591" y="125"/>
                  <a:pt x="591" y="125"/>
                </a:cubicBezTo>
                <a:cubicBezTo>
                  <a:pt x="587" y="126"/>
                  <a:pt x="583" y="126"/>
                  <a:pt x="579" y="127"/>
                </a:cubicBezTo>
                <a:close/>
                <a:moveTo>
                  <a:pt x="3138" y="125"/>
                </a:moveTo>
                <a:cubicBezTo>
                  <a:pt x="3135" y="118"/>
                  <a:pt x="3135" y="118"/>
                  <a:pt x="3135" y="118"/>
                </a:cubicBezTo>
                <a:cubicBezTo>
                  <a:pt x="3138" y="116"/>
                  <a:pt x="3142" y="115"/>
                  <a:pt x="3146" y="113"/>
                </a:cubicBezTo>
                <a:cubicBezTo>
                  <a:pt x="3149" y="121"/>
                  <a:pt x="3149" y="121"/>
                  <a:pt x="3149" y="121"/>
                </a:cubicBezTo>
                <a:cubicBezTo>
                  <a:pt x="3145" y="122"/>
                  <a:pt x="3141" y="124"/>
                  <a:pt x="3138" y="125"/>
                </a:cubicBezTo>
                <a:close/>
                <a:moveTo>
                  <a:pt x="1166" y="125"/>
                </a:moveTo>
                <a:cubicBezTo>
                  <a:pt x="1162" y="124"/>
                  <a:pt x="1158" y="124"/>
                  <a:pt x="1154" y="123"/>
                </a:cubicBezTo>
                <a:cubicBezTo>
                  <a:pt x="1155" y="116"/>
                  <a:pt x="1155" y="116"/>
                  <a:pt x="1155" y="116"/>
                </a:cubicBezTo>
                <a:cubicBezTo>
                  <a:pt x="1159" y="116"/>
                  <a:pt x="1163" y="116"/>
                  <a:pt x="1167" y="117"/>
                </a:cubicBezTo>
                <a:lnTo>
                  <a:pt x="1166" y="125"/>
                </a:lnTo>
                <a:close/>
                <a:moveTo>
                  <a:pt x="603" y="124"/>
                </a:moveTo>
                <a:cubicBezTo>
                  <a:pt x="602" y="116"/>
                  <a:pt x="602" y="116"/>
                  <a:pt x="602" y="116"/>
                </a:cubicBezTo>
                <a:cubicBezTo>
                  <a:pt x="606" y="115"/>
                  <a:pt x="610" y="115"/>
                  <a:pt x="614" y="115"/>
                </a:cubicBezTo>
                <a:cubicBezTo>
                  <a:pt x="615" y="122"/>
                  <a:pt x="615" y="122"/>
                  <a:pt x="615" y="122"/>
                </a:cubicBezTo>
                <a:cubicBezTo>
                  <a:pt x="611" y="123"/>
                  <a:pt x="607" y="123"/>
                  <a:pt x="603" y="124"/>
                </a:cubicBezTo>
                <a:close/>
                <a:moveTo>
                  <a:pt x="4221" y="123"/>
                </a:moveTo>
                <a:cubicBezTo>
                  <a:pt x="4217" y="122"/>
                  <a:pt x="4214" y="120"/>
                  <a:pt x="4210" y="118"/>
                </a:cubicBezTo>
                <a:cubicBezTo>
                  <a:pt x="4213" y="111"/>
                  <a:pt x="4213" y="111"/>
                  <a:pt x="4213" y="111"/>
                </a:cubicBezTo>
                <a:cubicBezTo>
                  <a:pt x="4217" y="113"/>
                  <a:pt x="4221" y="114"/>
                  <a:pt x="4224" y="116"/>
                </a:cubicBezTo>
                <a:lnTo>
                  <a:pt x="4221" y="123"/>
                </a:lnTo>
                <a:close/>
                <a:moveTo>
                  <a:pt x="1142" y="122"/>
                </a:moveTo>
                <a:cubicBezTo>
                  <a:pt x="1138" y="122"/>
                  <a:pt x="1134" y="121"/>
                  <a:pt x="1130" y="121"/>
                </a:cubicBezTo>
                <a:cubicBezTo>
                  <a:pt x="1131" y="113"/>
                  <a:pt x="1131" y="113"/>
                  <a:pt x="1131" y="113"/>
                </a:cubicBezTo>
                <a:cubicBezTo>
                  <a:pt x="1135" y="113"/>
                  <a:pt x="1139" y="114"/>
                  <a:pt x="1143" y="114"/>
                </a:cubicBezTo>
                <a:lnTo>
                  <a:pt x="1142" y="122"/>
                </a:lnTo>
                <a:close/>
                <a:moveTo>
                  <a:pt x="627" y="121"/>
                </a:moveTo>
                <a:cubicBezTo>
                  <a:pt x="626" y="113"/>
                  <a:pt x="626" y="113"/>
                  <a:pt x="626" y="113"/>
                </a:cubicBezTo>
                <a:cubicBezTo>
                  <a:pt x="630" y="113"/>
                  <a:pt x="634" y="112"/>
                  <a:pt x="638" y="112"/>
                </a:cubicBezTo>
                <a:cubicBezTo>
                  <a:pt x="639" y="120"/>
                  <a:pt x="639" y="120"/>
                  <a:pt x="639" y="120"/>
                </a:cubicBezTo>
                <a:cubicBezTo>
                  <a:pt x="635" y="120"/>
                  <a:pt x="631" y="121"/>
                  <a:pt x="627" y="121"/>
                </a:cubicBezTo>
                <a:close/>
                <a:moveTo>
                  <a:pt x="1118" y="120"/>
                </a:moveTo>
                <a:cubicBezTo>
                  <a:pt x="1114" y="119"/>
                  <a:pt x="1110" y="119"/>
                  <a:pt x="1106" y="118"/>
                </a:cubicBezTo>
                <a:cubicBezTo>
                  <a:pt x="1107" y="110"/>
                  <a:pt x="1107" y="110"/>
                  <a:pt x="1107" y="110"/>
                </a:cubicBezTo>
                <a:cubicBezTo>
                  <a:pt x="1111" y="111"/>
                  <a:pt x="1115" y="111"/>
                  <a:pt x="1119" y="112"/>
                </a:cubicBezTo>
                <a:lnTo>
                  <a:pt x="1118" y="120"/>
                </a:lnTo>
                <a:close/>
                <a:moveTo>
                  <a:pt x="5758" y="119"/>
                </a:moveTo>
                <a:cubicBezTo>
                  <a:pt x="5755" y="112"/>
                  <a:pt x="5755" y="112"/>
                  <a:pt x="5755" y="112"/>
                </a:cubicBezTo>
                <a:cubicBezTo>
                  <a:pt x="5766" y="107"/>
                  <a:pt x="5766" y="107"/>
                  <a:pt x="5766" y="107"/>
                </a:cubicBezTo>
                <a:cubicBezTo>
                  <a:pt x="5769" y="115"/>
                  <a:pt x="5769" y="115"/>
                  <a:pt x="5769" y="115"/>
                </a:cubicBezTo>
                <a:lnTo>
                  <a:pt x="5758" y="119"/>
                </a:lnTo>
                <a:close/>
                <a:moveTo>
                  <a:pt x="651" y="119"/>
                </a:moveTo>
                <a:cubicBezTo>
                  <a:pt x="650" y="111"/>
                  <a:pt x="650" y="111"/>
                  <a:pt x="650" y="111"/>
                </a:cubicBezTo>
                <a:cubicBezTo>
                  <a:pt x="654" y="110"/>
                  <a:pt x="658" y="110"/>
                  <a:pt x="662" y="110"/>
                </a:cubicBezTo>
                <a:cubicBezTo>
                  <a:pt x="662" y="118"/>
                  <a:pt x="662" y="118"/>
                  <a:pt x="662" y="118"/>
                </a:cubicBezTo>
                <a:cubicBezTo>
                  <a:pt x="658" y="118"/>
                  <a:pt x="654" y="118"/>
                  <a:pt x="651" y="119"/>
                </a:cubicBezTo>
                <a:close/>
                <a:moveTo>
                  <a:pt x="1094" y="117"/>
                </a:moveTo>
                <a:cubicBezTo>
                  <a:pt x="1090" y="117"/>
                  <a:pt x="1086" y="117"/>
                  <a:pt x="1082" y="116"/>
                </a:cubicBezTo>
                <a:cubicBezTo>
                  <a:pt x="1083" y="108"/>
                  <a:pt x="1083" y="108"/>
                  <a:pt x="1083" y="108"/>
                </a:cubicBezTo>
                <a:cubicBezTo>
                  <a:pt x="1087" y="109"/>
                  <a:pt x="1091" y="109"/>
                  <a:pt x="1095" y="109"/>
                </a:cubicBezTo>
                <a:lnTo>
                  <a:pt x="1094" y="117"/>
                </a:lnTo>
                <a:close/>
                <a:moveTo>
                  <a:pt x="674" y="117"/>
                </a:moveTo>
                <a:cubicBezTo>
                  <a:pt x="674" y="109"/>
                  <a:pt x="674" y="109"/>
                  <a:pt x="674" y="109"/>
                </a:cubicBezTo>
                <a:cubicBezTo>
                  <a:pt x="678" y="108"/>
                  <a:pt x="682" y="108"/>
                  <a:pt x="686" y="108"/>
                </a:cubicBezTo>
                <a:cubicBezTo>
                  <a:pt x="686" y="116"/>
                  <a:pt x="686" y="116"/>
                  <a:pt x="686" y="116"/>
                </a:cubicBezTo>
                <a:cubicBezTo>
                  <a:pt x="682" y="116"/>
                  <a:pt x="678" y="116"/>
                  <a:pt x="674" y="117"/>
                </a:cubicBezTo>
                <a:close/>
                <a:moveTo>
                  <a:pt x="3160" y="116"/>
                </a:moveTo>
                <a:cubicBezTo>
                  <a:pt x="3157" y="109"/>
                  <a:pt x="3157" y="109"/>
                  <a:pt x="3157" y="109"/>
                </a:cubicBezTo>
                <a:cubicBezTo>
                  <a:pt x="3161" y="107"/>
                  <a:pt x="3165" y="106"/>
                  <a:pt x="3168" y="104"/>
                </a:cubicBezTo>
                <a:cubicBezTo>
                  <a:pt x="3171" y="112"/>
                  <a:pt x="3171" y="112"/>
                  <a:pt x="3171" y="112"/>
                </a:cubicBezTo>
                <a:cubicBezTo>
                  <a:pt x="3167" y="113"/>
                  <a:pt x="3164" y="115"/>
                  <a:pt x="3160" y="116"/>
                </a:cubicBezTo>
                <a:close/>
                <a:moveTo>
                  <a:pt x="1070" y="115"/>
                </a:moveTo>
                <a:cubicBezTo>
                  <a:pt x="1066" y="115"/>
                  <a:pt x="1062" y="115"/>
                  <a:pt x="1058" y="114"/>
                </a:cubicBezTo>
                <a:cubicBezTo>
                  <a:pt x="1059" y="106"/>
                  <a:pt x="1059" y="106"/>
                  <a:pt x="1059" y="106"/>
                </a:cubicBezTo>
                <a:cubicBezTo>
                  <a:pt x="1063" y="107"/>
                  <a:pt x="1067" y="107"/>
                  <a:pt x="1071" y="107"/>
                </a:cubicBezTo>
                <a:lnTo>
                  <a:pt x="1070" y="115"/>
                </a:lnTo>
                <a:close/>
                <a:moveTo>
                  <a:pt x="698" y="115"/>
                </a:moveTo>
                <a:cubicBezTo>
                  <a:pt x="698" y="107"/>
                  <a:pt x="698" y="107"/>
                  <a:pt x="698" y="107"/>
                </a:cubicBezTo>
                <a:cubicBezTo>
                  <a:pt x="702" y="106"/>
                  <a:pt x="706" y="106"/>
                  <a:pt x="710" y="106"/>
                </a:cubicBezTo>
                <a:cubicBezTo>
                  <a:pt x="710" y="114"/>
                  <a:pt x="710" y="114"/>
                  <a:pt x="710" y="114"/>
                </a:cubicBezTo>
                <a:cubicBezTo>
                  <a:pt x="706" y="114"/>
                  <a:pt x="702" y="114"/>
                  <a:pt x="698" y="115"/>
                </a:cubicBezTo>
                <a:close/>
                <a:moveTo>
                  <a:pt x="1046" y="114"/>
                </a:moveTo>
                <a:cubicBezTo>
                  <a:pt x="1042" y="113"/>
                  <a:pt x="1038" y="113"/>
                  <a:pt x="1034" y="113"/>
                </a:cubicBezTo>
                <a:cubicBezTo>
                  <a:pt x="1035" y="105"/>
                  <a:pt x="1035" y="105"/>
                  <a:pt x="1035" y="105"/>
                </a:cubicBezTo>
                <a:cubicBezTo>
                  <a:pt x="1039" y="105"/>
                  <a:pt x="1043" y="105"/>
                  <a:pt x="1047" y="106"/>
                </a:cubicBezTo>
                <a:lnTo>
                  <a:pt x="1046" y="114"/>
                </a:lnTo>
                <a:close/>
                <a:moveTo>
                  <a:pt x="4199" y="113"/>
                </a:moveTo>
                <a:cubicBezTo>
                  <a:pt x="4195" y="112"/>
                  <a:pt x="4192" y="110"/>
                  <a:pt x="4188" y="108"/>
                </a:cubicBezTo>
                <a:cubicBezTo>
                  <a:pt x="4191" y="101"/>
                  <a:pt x="4191" y="101"/>
                  <a:pt x="4191" y="101"/>
                </a:cubicBezTo>
                <a:cubicBezTo>
                  <a:pt x="4195" y="103"/>
                  <a:pt x="4199" y="104"/>
                  <a:pt x="4202" y="106"/>
                </a:cubicBezTo>
                <a:lnTo>
                  <a:pt x="4199" y="113"/>
                </a:lnTo>
                <a:close/>
                <a:moveTo>
                  <a:pt x="722" y="113"/>
                </a:moveTo>
                <a:cubicBezTo>
                  <a:pt x="722" y="105"/>
                  <a:pt x="722" y="105"/>
                  <a:pt x="722" y="105"/>
                </a:cubicBezTo>
                <a:cubicBezTo>
                  <a:pt x="726" y="105"/>
                  <a:pt x="730" y="105"/>
                  <a:pt x="734" y="104"/>
                </a:cubicBezTo>
                <a:cubicBezTo>
                  <a:pt x="734" y="112"/>
                  <a:pt x="734" y="112"/>
                  <a:pt x="734" y="112"/>
                </a:cubicBezTo>
                <a:cubicBezTo>
                  <a:pt x="730" y="112"/>
                  <a:pt x="726" y="113"/>
                  <a:pt x="722" y="113"/>
                </a:cubicBezTo>
                <a:close/>
                <a:moveTo>
                  <a:pt x="1022" y="112"/>
                </a:moveTo>
                <a:cubicBezTo>
                  <a:pt x="1018" y="112"/>
                  <a:pt x="1014" y="112"/>
                  <a:pt x="1010" y="111"/>
                </a:cubicBezTo>
                <a:cubicBezTo>
                  <a:pt x="1011" y="103"/>
                  <a:pt x="1011" y="103"/>
                  <a:pt x="1011" y="103"/>
                </a:cubicBezTo>
                <a:cubicBezTo>
                  <a:pt x="1015" y="104"/>
                  <a:pt x="1019" y="104"/>
                  <a:pt x="1023" y="104"/>
                </a:cubicBezTo>
                <a:lnTo>
                  <a:pt x="1022" y="112"/>
                </a:lnTo>
                <a:close/>
                <a:moveTo>
                  <a:pt x="746" y="112"/>
                </a:moveTo>
                <a:cubicBezTo>
                  <a:pt x="746" y="104"/>
                  <a:pt x="746" y="104"/>
                  <a:pt x="746" y="104"/>
                </a:cubicBezTo>
                <a:cubicBezTo>
                  <a:pt x="750" y="103"/>
                  <a:pt x="754" y="103"/>
                  <a:pt x="758" y="103"/>
                </a:cubicBezTo>
                <a:cubicBezTo>
                  <a:pt x="758" y="111"/>
                  <a:pt x="758" y="111"/>
                  <a:pt x="758" y="111"/>
                </a:cubicBezTo>
                <a:cubicBezTo>
                  <a:pt x="754" y="111"/>
                  <a:pt x="750" y="111"/>
                  <a:pt x="746" y="112"/>
                </a:cubicBezTo>
                <a:close/>
                <a:moveTo>
                  <a:pt x="998" y="111"/>
                </a:moveTo>
                <a:cubicBezTo>
                  <a:pt x="994" y="111"/>
                  <a:pt x="990" y="110"/>
                  <a:pt x="986" y="110"/>
                </a:cubicBezTo>
                <a:cubicBezTo>
                  <a:pt x="987" y="102"/>
                  <a:pt x="987" y="102"/>
                  <a:pt x="987" y="102"/>
                </a:cubicBezTo>
                <a:cubicBezTo>
                  <a:pt x="991" y="102"/>
                  <a:pt x="995" y="103"/>
                  <a:pt x="999" y="103"/>
                </a:cubicBezTo>
                <a:lnTo>
                  <a:pt x="998" y="111"/>
                </a:lnTo>
                <a:close/>
                <a:moveTo>
                  <a:pt x="5780" y="110"/>
                </a:moveTo>
                <a:cubicBezTo>
                  <a:pt x="5777" y="103"/>
                  <a:pt x="5777" y="103"/>
                  <a:pt x="5777" y="103"/>
                </a:cubicBezTo>
                <a:cubicBezTo>
                  <a:pt x="5788" y="99"/>
                  <a:pt x="5788" y="99"/>
                  <a:pt x="5788" y="99"/>
                </a:cubicBezTo>
                <a:cubicBezTo>
                  <a:pt x="5791" y="106"/>
                  <a:pt x="5791" y="106"/>
                  <a:pt x="5791" y="106"/>
                </a:cubicBezTo>
                <a:lnTo>
                  <a:pt x="5780" y="110"/>
                </a:lnTo>
                <a:close/>
                <a:moveTo>
                  <a:pt x="770" y="110"/>
                </a:moveTo>
                <a:cubicBezTo>
                  <a:pt x="770" y="102"/>
                  <a:pt x="770" y="102"/>
                  <a:pt x="770" y="102"/>
                </a:cubicBezTo>
                <a:cubicBezTo>
                  <a:pt x="774" y="102"/>
                  <a:pt x="778" y="102"/>
                  <a:pt x="782" y="102"/>
                </a:cubicBezTo>
                <a:cubicBezTo>
                  <a:pt x="782" y="110"/>
                  <a:pt x="782" y="110"/>
                  <a:pt x="782" y="110"/>
                </a:cubicBezTo>
                <a:cubicBezTo>
                  <a:pt x="778" y="110"/>
                  <a:pt x="774" y="110"/>
                  <a:pt x="770" y="110"/>
                </a:cubicBezTo>
                <a:close/>
                <a:moveTo>
                  <a:pt x="974" y="110"/>
                </a:moveTo>
                <a:cubicBezTo>
                  <a:pt x="970" y="109"/>
                  <a:pt x="966" y="109"/>
                  <a:pt x="962" y="109"/>
                </a:cubicBezTo>
                <a:cubicBezTo>
                  <a:pt x="963" y="101"/>
                  <a:pt x="963" y="101"/>
                  <a:pt x="963" y="101"/>
                </a:cubicBezTo>
                <a:cubicBezTo>
                  <a:pt x="967" y="101"/>
                  <a:pt x="971" y="102"/>
                  <a:pt x="975" y="102"/>
                </a:cubicBezTo>
                <a:lnTo>
                  <a:pt x="974" y="110"/>
                </a:lnTo>
                <a:close/>
                <a:moveTo>
                  <a:pt x="794" y="109"/>
                </a:moveTo>
                <a:cubicBezTo>
                  <a:pt x="794" y="101"/>
                  <a:pt x="794" y="101"/>
                  <a:pt x="794" y="101"/>
                </a:cubicBezTo>
                <a:cubicBezTo>
                  <a:pt x="798" y="101"/>
                  <a:pt x="802" y="101"/>
                  <a:pt x="806" y="101"/>
                </a:cubicBezTo>
                <a:cubicBezTo>
                  <a:pt x="806" y="109"/>
                  <a:pt x="806" y="109"/>
                  <a:pt x="806" y="109"/>
                </a:cubicBezTo>
                <a:cubicBezTo>
                  <a:pt x="802" y="109"/>
                  <a:pt x="798" y="109"/>
                  <a:pt x="794" y="109"/>
                </a:cubicBezTo>
                <a:close/>
                <a:moveTo>
                  <a:pt x="950" y="109"/>
                </a:moveTo>
                <a:cubicBezTo>
                  <a:pt x="946" y="109"/>
                  <a:pt x="942" y="109"/>
                  <a:pt x="938" y="109"/>
                </a:cubicBezTo>
                <a:cubicBezTo>
                  <a:pt x="939" y="101"/>
                  <a:pt x="939" y="101"/>
                  <a:pt x="939" y="101"/>
                </a:cubicBezTo>
                <a:cubicBezTo>
                  <a:pt x="943" y="101"/>
                  <a:pt x="947" y="101"/>
                  <a:pt x="951" y="101"/>
                </a:cubicBezTo>
                <a:lnTo>
                  <a:pt x="950" y="109"/>
                </a:lnTo>
                <a:close/>
                <a:moveTo>
                  <a:pt x="818" y="109"/>
                </a:moveTo>
                <a:cubicBezTo>
                  <a:pt x="818" y="101"/>
                  <a:pt x="818" y="101"/>
                  <a:pt x="818" y="101"/>
                </a:cubicBezTo>
                <a:cubicBezTo>
                  <a:pt x="822" y="101"/>
                  <a:pt x="826" y="100"/>
                  <a:pt x="830" y="100"/>
                </a:cubicBezTo>
                <a:cubicBezTo>
                  <a:pt x="830" y="108"/>
                  <a:pt x="830" y="108"/>
                  <a:pt x="830" y="108"/>
                </a:cubicBezTo>
                <a:cubicBezTo>
                  <a:pt x="826" y="108"/>
                  <a:pt x="822" y="109"/>
                  <a:pt x="818" y="109"/>
                </a:cubicBezTo>
                <a:close/>
                <a:moveTo>
                  <a:pt x="926" y="108"/>
                </a:moveTo>
                <a:cubicBezTo>
                  <a:pt x="922" y="108"/>
                  <a:pt x="918" y="108"/>
                  <a:pt x="914" y="108"/>
                </a:cubicBezTo>
                <a:cubicBezTo>
                  <a:pt x="914" y="100"/>
                  <a:pt x="914" y="100"/>
                  <a:pt x="914" y="100"/>
                </a:cubicBezTo>
                <a:cubicBezTo>
                  <a:pt x="918" y="100"/>
                  <a:pt x="923" y="100"/>
                  <a:pt x="927" y="100"/>
                </a:cubicBezTo>
                <a:lnTo>
                  <a:pt x="926" y="108"/>
                </a:lnTo>
                <a:close/>
                <a:moveTo>
                  <a:pt x="842" y="108"/>
                </a:moveTo>
                <a:cubicBezTo>
                  <a:pt x="842" y="100"/>
                  <a:pt x="842" y="100"/>
                  <a:pt x="842" y="100"/>
                </a:cubicBezTo>
                <a:cubicBezTo>
                  <a:pt x="846" y="100"/>
                  <a:pt x="850" y="100"/>
                  <a:pt x="854" y="100"/>
                </a:cubicBezTo>
                <a:cubicBezTo>
                  <a:pt x="854" y="108"/>
                  <a:pt x="854" y="108"/>
                  <a:pt x="854" y="108"/>
                </a:cubicBezTo>
                <a:cubicBezTo>
                  <a:pt x="850" y="108"/>
                  <a:pt x="846" y="108"/>
                  <a:pt x="842" y="108"/>
                </a:cubicBezTo>
                <a:close/>
                <a:moveTo>
                  <a:pt x="902" y="108"/>
                </a:moveTo>
                <a:cubicBezTo>
                  <a:pt x="898" y="108"/>
                  <a:pt x="894" y="108"/>
                  <a:pt x="890" y="108"/>
                </a:cubicBezTo>
                <a:cubicBezTo>
                  <a:pt x="890" y="100"/>
                  <a:pt x="890" y="100"/>
                  <a:pt x="890" y="100"/>
                </a:cubicBezTo>
                <a:cubicBezTo>
                  <a:pt x="894" y="100"/>
                  <a:pt x="898" y="100"/>
                  <a:pt x="902" y="100"/>
                </a:cubicBezTo>
                <a:lnTo>
                  <a:pt x="902" y="108"/>
                </a:lnTo>
                <a:close/>
                <a:moveTo>
                  <a:pt x="866" y="108"/>
                </a:moveTo>
                <a:cubicBezTo>
                  <a:pt x="866" y="100"/>
                  <a:pt x="866" y="100"/>
                  <a:pt x="866" y="100"/>
                </a:cubicBezTo>
                <a:cubicBezTo>
                  <a:pt x="870" y="100"/>
                  <a:pt x="874" y="100"/>
                  <a:pt x="878" y="100"/>
                </a:cubicBezTo>
                <a:cubicBezTo>
                  <a:pt x="878" y="108"/>
                  <a:pt x="878" y="108"/>
                  <a:pt x="878" y="108"/>
                </a:cubicBezTo>
                <a:cubicBezTo>
                  <a:pt x="874" y="108"/>
                  <a:pt x="870" y="108"/>
                  <a:pt x="866" y="108"/>
                </a:cubicBezTo>
                <a:close/>
                <a:moveTo>
                  <a:pt x="3182" y="108"/>
                </a:moveTo>
                <a:cubicBezTo>
                  <a:pt x="3179" y="100"/>
                  <a:pt x="3179" y="100"/>
                  <a:pt x="3179" y="100"/>
                </a:cubicBezTo>
                <a:cubicBezTo>
                  <a:pt x="3183" y="99"/>
                  <a:pt x="3187" y="97"/>
                  <a:pt x="3191" y="96"/>
                </a:cubicBezTo>
                <a:cubicBezTo>
                  <a:pt x="3194" y="103"/>
                  <a:pt x="3194" y="103"/>
                  <a:pt x="3194" y="103"/>
                </a:cubicBezTo>
                <a:cubicBezTo>
                  <a:pt x="3190" y="105"/>
                  <a:pt x="3186" y="106"/>
                  <a:pt x="3182" y="108"/>
                </a:cubicBezTo>
                <a:close/>
                <a:moveTo>
                  <a:pt x="4177" y="104"/>
                </a:moveTo>
                <a:cubicBezTo>
                  <a:pt x="4173" y="102"/>
                  <a:pt x="4170" y="100"/>
                  <a:pt x="4166" y="99"/>
                </a:cubicBezTo>
                <a:cubicBezTo>
                  <a:pt x="4169" y="91"/>
                  <a:pt x="4169" y="91"/>
                  <a:pt x="4169" y="91"/>
                </a:cubicBezTo>
                <a:cubicBezTo>
                  <a:pt x="4173" y="93"/>
                  <a:pt x="4176" y="95"/>
                  <a:pt x="4180" y="96"/>
                </a:cubicBezTo>
                <a:lnTo>
                  <a:pt x="4177" y="104"/>
                </a:lnTo>
                <a:close/>
                <a:moveTo>
                  <a:pt x="3205" y="99"/>
                </a:moveTo>
                <a:cubicBezTo>
                  <a:pt x="3202" y="92"/>
                  <a:pt x="3202" y="92"/>
                  <a:pt x="3202" y="92"/>
                </a:cubicBezTo>
                <a:cubicBezTo>
                  <a:pt x="3206" y="90"/>
                  <a:pt x="3210" y="89"/>
                  <a:pt x="3213" y="88"/>
                </a:cubicBezTo>
                <a:cubicBezTo>
                  <a:pt x="3216" y="95"/>
                  <a:pt x="3216" y="95"/>
                  <a:pt x="3216" y="95"/>
                </a:cubicBezTo>
                <a:cubicBezTo>
                  <a:pt x="3212" y="96"/>
                  <a:pt x="3209" y="98"/>
                  <a:pt x="3205" y="99"/>
                </a:cubicBezTo>
                <a:close/>
                <a:moveTo>
                  <a:pt x="4155" y="94"/>
                </a:moveTo>
                <a:cubicBezTo>
                  <a:pt x="4151" y="93"/>
                  <a:pt x="4147" y="91"/>
                  <a:pt x="4144" y="90"/>
                </a:cubicBezTo>
                <a:cubicBezTo>
                  <a:pt x="4147" y="82"/>
                  <a:pt x="4147" y="82"/>
                  <a:pt x="4147" y="82"/>
                </a:cubicBezTo>
                <a:cubicBezTo>
                  <a:pt x="4150" y="84"/>
                  <a:pt x="4154" y="85"/>
                  <a:pt x="4158" y="87"/>
                </a:cubicBezTo>
                <a:lnTo>
                  <a:pt x="4155" y="94"/>
                </a:lnTo>
                <a:close/>
                <a:moveTo>
                  <a:pt x="3227" y="91"/>
                </a:moveTo>
                <a:cubicBezTo>
                  <a:pt x="3225" y="83"/>
                  <a:pt x="3225" y="83"/>
                  <a:pt x="3225" y="83"/>
                </a:cubicBezTo>
                <a:cubicBezTo>
                  <a:pt x="3228" y="82"/>
                  <a:pt x="3232" y="81"/>
                  <a:pt x="3236" y="79"/>
                </a:cubicBezTo>
                <a:cubicBezTo>
                  <a:pt x="3239" y="87"/>
                  <a:pt x="3239" y="87"/>
                  <a:pt x="3239" y="87"/>
                </a:cubicBezTo>
                <a:cubicBezTo>
                  <a:pt x="3235" y="88"/>
                  <a:pt x="3231" y="90"/>
                  <a:pt x="3227" y="91"/>
                </a:cubicBezTo>
                <a:close/>
                <a:moveTo>
                  <a:pt x="4132" y="85"/>
                </a:moveTo>
                <a:cubicBezTo>
                  <a:pt x="4129" y="84"/>
                  <a:pt x="4125" y="83"/>
                  <a:pt x="4121" y="81"/>
                </a:cubicBezTo>
                <a:cubicBezTo>
                  <a:pt x="4124" y="74"/>
                  <a:pt x="4124" y="74"/>
                  <a:pt x="4124" y="74"/>
                </a:cubicBezTo>
                <a:cubicBezTo>
                  <a:pt x="4128" y="75"/>
                  <a:pt x="4132" y="77"/>
                  <a:pt x="4135" y="78"/>
                </a:cubicBezTo>
                <a:lnTo>
                  <a:pt x="4132" y="85"/>
                </a:lnTo>
                <a:close/>
                <a:moveTo>
                  <a:pt x="3250" y="83"/>
                </a:moveTo>
                <a:cubicBezTo>
                  <a:pt x="3247" y="76"/>
                  <a:pt x="3247" y="76"/>
                  <a:pt x="3247" y="76"/>
                </a:cubicBezTo>
                <a:cubicBezTo>
                  <a:pt x="3251" y="74"/>
                  <a:pt x="3255" y="73"/>
                  <a:pt x="3259" y="72"/>
                </a:cubicBezTo>
                <a:cubicBezTo>
                  <a:pt x="3261" y="79"/>
                  <a:pt x="3261" y="79"/>
                  <a:pt x="3261" y="79"/>
                </a:cubicBezTo>
                <a:cubicBezTo>
                  <a:pt x="3257" y="81"/>
                  <a:pt x="3254" y="82"/>
                  <a:pt x="3250" y="83"/>
                </a:cubicBezTo>
                <a:close/>
                <a:moveTo>
                  <a:pt x="4110" y="77"/>
                </a:moveTo>
                <a:cubicBezTo>
                  <a:pt x="4106" y="76"/>
                  <a:pt x="4102" y="75"/>
                  <a:pt x="4099" y="73"/>
                </a:cubicBezTo>
                <a:cubicBezTo>
                  <a:pt x="4101" y="66"/>
                  <a:pt x="4101" y="66"/>
                  <a:pt x="4101" y="66"/>
                </a:cubicBezTo>
                <a:cubicBezTo>
                  <a:pt x="4105" y="67"/>
                  <a:pt x="4109" y="68"/>
                  <a:pt x="4113" y="70"/>
                </a:cubicBezTo>
                <a:lnTo>
                  <a:pt x="4110" y="77"/>
                </a:lnTo>
                <a:close/>
                <a:moveTo>
                  <a:pt x="3273" y="76"/>
                </a:moveTo>
                <a:cubicBezTo>
                  <a:pt x="3270" y="68"/>
                  <a:pt x="3270" y="68"/>
                  <a:pt x="3270" y="68"/>
                </a:cubicBezTo>
                <a:cubicBezTo>
                  <a:pt x="3274" y="67"/>
                  <a:pt x="3278" y="65"/>
                  <a:pt x="3282" y="64"/>
                </a:cubicBezTo>
                <a:cubicBezTo>
                  <a:pt x="3284" y="72"/>
                  <a:pt x="3284" y="72"/>
                  <a:pt x="3284" y="72"/>
                </a:cubicBezTo>
                <a:cubicBezTo>
                  <a:pt x="3280" y="73"/>
                  <a:pt x="3276" y="74"/>
                  <a:pt x="3273" y="76"/>
                </a:cubicBezTo>
                <a:close/>
                <a:moveTo>
                  <a:pt x="4087" y="69"/>
                </a:moveTo>
                <a:cubicBezTo>
                  <a:pt x="4083" y="68"/>
                  <a:pt x="4080" y="67"/>
                  <a:pt x="4076" y="66"/>
                </a:cubicBezTo>
                <a:cubicBezTo>
                  <a:pt x="4078" y="58"/>
                  <a:pt x="4078" y="58"/>
                  <a:pt x="4078" y="58"/>
                </a:cubicBezTo>
                <a:cubicBezTo>
                  <a:pt x="4082" y="59"/>
                  <a:pt x="4086" y="61"/>
                  <a:pt x="4090" y="62"/>
                </a:cubicBezTo>
                <a:lnTo>
                  <a:pt x="4087" y="69"/>
                </a:lnTo>
                <a:close/>
                <a:moveTo>
                  <a:pt x="3295" y="68"/>
                </a:moveTo>
                <a:cubicBezTo>
                  <a:pt x="3293" y="61"/>
                  <a:pt x="3293" y="61"/>
                  <a:pt x="3293" y="61"/>
                </a:cubicBezTo>
                <a:cubicBezTo>
                  <a:pt x="3297" y="59"/>
                  <a:pt x="3301" y="58"/>
                  <a:pt x="3305" y="57"/>
                </a:cubicBezTo>
                <a:cubicBezTo>
                  <a:pt x="3307" y="65"/>
                  <a:pt x="3307" y="65"/>
                  <a:pt x="3307" y="65"/>
                </a:cubicBezTo>
                <a:cubicBezTo>
                  <a:pt x="3303" y="66"/>
                  <a:pt x="3299" y="67"/>
                  <a:pt x="3295" y="68"/>
                </a:cubicBezTo>
                <a:close/>
                <a:moveTo>
                  <a:pt x="4064" y="62"/>
                </a:moveTo>
                <a:cubicBezTo>
                  <a:pt x="4060" y="61"/>
                  <a:pt x="4057" y="60"/>
                  <a:pt x="4053" y="59"/>
                </a:cubicBezTo>
                <a:cubicBezTo>
                  <a:pt x="4055" y="51"/>
                  <a:pt x="4055" y="51"/>
                  <a:pt x="4055" y="51"/>
                </a:cubicBezTo>
                <a:cubicBezTo>
                  <a:pt x="4059" y="52"/>
                  <a:pt x="4063" y="53"/>
                  <a:pt x="4067" y="55"/>
                </a:cubicBezTo>
                <a:lnTo>
                  <a:pt x="4064" y="62"/>
                </a:lnTo>
                <a:close/>
                <a:moveTo>
                  <a:pt x="3318" y="61"/>
                </a:moveTo>
                <a:cubicBezTo>
                  <a:pt x="3316" y="54"/>
                  <a:pt x="3316" y="54"/>
                  <a:pt x="3316" y="54"/>
                </a:cubicBezTo>
                <a:cubicBezTo>
                  <a:pt x="3320" y="53"/>
                  <a:pt x="3324" y="51"/>
                  <a:pt x="3328" y="50"/>
                </a:cubicBezTo>
                <a:cubicBezTo>
                  <a:pt x="3330" y="58"/>
                  <a:pt x="3330" y="58"/>
                  <a:pt x="3330" y="58"/>
                </a:cubicBezTo>
                <a:cubicBezTo>
                  <a:pt x="3326" y="59"/>
                  <a:pt x="3322" y="60"/>
                  <a:pt x="3318" y="61"/>
                </a:cubicBezTo>
                <a:close/>
                <a:moveTo>
                  <a:pt x="4041" y="55"/>
                </a:moveTo>
                <a:cubicBezTo>
                  <a:pt x="4037" y="54"/>
                  <a:pt x="4033" y="53"/>
                  <a:pt x="4030" y="52"/>
                </a:cubicBezTo>
                <a:cubicBezTo>
                  <a:pt x="4032" y="45"/>
                  <a:pt x="4032" y="45"/>
                  <a:pt x="4032" y="45"/>
                </a:cubicBezTo>
                <a:cubicBezTo>
                  <a:pt x="4036" y="46"/>
                  <a:pt x="4039" y="47"/>
                  <a:pt x="4043" y="48"/>
                </a:cubicBezTo>
                <a:lnTo>
                  <a:pt x="4041" y="55"/>
                </a:lnTo>
                <a:close/>
                <a:moveTo>
                  <a:pt x="3341" y="55"/>
                </a:moveTo>
                <a:cubicBezTo>
                  <a:pt x="3339" y="47"/>
                  <a:pt x="3339" y="47"/>
                  <a:pt x="3339" y="47"/>
                </a:cubicBezTo>
                <a:cubicBezTo>
                  <a:pt x="3343" y="46"/>
                  <a:pt x="3347" y="45"/>
                  <a:pt x="3351" y="44"/>
                </a:cubicBezTo>
                <a:cubicBezTo>
                  <a:pt x="3353" y="52"/>
                  <a:pt x="3353" y="52"/>
                  <a:pt x="3353" y="52"/>
                </a:cubicBezTo>
                <a:cubicBezTo>
                  <a:pt x="3349" y="53"/>
                  <a:pt x="3345" y="54"/>
                  <a:pt x="3341" y="55"/>
                </a:cubicBezTo>
                <a:close/>
                <a:moveTo>
                  <a:pt x="4018" y="49"/>
                </a:moveTo>
                <a:cubicBezTo>
                  <a:pt x="4014" y="48"/>
                  <a:pt x="4010" y="47"/>
                  <a:pt x="4006" y="46"/>
                </a:cubicBezTo>
                <a:cubicBezTo>
                  <a:pt x="4008" y="38"/>
                  <a:pt x="4008" y="38"/>
                  <a:pt x="4008" y="38"/>
                </a:cubicBezTo>
                <a:cubicBezTo>
                  <a:pt x="4012" y="39"/>
                  <a:pt x="4016" y="40"/>
                  <a:pt x="4020" y="41"/>
                </a:cubicBezTo>
                <a:lnTo>
                  <a:pt x="4018" y="49"/>
                </a:lnTo>
                <a:close/>
                <a:moveTo>
                  <a:pt x="3365" y="49"/>
                </a:moveTo>
                <a:cubicBezTo>
                  <a:pt x="3363" y="41"/>
                  <a:pt x="3363" y="41"/>
                  <a:pt x="3363" y="41"/>
                </a:cubicBezTo>
                <a:cubicBezTo>
                  <a:pt x="3367" y="40"/>
                  <a:pt x="3370" y="39"/>
                  <a:pt x="3374" y="38"/>
                </a:cubicBezTo>
                <a:cubicBezTo>
                  <a:pt x="3376" y="46"/>
                  <a:pt x="3376" y="46"/>
                  <a:pt x="3376" y="46"/>
                </a:cubicBezTo>
                <a:cubicBezTo>
                  <a:pt x="3372" y="47"/>
                  <a:pt x="3369" y="48"/>
                  <a:pt x="3365" y="49"/>
                </a:cubicBezTo>
                <a:close/>
                <a:moveTo>
                  <a:pt x="3995" y="43"/>
                </a:moveTo>
                <a:cubicBezTo>
                  <a:pt x="3991" y="42"/>
                  <a:pt x="3987" y="42"/>
                  <a:pt x="3983" y="41"/>
                </a:cubicBezTo>
                <a:cubicBezTo>
                  <a:pt x="3985" y="33"/>
                  <a:pt x="3985" y="33"/>
                  <a:pt x="3985" y="33"/>
                </a:cubicBezTo>
                <a:cubicBezTo>
                  <a:pt x="3989" y="34"/>
                  <a:pt x="3993" y="35"/>
                  <a:pt x="3996" y="36"/>
                </a:cubicBezTo>
                <a:lnTo>
                  <a:pt x="3995" y="43"/>
                </a:lnTo>
                <a:close/>
                <a:moveTo>
                  <a:pt x="3388" y="43"/>
                </a:moveTo>
                <a:cubicBezTo>
                  <a:pt x="3386" y="35"/>
                  <a:pt x="3386" y="35"/>
                  <a:pt x="3386" y="35"/>
                </a:cubicBezTo>
                <a:cubicBezTo>
                  <a:pt x="3390" y="34"/>
                  <a:pt x="3394" y="33"/>
                  <a:pt x="3398" y="32"/>
                </a:cubicBezTo>
                <a:cubicBezTo>
                  <a:pt x="3400" y="40"/>
                  <a:pt x="3400" y="40"/>
                  <a:pt x="3400" y="40"/>
                </a:cubicBezTo>
                <a:cubicBezTo>
                  <a:pt x="3396" y="41"/>
                  <a:pt x="3392" y="42"/>
                  <a:pt x="3388" y="43"/>
                </a:cubicBezTo>
                <a:close/>
                <a:moveTo>
                  <a:pt x="3971" y="38"/>
                </a:moveTo>
                <a:cubicBezTo>
                  <a:pt x="3967" y="37"/>
                  <a:pt x="3963" y="36"/>
                  <a:pt x="3959" y="36"/>
                </a:cubicBezTo>
                <a:cubicBezTo>
                  <a:pt x="3961" y="28"/>
                  <a:pt x="3961" y="28"/>
                  <a:pt x="3961" y="28"/>
                </a:cubicBezTo>
                <a:cubicBezTo>
                  <a:pt x="3965" y="29"/>
                  <a:pt x="3969" y="29"/>
                  <a:pt x="3973" y="30"/>
                </a:cubicBezTo>
                <a:lnTo>
                  <a:pt x="3971" y="38"/>
                </a:lnTo>
                <a:close/>
                <a:moveTo>
                  <a:pt x="3411" y="37"/>
                </a:moveTo>
                <a:cubicBezTo>
                  <a:pt x="3410" y="30"/>
                  <a:pt x="3410" y="30"/>
                  <a:pt x="3410" y="30"/>
                </a:cubicBezTo>
                <a:cubicBezTo>
                  <a:pt x="3414" y="29"/>
                  <a:pt x="3417" y="28"/>
                  <a:pt x="3421" y="27"/>
                </a:cubicBezTo>
                <a:cubicBezTo>
                  <a:pt x="3423" y="35"/>
                  <a:pt x="3423" y="35"/>
                  <a:pt x="3423" y="35"/>
                </a:cubicBezTo>
                <a:cubicBezTo>
                  <a:pt x="3419" y="36"/>
                  <a:pt x="3415" y="37"/>
                  <a:pt x="3411" y="37"/>
                </a:cubicBezTo>
                <a:close/>
                <a:moveTo>
                  <a:pt x="3948" y="33"/>
                </a:moveTo>
                <a:cubicBezTo>
                  <a:pt x="3944" y="32"/>
                  <a:pt x="3940" y="32"/>
                  <a:pt x="3936" y="31"/>
                </a:cubicBezTo>
                <a:cubicBezTo>
                  <a:pt x="3937" y="23"/>
                  <a:pt x="3937" y="23"/>
                  <a:pt x="3937" y="23"/>
                </a:cubicBezTo>
                <a:cubicBezTo>
                  <a:pt x="3941" y="24"/>
                  <a:pt x="3945" y="25"/>
                  <a:pt x="3949" y="25"/>
                </a:cubicBezTo>
                <a:lnTo>
                  <a:pt x="3948" y="33"/>
                </a:lnTo>
                <a:close/>
                <a:moveTo>
                  <a:pt x="3435" y="33"/>
                </a:moveTo>
                <a:cubicBezTo>
                  <a:pt x="3433" y="25"/>
                  <a:pt x="3433" y="25"/>
                  <a:pt x="3433" y="25"/>
                </a:cubicBezTo>
                <a:cubicBezTo>
                  <a:pt x="3437" y="24"/>
                  <a:pt x="3441" y="23"/>
                  <a:pt x="3445" y="22"/>
                </a:cubicBezTo>
                <a:cubicBezTo>
                  <a:pt x="3447" y="30"/>
                  <a:pt x="3447" y="30"/>
                  <a:pt x="3447" y="30"/>
                </a:cubicBezTo>
                <a:cubicBezTo>
                  <a:pt x="3443" y="31"/>
                  <a:pt x="3439" y="32"/>
                  <a:pt x="3435" y="33"/>
                </a:cubicBezTo>
                <a:close/>
                <a:moveTo>
                  <a:pt x="3924" y="29"/>
                </a:moveTo>
                <a:cubicBezTo>
                  <a:pt x="3920" y="28"/>
                  <a:pt x="3916" y="27"/>
                  <a:pt x="3912" y="27"/>
                </a:cubicBezTo>
                <a:cubicBezTo>
                  <a:pt x="3914" y="19"/>
                  <a:pt x="3914" y="19"/>
                  <a:pt x="3914" y="19"/>
                </a:cubicBezTo>
                <a:cubicBezTo>
                  <a:pt x="3918" y="19"/>
                  <a:pt x="3921" y="20"/>
                  <a:pt x="3925" y="21"/>
                </a:cubicBezTo>
                <a:lnTo>
                  <a:pt x="3924" y="29"/>
                </a:lnTo>
                <a:close/>
                <a:moveTo>
                  <a:pt x="3458" y="28"/>
                </a:moveTo>
                <a:cubicBezTo>
                  <a:pt x="3457" y="20"/>
                  <a:pt x="3457" y="20"/>
                  <a:pt x="3457" y="20"/>
                </a:cubicBezTo>
                <a:cubicBezTo>
                  <a:pt x="3460" y="20"/>
                  <a:pt x="3464" y="19"/>
                  <a:pt x="3467" y="18"/>
                </a:cubicBezTo>
                <a:cubicBezTo>
                  <a:pt x="3469" y="18"/>
                  <a:pt x="3469" y="18"/>
                  <a:pt x="3469" y="18"/>
                </a:cubicBezTo>
                <a:cubicBezTo>
                  <a:pt x="3470" y="26"/>
                  <a:pt x="3470" y="26"/>
                  <a:pt x="3470" y="26"/>
                </a:cubicBezTo>
                <a:cubicBezTo>
                  <a:pt x="3468" y="26"/>
                  <a:pt x="3468" y="26"/>
                  <a:pt x="3468" y="26"/>
                </a:cubicBezTo>
                <a:cubicBezTo>
                  <a:pt x="3465" y="27"/>
                  <a:pt x="3462" y="27"/>
                  <a:pt x="3458" y="28"/>
                </a:cubicBezTo>
                <a:close/>
                <a:moveTo>
                  <a:pt x="3900" y="25"/>
                </a:moveTo>
                <a:cubicBezTo>
                  <a:pt x="3896" y="24"/>
                  <a:pt x="3892" y="23"/>
                  <a:pt x="3888" y="23"/>
                </a:cubicBezTo>
                <a:cubicBezTo>
                  <a:pt x="3890" y="15"/>
                  <a:pt x="3890" y="15"/>
                  <a:pt x="3890" y="15"/>
                </a:cubicBezTo>
                <a:cubicBezTo>
                  <a:pt x="3894" y="16"/>
                  <a:pt x="3898" y="16"/>
                  <a:pt x="3902" y="17"/>
                </a:cubicBezTo>
                <a:lnTo>
                  <a:pt x="3900" y="25"/>
                </a:lnTo>
                <a:close/>
                <a:moveTo>
                  <a:pt x="3482" y="24"/>
                </a:moveTo>
                <a:cubicBezTo>
                  <a:pt x="3481" y="16"/>
                  <a:pt x="3481" y="16"/>
                  <a:pt x="3481" y="16"/>
                </a:cubicBezTo>
                <a:cubicBezTo>
                  <a:pt x="3485" y="15"/>
                  <a:pt x="3489" y="15"/>
                  <a:pt x="3493" y="14"/>
                </a:cubicBezTo>
                <a:cubicBezTo>
                  <a:pt x="3494" y="22"/>
                  <a:pt x="3494" y="22"/>
                  <a:pt x="3494" y="22"/>
                </a:cubicBezTo>
                <a:cubicBezTo>
                  <a:pt x="3490" y="23"/>
                  <a:pt x="3486" y="23"/>
                  <a:pt x="3482" y="24"/>
                </a:cubicBezTo>
                <a:close/>
                <a:moveTo>
                  <a:pt x="3877" y="21"/>
                </a:moveTo>
                <a:cubicBezTo>
                  <a:pt x="3873" y="21"/>
                  <a:pt x="3869" y="20"/>
                  <a:pt x="3865" y="20"/>
                </a:cubicBezTo>
                <a:cubicBezTo>
                  <a:pt x="3866" y="12"/>
                  <a:pt x="3866" y="12"/>
                  <a:pt x="3866" y="12"/>
                </a:cubicBezTo>
                <a:cubicBezTo>
                  <a:pt x="3870" y="12"/>
                  <a:pt x="3874" y="13"/>
                  <a:pt x="3878" y="13"/>
                </a:cubicBezTo>
                <a:lnTo>
                  <a:pt x="3877" y="21"/>
                </a:lnTo>
                <a:close/>
                <a:moveTo>
                  <a:pt x="3506" y="20"/>
                </a:moveTo>
                <a:cubicBezTo>
                  <a:pt x="3505" y="12"/>
                  <a:pt x="3505" y="12"/>
                  <a:pt x="3505" y="12"/>
                </a:cubicBezTo>
                <a:cubicBezTo>
                  <a:pt x="3509" y="12"/>
                  <a:pt x="3513" y="11"/>
                  <a:pt x="3517" y="11"/>
                </a:cubicBezTo>
                <a:cubicBezTo>
                  <a:pt x="3518" y="19"/>
                  <a:pt x="3518" y="19"/>
                  <a:pt x="3518" y="19"/>
                </a:cubicBezTo>
                <a:cubicBezTo>
                  <a:pt x="3514" y="19"/>
                  <a:pt x="3510" y="20"/>
                  <a:pt x="3506" y="20"/>
                </a:cubicBezTo>
                <a:close/>
                <a:moveTo>
                  <a:pt x="3853" y="18"/>
                </a:moveTo>
                <a:cubicBezTo>
                  <a:pt x="3849" y="18"/>
                  <a:pt x="3845" y="17"/>
                  <a:pt x="3841" y="17"/>
                </a:cubicBezTo>
                <a:cubicBezTo>
                  <a:pt x="3842" y="9"/>
                  <a:pt x="3842" y="9"/>
                  <a:pt x="3842" y="9"/>
                </a:cubicBezTo>
                <a:cubicBezTo>
                  <a:pt x="3846" y="9"/>
                  <a:pt x="3850" y="10"/>
                  <a:pt x="3854" y="10"/>
                </a:cubicBezTo>
                <a:lnTo>
                  <a:pt x="3853" y="18"/>
                </a:lnTo>
                <a:close/>
                <a:moveTo>
                  <a:pt x="3529" y="17"/>
                </a:moveTo>
                <a:cubicBezTo>
                  <a:pt x="3529" y="9"/>
                  <a:pt x="3529" y="9"/>
                  <a:pt x="3529" y="9"/>
                </a:cubicBezTo>
                <a:cubicBezTo>
                  <a:pt x="3533" y="9"/>
                  <a:pt x="3537" y="8"/>
                  <a:pt x="3541" y="8"/>
                </a:cubicBezTo>
                <a:cubicBezTo>
                  <a:pt x="3541" y="16"/>
                  <a:pt x="3541" y="16"/>
                  <a:pt x="3541" y="16"/>
                </a:cubicBezTo>
                <a:cubicBezTo>
                  <a:pt x="3537" y="16"/>
                  <a:pt x="3533" y="17"/>
                  <a:pt x="3529" y="17"/>
                </a:cubicBezTo>
                <a:close/>
                <a:moveTo>
                  <a:pt x="3829" y="15"/>
                </a:moveTo>
                <a:cubicBezTo>
                  <a:pt x="3825" y="15"/>
                  <a:pt x="3821" y="14"/>
                  <a:pt x="3817" y="14"/>
                </a:cubicBezTo>
                <a:cubicBezTo>
                  <a:pt x="3818" y="6"/>
                  <a:pt x="3818" y="6"/>
                  <a:pt x="3818" y="6"/>
                </a:cubicBezTo>
                <a:cubicBezTo>
                  <a:pt x="3822" y="7"/>
                  <a:pt x="3826" y="7"/>
                  <a:pt x="3830" y="7"/>
                </a:cubicBezTo>
                <a:lnTo>
                  <a:pt x="3829" y="15"/>
                </a:lnTo>
                <a:close/>
                <a:moveTo>
                  <a:pt x="3553" y="15"/>
                </a:moveTo>
                <a:cubicBezTo>
                  <a:pt x="3553" y="7"/>
                  <a:pt x="3553" y="7"/>
                  <a:pt x="3553" y="7"/>
                </a:cubicBezTo>
                <a:cubicBezTo>
                  <a:pt x="3557" y="6"/>
                  <a:pt x="3561" y="6"/>
                  <a:pt x="3565" y="5"/>
                </a:cubicBezTo>
                <a:cubicBezTo>
                  <a:pt x="3565" y="13"/>
                  <a:pt x="3565" y="13"/>
                  <a:pt x="3565" y="13"/>
                </a:cubicBezTo>
                <a:cubicBezTo>
                  <a:pt x="3561" y="14"/>
                  <a:pt x="3557" y="14"/>
                  <a:pt x="3553" y="15"/>
                </a:cubicBezTo>
                <a:close/>
                <a:moveTo>
                  <a:pt x="3805" y="13"/>
                </a:moveTo>
                <a:cubicBezTo>
                  <a:pt x="3801" y="13"/>
                  <a:pt x="3797" y="12"/>
                  <a:pt x="3793" y="12"/>
                </a:cubicBezTo>
                <a:cubicBezTo>
                  <a:pt x="3794" y="4"/>
                  <a:pt x="3794" y="4"/>
                  <a:pt x="3794" y="4"/>
                </a:cubicBezTo>
                <a:cubicBezTo>
                  <a:pt x="3798" y="4"/>
                  <a:pt x="3802" y="5"/>
                  <a:pt x="3806" y="5"/>
                </a:cubicBezTo>
                <a:lnTo>
                  <a:pt x="3805" y="13"/>
                </a:lnTo>
                <a:close/>
                <a:moveTo>
                  <a:pt x="3577" y="12"/>
                </a:moveTo>
                <a:cubicBezTo>
                  <a:pt x="3577" y="4"/>
                  <a:pt x="3577" y="4"/>
                  <a:pt x="3577" y="4"/>
                </a:cubicBezTo>
                <a:cubicBezTo>
                  <a:pt x="3581" y="4"/>
                  <a:pt x="3585" y="4"/>
                  <a:pt x="3589" y="4"/>
                </a:cubicBezTo>
                <a:cubicBezTo>
                  <a:pt x="3589" y="11"/>
                  <a:pt x="3589" y="11"/>
                  <a:pt x="3589" y="11"/>
                </a:cubicBezTo>
                <a:cubicBezTo>
                  <a:pt x="3585" y="12"/>
                  <a:pt x="3581" y="12"/>
                  <a:pt x="3577" y="12"/>
                </a:cubicBezTo>
                <a:close/>
                <a:moveTo>
                  <a:pt x="3781" y="11"/>
                </a:moveTo>
                <a:cubicBezTo>
                  <a:pt x="3777" y="11"/>
                  <a:pt x="3773" y="11"/>
                  <a:pt x="3769" y="10"/>
                </a:cubicBezTo>
                <a:cubicBezTo>
                  <a:pt x="3770" y="2"/>
                  <a:pt x="3770" y="2"/>
                  <a:pt x="3770" y="2"/>
                </a:cubicBezTo>
                <a:cubicBezTo>
                  <a:pt x="3774" y="3"/>
                  <a:pt x="3778" y="3"/>
                  <a:pt x="3782" y="3"/>
                </a:cubicBezTo>
                <a:lnTo>
                  <a:pt x="3781" y="11"/>
                </a:lnTo>
                <a:close/>
                <a:moveTo>
                  <a:pt x="3601" y="11"/>
                </a:moveTo>
                <a:cubicBezTo>
                  <a:pt x="3601" y="3"/>
                  <a:pt x="3601" y="3"/>
                  <a:pt x="3601" y="3"/>
                </a:cubicBezTo>
                <a:cubicBezTo>
                  <a:pt x="3605" y="2"/>
                  <a:pt x="3609" y="2"/>
                  <a:pt x="3613" y="2"/>
                </a:cubicBezTo>
                <a:cubicBezTo>
                  <a:pt x="3613" y="10"/>
                  <a:pt x="3613" y="10"/>
                  <a:pt x="3613" y="10"/>
                </a:cubicBezTo>
                <a:cubicBezTo>
                  <a:pt x="3609" y="10"/>
                  <a:pt x="3605" y="10"/>
                  <a:pt x="3601" y="11"/>
                </a:cubicBezTo>
                <a:close/>
                <a:moveTo>
                  <a:pt x="3757" y="10"/>
                </a:moveTo>
                <a:cubicBezTo>
                  <a:pt x="3753" y="9"/>
                  <a:pt x="3749" y="9"/>
                  <a:pt x="3745" y="9"/>
                </a:cubicBezTo>
                <a:cubicBezTo>
                  <a:pt x="3745" y="1"/>
                  <a:pt x="3745" y="1"/>
                  <a:pt x="3745" y="1"/>
                </a:cubicBezTo>
                <a:cubicBezTo>
                  <a:pt x="3749" y="1"/>
                  <a:pt x="3753" y="1"/>
                  <a:pt x="3757" y="2"/>
                </a:cubicBezTo>
                <a:lnTo>
                  <a:pt x="3757" y="10"/>
                </a:lnTo>
                <a:close/>
                <a:moveTo>
                  <a:pt x="3625" y="9"/>
                </a:moveTo>
                <a:cubicBezTo>
                  <a:pt x="3625" y="1"/>
                  <a:pt x="3625" y="1"/>
                  <a:pt x="3625" y="1"/>
                </a:cubicBezTo>
                <a:cubicBezTo>
                  <a:pt x="3629" y="1"/>
                  <a:pt x="3633" y="1"/>
                  <a:pt x="3637" y="1"/>
                </a:cubicBezTo>
                <a:cubicBezTo>
                  <a:pt x="3637" y="9"/>
                  <a:pt x="3637" y="9"/>
                  <a:pt x="3637" y="9"/>
                </a:cubicBezTo>
                <a:cubicBezTo>
                  <a:pt x="3633" y="9"/>
                  <a:pt x="3629" y="9"/>
                  <a:pt x="3625" y="9"/>
                </a:cubicBezTo>
                <a:close/>
                <a:moveTo>
                  <a:pt x="3733" y="9"/>
                </a:moveTo>
                <a:cubicBezTo>
                  <a:pt x="3729" y="9"/>
                  <a:pt x="3725" y="8"/>
                  <a:pt x="3721" y="8"/>
                </a:cubicBezTo>
                <a:cubicBezTo>
                  <a:pt x="3721" y="0"/>
                  <a:pt x="3721" y="0"/>
                  <a:pt x="3721" y="0"/>
                </a:cubicBezTo>
                <a:cubicBezTo>
                  <a:pt x="3725" y="0"/>
                  <a:pt x="3729" y="1"/>
                  <a:pt x="3733" y="1"/>
                </a:cubicBezTo>
                <a:lnTo>
                  <a:pt x="3733" y="9"/>
                </a:lnTo>
                <a:close/>
                <a:moveTo>
                  <a:pt x="3649" y="8"/>
                </a:moveTo>
                <a:cubicBezTo>
                  <a:pt x="3649" y="0"/>
                  <a:pt x="3649" y="0"/>
                  <a:pt x="3649" y="0"/>
                </a:cubicBezTo>
                <a:cubicBezTo>
                  <a:pt x="3653" y="0"/>
                  <a:pt x="3657" y="0"/>
                  <a:pt x="3661" y="0"/>
                </a:cubicBezTo>
                <a:cubicBezTo>
                  <a:pt x="3661" y="8"/>
                  <a:pt x="3661" y="8"/>
                  <a:pt x="3661" y="8"/>
                </a:cubicBezTo>
                <a:cubicBezTo>
                  <a:pt x="3657" y="8"/>
                  <a:pt x="3653" y="8"/>
                  <a:pt x="3649" y="8"/>
                </a:cubicBezTo>
                <a:close/>
                <a:moveTo>
                  <a:pt x="3709" y="8"/>
                </a:moveTo>
                <a:cubicBezTo>
                  <a:pt x="3705" y="8"/>
                  <a:pt x="3701" y="8"/>
                  <a:pt x="3697" y="8"/>
                </a:cubicBezTo>
                <a:cubicBezTo>
                  <a:pt x="3697" y="0"/>
                  <a:pt x="3697" y="0"/>
                  <a:pt x="3697" y="0"/>
                </a:cubicBezTo>
                <a:cubicBezTo>
                  <a:pt x="3701" y="0"/>
                  <a:pt x="3705" y="0"/>
                  <a:pt x="3709" y="0"/>
                </a:cubicBezTo>
                <a:lnTo>
                  <a:pt x="3709" y="8"/>
                </a:lnTo>
                <a:close/>
                <a:moveTo>
                  <a:pt x="3673" y="8"/>
                </a:moveTo>
                <a:cubicBezTo>
                  <a:pt x="3673" y="0"/>
                  <a:pt x="3673" y="0"/>
                  <a:pt x="3673" y="0"/>
                </a:cubicBezTo>
                <a:cubicBezTo>
                  <a:pt x="3677" y="0"/>
                  <a:pt x="3681" y="0"/>
                  <a:pt x="3685" y="0"/>
                </a:cubicBezTo>
                <a:cubicBezTo>
                  <a:pt x="3685" y="8"/>
                  <a:pt x="3685" y="8"/>
                  <a:pt x="3685" y="8"/>
                </a:cubicBezTo>
                <a:cubicBezTo>
                  <a:pt x="3681" y="8"/>
                  <a:pt x="3677" y="8"/>
                  <a:pt x="3673" y="8"/>
                </a:cubicBezTo>
                <a:close/>
              </a:path>
            </a:pathLst>
          </a:custGeom>
          <a:solidFill>
            <a:srgbClr val="BEBEB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05" name="Freeform 3322"/>
          <p:cNvSpPr>
            <a:spLocks/>
          </p:cNvSpPr>
          <p:nvPr/>
        </p:nvSpPr>
        <p:spPr bwMode="auto">
          <a:xfrm>
            <a:off x="6886575" y="4122737"/>
            <a:ext cx="109538" cy="115887"/>
          </a:xfrm>
          <a:custGeom>
            <a:avLst/>
            <a:gdLst>
              <a:gd name="T0" fmla="*/ 69 w 69"/>
              <a:gd name="T1" fmla="*/ 73 h 73"/>
              <a:gd name="T2" fmla="*/ 0 w 69"/>
              <a:gd name="T3" fmla="*/ 73 h 73"/>
              <a:gd name="T4" fmla="*/ 0 w 69"/>
              <a:gd name="T5" fmla="*/ 0 h 73"/>
              <a:gd name="T6" fmla="*/ 69 w 69"/>
              <a:gd name="T7" fmla="*/ 0 h 73"/>
              <a:gd name="T8" fmla="*/ 69 w 69"/>
              <a:gd name="T9" fmla="*/ 73 h 73"/>
              <a:gd name="T10" fmla="*/ 69 w 69"/>
              <a:gd name="T11" fmla="*/ 73 h 73"/>
            </a:gdLst>
            <a:ahLst/>
            <a:cxnLst>
              <a:cxn ang="0">
                <a:pos x="T0" y="T1"/>
              </a:cxn>
              <a:cxn ang="0">
                <a:pos x="T2" y="T3"/>
              </a:cxn>
              <a:cxn ang="0">
                <a:pos x="T4" y="T5"/>
              </a:cxn>
              <a:cxn ang="0">
                <a:pos x="T6" y="T7"/>
              </a:cxn>
              <a:cxn ang="0">
                <a:pos x="T8" y="T9"/>
              </a:cxn>
              <a:cxn ang="0">
                <a:pos x="T10" y="T11"/>
              </a:cxn>
            </a:cxnLst>
            <a:rect l="0" t="0" r="r" b="b"/>
            <a:pathLst>
              <a:path w="69" h="73">
                <a:moveTo>
                  <a:pt x="69" y="73"/>
                </a:moveTo>
                <a:lnTo>
                  <a:pt x="0" y="73"/>
                </a:lnTo>
                <a:lnTo>
                  <a:pt x="0" y="0"/>
                </a:lnTo>
                <a:lnTo>
                  <a:pt x="69" y="0"/>
                </a:lnTo>
                <a:lnTo>
                  <a:pt x="69" y="73"/>
                </a:lnTo>
                <a:lnTo>
                  <a:pt x="69" y="7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06" name="Freeform 3323"/>
          <p:cNvSpPr>
            <a:spLocks/>
          </p:cNvSpPr>
          <p:nvPr/>
        </p:nvSpPr>
        <p:spPr bwMode="auto">
          <a:xfrm>
            <a:off x="6777037" y="4011612"/>
            <a:ext cx="109538" cy="111125"/>
          </a:xfrm>
          <a:custGeom>
            <a:avLst/>
            <a:gdLst>
              <a:gd name="T0" fmla="*/ 69 w 69"/>
              <a:gd name="T1" fmla="*/ 70 h 70"/>
              <a:gd name="T2" fmla="*/ 0 w 69"/>
              <a:gd name="T3" fmla="*/ 70 h 70"/>
              <a:gd name="T4" fmla="*/ 0 w 69"/>
              <a:gd name="T5" fmla="*/ 0 h 70"/>
              <a:gd name="T6" fmla="*/ 69 w 69"/>
              <a:gd name="T7" fmla="*/ 0 h 70"/>
              <a:gd name="T8" fmla="*/ 69 w 69"/>
              <a:gd name="T9" fmla="*/ 70 h 70"/>
              <a:gd name="T10" fmla="*/ 69 w 69"/>
              <a:gd name="T11" fmla="*/ 70 h 70"/>
            </a:gdLst>
            <a:ahLst/>
            <a:cxnLst>
              <a:cxn ang="0">
                <a:pos x="T0" y="T1"/>
              </a:cxn>
              <a:cxn ang="0">
                <a:pos x="T2" y="T3"/>
              </a:cxn>
              <a:cxn ang="0">
                <a:pos x="T4" y="T5"/>
              </a:cxn>
              <a:cxn ang="0">
                <a:pos x="T6" y="T7"/>
              </a:cxn>
              <a:cxn ang="0">
                <a:pos x="T8" y="T9"/>
              </a:cxn>
              <a:cxn ang="0">
                <a:pos x="T10" y="T11"/>
              </a:cxn>
            </a:cxnLst>
            <a:rect l="0" t="0" r="r" b="b"/>
            <a:pathLst>
              <a:path w="69" h="70">
                <a:moveTo>
                  <a:pt x="69" y="70"/>
                </a:moveTo>
                <a:lnTo>
                  <a:pt x="0" y="70"/>
                </a:lnTo>
                <a:lnTo>
                  <a:pt x="0" y="0"/>
                </a:lnTo>
                <a:lnTo>
                  <a:pt x="69" y="0"/>
                </a:lnTo>
                <a:lnTo>
                  <a:pt x="69" y="70"/>
                </a:lnTo>
                <a:lnTo>
                  <a:pt x="69" y="70"/>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07" name="Freeform 3324"/>
          <p:cNvSpPr>
            <a:spLocks/>
          </p:cNvSpPr>
          <p:nvPr/>
        </p:nvSpPr>
        <p:spPr bwMode="auto">
          <a:xfrm>
            <a:off x="6557962" y="4122737"/>
            <a:ext cx="109538" cy="115887"/>
          </a:xfrm>
          <a:custGeom>
            <a:avLst/>
            <a:gdLst>
              <a:gd name="T0" fmla="*/ 69 w 69"/>
              <a:gd name="T1" fmla="*/ 73 h 73"/>
              <a:gd name="T2" fmla="*/ 0 w 69"/>
              <a:gd name="T3" fmla="*/ 73 h 73"/>
              <a:gd name="T4" fmla="*/ 0 w 69"/>
              <a:gd name="T5" fmla="*/ 0 h 73"/>
              <a:gd name="T6" fmla="*/ 69 w 69"/>
              <a:gd name="T7" fmla="*/ 0 h 73"/>
              <a:gd name="T8" fmla="*/ 69 w 69"/>
              <a:gd name="T9" fmla="*/ 73 h 73"/>
              <a:gd name="T10" fmla="*/ 69 w 69"/>
              <a:gd name="T11" fmla="*/ 73 h 73"/>
            </a:gdLst>
            <a:ahLst/>
            <a:cxnLst>
              <a:cxn ang="0">
                <a:pos x="T0" y="T1"/>
              </a:cxn>
              <a:cxn ang="0">
                <a:pos x="T2" y="T3"/>
              </a:cxn>
              <a:cxn ang="0">
                <a:pos x="T4" y="T5"/>
              </a:cxn>
              <a:cxn ang="0">
                <a:pos x="T6" y="T7"/>
              </a:cxn>
              <a:cxn ang="0">
                <a:pos x="T8" y="T9"/>
              </a:cxn>
              <a:cxn ang="0">
                <a:pos x="T10" y="T11"/>
              </a:cxn>
            </a:cxnLst>
            <a:rect l="0" t="0" r="r" b="b"/>
            <a:pathLst>
              <a:path w="69" h="73">
                <a:moveTo>
                  <a:pt x="69" y="73"/>
                </a:moveTo>
                <a:lnTo>
                  <a:pt x="0" y="73"/>
                </a:lnTo>
                <a:lnTo>
                  <a:pt x="0" y="0"/>
                </a:lnTo>
                <a:lnTo>
                  <a:pt x="69" y="0"/>
                </a:lnTo>
                <a:lnTo>
                  <a:pt x="69" y="73"/>
                </a:lnTo>
                <a:lnTo>
                  <a:pt x="69" y="7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08" name="Freeform 3325"/>
          <p:cNvSpPr>
            <a:spLocks/>
          </p:cNvSpPr>
          <p:nvPr/>
        </p:nvSpPr>
        <p:spPr bwMode="auto">
          <a:xfrm>
            <a:off x="6667500" y="4122737"/>
            <a:ext cx="109538" cy="115887"/>
          </a:xfrm>
          <a:custGeom>
            <a:avLst/>
            <a:gdLst>
              <a:gd name="T0" fmla="*/ 69 w 69"/>
              <a:gd name="T1" fmla="*/ 73 h 73"/>
              <a:gd name="T2" fmla="*/ 0 w 69"/>
              <a:gd name="T3" fmla="*/ 73 h 73"/>
              <a:gd name="T4" fmla="*/ 0 w 69"/>
              <a:gd name="T5" fmla="*/ 0 h 73"/>
              <a:gd name="T6" fmla="*/ 69 w 69"/>
              <a:gd name="T7" fmla="*/ 0 h 73"/>
              <a:gd name="T8" fmla="*/ 69 w 69"/>
              <a:gd name="T9" fmla="*/ 73 h 73"/>
              <a:gd name="T10" fmla="*/ 69 w 69"/>
              <a:gd name="T11" fmla="*/ 73 h 73"/>
            </a:gdLst>
            <a:ahLst/>
            <a:cxnLst>
              <a:cxn ang="0">
                <a:pos x="T0" y="T1"/>
              </a:cxn>
              <a:cxn ang="0">
                <a:pos x="T2" y="T3"/>
              </a:cxn>
              <a:cxn ang="0">
                <a:pos x="T4" y="T5"/>
              </a:cxn>
              <a:cxn ang="0">
                <a:pos x="T6" y="T7"/>
              </a:cxn>
              <a:cxn ang="0">
                <a:pos x="T8" y="T9"/>
              </a:cxn>
              <a:cxn ang="0">
                <a:pos x="T10" y="T11"/>
              </a:cxn>
            </a:cxnLst>
            <a:rect l="0" t="0" r="r" b="b"/>
            <a:pathLst>
              <a:path w="69" h="73">
                <a:moveTo>
                  <a:pt x="69" y="73"/>
                </a:moveTo>
                <a:lnTo>
                  <a:pt x="0" y="73"/>
                </a:lnTo>
                <a:lnTo>
                  <a:pt x="0" y="0"/>
                </a:lnTo>
                <a:lnTo>
                  <a:pt x="69" y="0"/>
                </a:lnTo>
                <a:lnTo>
                  <a:pt x="69" y="73"/>
                </a:lnTo>
                <a:lnTo>
                  <a:pt x="69" y="73"/>
                </a:lnTo>
                <a:close/>
              </a:path>
            </a:pathLst>
          </a:custGeom>
          <a:solidFill>
            <a:srgbClr val="AEA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09" name="Freeform 3326"/>
          <p:cNvSpPr>
            <a:spLocks/>
          </p:cNvSpPr>
          <p:nvPr/>
        </p:nvSpPr>
        <p:spPr bwMode="auto">
          <a:xfrm>
            <a:off x="6451600" y="4011612"/>
            <a:ext cx="106363" cy="111125"/>
          </a:xfrm>
          <a:custGeom>
            <a:avLst/>
            <a:gdLst>
              <a:gd name="T0" fmla="*/ 67 w 67"/>
              <a:gd name="T1" fmla="*/ 70 h 70"/>
              <a:gd name="T2" fmla="*/ 0 w 67"/>
              <a:gd name="T3" fmla="*/ 70 h 70"/>
              <a:gd name="T4" fmla="*/ 0 w 67"/>
              <a:gd name="T5" fmla="*/ 0 h 70"/>
              <a:gd name="T6" fmla="*/ 67 w 67"/>
              <a:gd name="T7" fmla="*/ 0 h 70"/>
              <a:gd name="T8" fmla="*/ 67 w 67"/>
              <a:gd name="T9" fmla="*/ 70 h 70"/>
              <a:gd name="T10" fmla="*/ 67 w 67"/>
              <a:gd name="T11" fmla="*/ 70 h 70"/>
            </a:gdLst>
            <a:ahLst/>
            <a:cxnLst>
              <a:cxn ang="0">
                <a:pos x="T0" y="T1"/>
              </a:cxn>
              <a:cxn ang="0">
                <a:pos x="T2" y="T3"/>
              </a:cxn>
              <a:cxn ang="0">
                <a:pos x="T4" y="T5"/>
              </a:cxn>
              <a:cxn ang="0">
                <a:pos x="T6" y="T7"/>
              </a:cxn>
              <a:cxn ang="0">
                <a:pos x="T8" y="T9"/>
              </a:cxn>
              <a:cxn ang="0">
                <a:pos x="T10" y="T11"/>
              </a:cxn>
            </a:cxnLst>
            <a:rect l="0" t="0" r="r" b="b"/>
            <a:pathLst>
              <a:path w="67" h="70">
                <a:moveTo>
                  <a:pt x="67" y="70"/>
                </a:moveTo>
                <a:lnTo>
                  <a:pt x="0" y="70"/>
                </a:lnTo>
                <a:lnTo>
                  <a:pt x="0" y="0"/>
                </a:lnTo>
                <a:lnTo>
                  <a:pt x="67" y="0"/>
                </a:lnTo>
                <a:lnTo>
                  <a:pt x="67" y="70"/>
                </a:lnTo>
                <a:lnTo>
                  <a:pt x="67" y="70"/>
                </a:lnTo>
                <a:close/>
              </a:path>
            </a:pathLst>
          </a:custGeom>
          <a:solidFill>
            <a:srgbClr val="AEA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10" name="Freeform 3327"/>
          <p:cNvSpPr>
            <a:spLocks/>
          </p:cNvSpPr>
          <p:nvPr/>
        </p:nvSpPr>
        <p:spPr bwMode="auto">
          <a:xfrm>
            <a:off x="6557962" y="3903662"/>
            <a:ext cx="109538" cy="107950"/>
          </a:xfrm>
          <a:custGeom>
            <a:avLst/>
            <a:gdLst>
              <a:gd name="T0" fmla="*/ 69 w 69"/>
              <a:gd name="T1" fmla="*/ 68 h 68"/>
              <a:gd name="T2" fmla="*/ 0 w 69"/>
              <a:gd name="T3" fmla="*/ 68 h 68"/>
              <a:gd name="T4" fmla="*/ 0 w 69"/>
              <a:gd name="T5" fmla="*/ 0 h 68"/>
              <a:gd name="T6" fmla="*/ 69 w 69"/>
              <a:gd name="T7" fmla="*/ 0 h 68"/>
              <a:gd name="T8" fmla="*/ 69 w 69"/>
              <a:gd name="T9" fmla="*/ 68 h 68"/>
              <a:gd name="T10" fmla="*/ 69 w 69"/>
              <a:gd name="T11" fmla="*/ 68 h 68"/>
            </a:gdLst>
            <a:ahLst/>
            <a:cxnLst>
              <a:cxn ang="0">
                <a:pos x="T0" y="T1"/>
              </a:cxn>
              <a:cxn ang="0">
                <a:pos x="T2" y="T3"/>
              </a:cxn>
              <a:cxn ang="0">
                <a:pos x="T4" y="T5"/>
              </a:cxn>
              <a:cxn ang="0">
                <a:pos x="T6" y="T7"/>
              </a:cxn>
              <a:cxn ang="0">
                <a:pos x="T8" y="T9"/>
              </a:cxn>
              <a:cxn ang="0">
                <a:pos x="T10" y="T11"/>
              </a:cxn>
            </a:cxnLst>
            <a:rect l="0" t="0" r="r" b="b"/>
            <a:pathLst>
              <a:path w="69" h="68">
                <a:moveTo>
                  <a:pt x="69" y="68"/>
                </a:moveTo>
                <a:lnTo>
                  <a:pt x="0" y="68"/>
                </a:lnTo>
                <a:lnTo>
                  <a:pt x="0" y="0"/>
                </a:lnTo>
                <a:lnTo>
                  <a:pt x="69" y="0"/>
                </a:lnTo>
                <a:lnTo>
                  <a:pt x="69" y="68"/>
                </a:lnTo>
                <a:lnTo>
                  <a:pt x="69" y="68"/>
                </a:lnTo>
                <a:close/>
              </a:path>
            </a:pathLst>
          </a:custGeom>
          <a:solidFill>
            <a:srgbClr val="AEA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11" name="Freeform 3332"/>
          <p:cNvSpPr>
            <a:spLocks/>
          </p:cNvSpPr>
          <p:nvPr/>
        </p:nvSpPr>
        <p:spPr bwMode="auto">
          <a:xfrm>
            <a:off x="5665787" y="4495800"/>
            <a:ext cx="144463" cy="74612"/>
          </a:xfrm>
          <a:custGeom>
            <a:avLst/>
            <a:gdLst>
              <a:gd name="T0" fmla="*/ 36 w 70"/>
              <a:gd name="T1" fmla="*/ 0 h 36"/>
              <a:gd name="T2" fmla="*/ 0 w 70"/>
              <a:gd name="T3" fmla="*/ 36 h 36"/>
              <a:gd name="T4" fmla="*/ 70 w 70"/>
              <a:gd name="T5" fmla="*/ 36 h 36"/>
              <a:gd name="T6" fmla="*/ 36 w 70"/>
              <a:gd name="T7" fmla="*/ 0 h 36"/>
            </a:gdLst>
            <a:ahLst/>
            <a:cxnLst>
              <a:cxn ang="0">
                <a:pos x="T0" y="T1"/>
              </a:cxn>
              <a:cxn ang="0">
                <a:pos x="T2" y="T3"/>
              </a:cxn>
              <a:cxn ang="0">
                <a:pos x="T4" y="T5"/>
              </a:cxn>
              <a:cxn ang="0">
                <a:pos x="T6" y="T7"/>
              </a:cxn>
            </a:cxnLst>
            <a:rect l="0" t="0" r="r" b="b"/>
            <a:pathLst>
              <a:path w="70" h="36">
                <a:moveTo>
                  <a:pt x="36" y="0"/>
                </a:moveTo>
                <a:cubicBezTo>
                  <a:pt x="16" y="0"/>
                  <a:pt x="0" y="16"/>
                  <a:pt x="0" y="36"/>
                </a:cubicBezTo>
                <a:cubicBezTo>
                  <a:pt x="70" y="36"/>
                  <a:pt x="70" y="36"/>
                  <a:pt x="70" y="36"/>
                </a:cubicBezTo>
                <a:cubicBezTo>
                  <a:pt x="70" y="16"/>
                  <a:pt x="55" y="0"/>
                  <a:pt x="36"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12" name="Freeform 3342"/>
          <p:cNvSpPr>
            <a:spLocks/>
          </p:cNvSpPr>
          <p:nvPr/>
        </p:nvSpPr>
        <p:spPr bwMode="auto">
          <a:xfrm>
            <a:off x="5737225" y="2789237"/>
            <a:ext cx="3175" cy="1587"/>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lnTo>
                  <a:pt x="2" y="0"/>
                </a:lnTo>
                <a:lnTo>
                  <a:pt x="2"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13" name="Freeform 3345"/>
          <p:cNvSpPr>
            <a:spLocks/>
          </p:cNvSpPr>
          <p:nvPr/>
        </p:nvSpPr>
        <p:spPr bwMode="auto">
          <a:xfrm>
            <a:off x="5618162" y="3689350"/>
            <a:ext cx="61913" cy="22225"/>
          </a:xfrm>
          <a:custGeom>
            <a:avLst/>
            <a:gdLst>
              <a:gd name="T0" fmla="*/ 0 w 39"/>
              <a:gd name="T1" fmla="*/ 0 h 14"/>
              <a:gd name="T2" fmla="*/ 39 w 39"/>
              <a:gd name="T3" fmla="*/ 0 h 14"/>
              <a:gd name="T4" fmla="*/ 39 w 39"/>
              <a:gd name="T5" fmla="*/ 14 h 14"/>
              <a:gd name="T6" fmla="*/ 0 w 39"/>
              <a:gd name="T7" fmla="*/ 14 h 14"/>
              <a:gd name="T8" fmla="*/ 0 w 39"/>
              <a:gd name="T9" fmla="*/ 0 h 14"/>
              <a:gd name="T10" fmla="*/ 0 w 39"/>
              <a:gd name="T11" fmla="*/ 0 h 14"/>
            </a:gdLst>
            <a:ahLst/>
            <a:cxnLst>
              <a:cxn ang="0">
                <a:pos x="T0" y="T1"/>
              </a:cxn>
              <a:cxn ang="0">
                <a:pos x="T2" y="T3"/>
              </a:cxn>
              <a:cxn ang="0">
                <a:pos x="T4" y="T5"/>
              </a:cxn>
              <a:cxn ang="0">
                <a:pos x="T6" y="T7"/>
              </a:cxn>
              <a:cxn ang="0">
                <a:pos x="T8" y="T9"/>
              </a:cxn>
              <a:cxn ang="0">
                <a:pos x="T10" y="T11"/>
              </a:cxn>
            </a:cxnLst>
            <a:rect l="0" t="0" r="r" b="b"/>
            <a:pathLst>
              <a:path w="39" h="14">
                <a:moveTo>
                  <a:pt x="0" y="0"/>
                </a:moveTo>
                <a:lnTo>
                  <a:pt x="39" y="0"/>
                </a:lnTo>
                <a:lnTo>
                  <a:pt x="39" y="14"/>
                </a:lnTo>
                <a:lnTo>
                  <a:pt x="0" y="14"/>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14" name="Freeform 3356"/>
          <p:cNvSpPr>
            <a:spLocks/>
          </p:cNvSpPr>
          <p:nvPr/>
        </p:nvSpPr>
        <p:spPr bwMode="auto">
          <a:xfrm>
            <a:off x="6078537" y="4146550"/>
            <a:ext cx="160338" cy="157162"/>
          </a:xfrm>
          <a:custGeom>
            <a:avLst/>
            <a:gdLst>
              <a:gd name="T0" fmla="*/ 51 w 101"/>
              <a:gd name="T1" fmla="*/ 99 h 99"/>
              <a:gd name="T2" fmla="*/ 0 w 101"/>
              <a:gd name="T3" fmla="*/ 49 h 99"/>
              <a:gd name="T4" fmla="*/ 51 w 101"/>
              <a:gd name="T5" fmla="*/ 0 h 99"/>
              <a:gd name="T6" fmla="*/ 101 w 101"/>
              <a:gd name="T7" fmla="*/ 49 h 99"/>
              <a:gd name="T8" fmla="*/ 51 w 101"/>
              <a:gd name="T9" fmla="*/ 99 h 99"/>
              <a:gd name="T10" fmla="*/ 51 w 101"/>
              <a:gd name="T11" fmla="*/ 99 h 99"/>
              <a:gd name="T12" fmla="*/ 51 w 101"/>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101" h="99">
                <a:moveTo>
                  <a:pt x="51" y="99"/>
                </a:moveTo>
                <a:lnTo>
                  <a:pt x="0" y="49"/>
                </a:lnTo>
                <a:lnTo>
                  <a:pt x="51" y="0"/>
                </a:lnTo>
                <a:lnTo>
                  <a:pt x="101" y="49"/>
                </a:lnTo>
                <a:lnTo>
                  <a:pt x="51" y="99"/>
                </a:lnTo>
                <a:lnTo>
                  <a:pt x="51" y="99"/>
                </a:lnTo>
                <a:lnTo>
                  <a:pt x="51" y="99"/>
                </a:lnTo>
                <a:close/>
              </a:path>
            </a:pathLst>
          </a:custGeom>
          <a:solidFill>
            <a:srgbClr val="9EDC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15" name="Freeform 3374"/>
          <p:cNvSpPr>
            <a:spLocks/>
          </p:cNvSpPr>
          <p:nvPr/>
        </p:nvSpPr>
        <p:spPr bwMode="auto">
          <a:xfrm>
            <a:off x="10482264" y="1819275"/>
            <a:ext cx="65088" cy="33337"/>
          </a:xfrm>
          <a:custGeom>
            <a:avLst/>
            <a:gdLst>
              <a:gd name="T0" fmla="*/ 16 w 32"/>
              <a:gd name="T1" fmla="*/ 0 h 16"/>
              <a:gd name="T2" fmla="*/ 0 w 32"/>
              <a:gd name="T3" fmla="*/ 16 h 16"/>
              <a:gd name="T4" fmla="*/ 32 w 32"/>
              <a:gd name="T5" fmla="*/ 16 h 16"/>
              <a:gd name="T6" fmla="*/ 16 w 32"/>
              <a:gd name="T7" fmla="*/ 0 h 16"/>
            </a:gdLst>
            <a:ahLst/>
            <a:cxnLst>
              <a:cxn ang="0">
                <a:pos x="T0" y="T1"/>
              </a:cxn>
              <a:cxn ang="0">
                <a:pos x="T2" y="T3"/>
              </a:cxn>
              <a:cxn ang="0">
                <a:pos x="T4" y="T5"/>
              </a:cxn>
              <a:cxn ang="0">
                <a:pos x="T6" y="T7"/>
              </a:cxn>
            </a:cxnLst>
            <a:rect l="0" t="0" r="r" b="b"/>
            <a:pathLst>
              <a:path w="32" h="16">
                <a:moveTo>
                  <a:pt x="16" y="0"/>
                </a:moveTo>
                <a:cubicBezTo>
                  <a:pt x="6" y="0"/>
                  <a:pt x="0" y="8"/>
                  <a:pt x="0" y="16"/>
                </a:cubicBezTo>
                <a:cubicBezTo>
                  <a:pt x="32" y="16"/>
                  <a:pt x="32" y="16"/>
                  <a:pt x="32" y="16"/>
                </a:cubicBezTo>
                <a:cubicBezTo>
                  <a:pt x="32" y="8"/>
                  <a:pt x="24" y="0"/>
                  <a:pt x="16"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16" name="Freeform 3375"/>
          <p:cNvSpPr>
            <a:spLocks/>
          </p:cNvSpPr>
          <p:nvPr/>
        </p:nvSpPr>
        <p:spPr bwMode="auto">
          <a:xfrm>
            <a:off x="10596564" y="1819275"/>
            <a:ext cx="66675" cy="33337"/>
          </a:xfrm>
          <a:custGeom>
            <a:avLst/>
            <a:gdLst>
              <a:gd name="T0" fmla="*/ 16 w 32"/>
              <a:gd name="T1" fmla="*/ 0 h 16"/>
              <a:gd name="T2" fmla="*/ 32 w 32"/>
              <a:gd name="T3" fmla="*/ 16 h 16"/>
              <a:gd name="T4" fmla="*/ 0 w 32"/>
              <a:gd name="T5" fmla="*/ 16 h 16"/>
              <a:gd name="T6" fmla="*/ 16 w 32"/>
              <a:gd name="T7" fmla="*/ 0 h 16"/>
            </a:gdLst>
            <a:ahLst/>
            <a:cxnLst>
              <a:cxn ang="0">
                <a:pos x="T0" y="T1"/>
              </a:cxn>
              <a:cxn ang="0">
                <a:pos x="T2" y="T3"/>
              </a:cxn>
              <a:cxn ang="0">
                <a:pos x="T4" y="T5"/>
              </a:cxn>
              <a:cxn ang="0">
                <a:pos x="T6" y="T7"/>
              </a:cxn>
            </a:cxnLst>
            <a:rect l="0" t="0" r="r" b="b"/>
            <a:pathLst>
              <a:path w="32" h="16">
                <a:moveTo>
                  <a:pt x="16" y="0"/>
                </a:moveTo>
                <a:cubicBezTo>
                  <a:pt x="26" y="0"/>
                  <a:pt x="32" y="8"/>
                  <a:pt x="32" y="16"/>
                </a:cubicBezTo>
                <a:cubicBezTo>
                  <a:pt x="0" y="16"/>
                  <a:pt x="0" y="16"/>
                  <a:pt x="0" y="16"/>
                </a:cubicBezTo>
                <a:cubicBezTo>
                  <a:pt x="0" y="8"/>
                  <a:pt x="8" y="0"/>
                  <a:pt x="16" y="0"/>
                </a:cubicBezTo>
                <a:close/>
              </a:path>
            </a:pathLst>
          </a:custGeom>
          <a:solidFill>
            <a:srgbClr val="B40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17" name="Freeform 3376"/>
          <p:cNvSpPr>
            <a:spLocks/>
          </p:cNvSpPr>
          <p:nvPr/>
        </p:nvSpPr>
        <p:spPr bwMode="auto">
          <a:xfrm>
            <a:off x="10334626" y="893762"/>
            <a:ext cx="465138" cy="1050925"/>
          </a:xfrm>
          <a:custGeom>
            <a:avLst/>
            <a:gdLst>
              <a:gd name="T0" fmla="*/ 177 w 225"/>
              <a:gd name="T1" fmla="*/ 92 h 508"/>
              <a:gd name="T2" fmla="*/ 177 w 225"/>
              <a:gd name="T3" fmla="*/ 92 h 508"/>
              <a:gd name="T4" fmla="*/ 177 w 225"/>
              <a:gd name="T5" fmla="*/ 92 h 508"/>
              <a:gd name="T6" fmla="*/ 128 w 225"/>
              <a:gd name="T7" fmla="*/ 88 h 508"/>
              <a:gd name="T8" fmla="*/ 128 w 225"/>
              <a:gd name="T9" fmla="*/ 80 h 508"/>
              <a:gd name="T10" fmla="*/ 139 w 225"/>
              <a:gd name="T11" fmla="*/ 68 h 508"/>
              <a:gd name="T12" fmla="*/ 139 w 225"/>
              <a:gd name="T13" fmla="*/ 57 h 508"/>
              <a:gd name="T14" fmla="*/ 143 w 225"/>
              <a:gd name="T15" fmla="*/ 52 h 508"/>
              <a:gd name="T16" fmla="*/ 143 w 225"/>
              <a:gd name="T17" fmla="*/ 43 h 508"/>
              <a:gd name="T18" fmla="*/ 141 w 225"/>
              <a:gd name="T19" fmla="*/ 38 h 508"/>
              <a:gd name="T20" fmla="*/ 146 w 225"/>
              <a:gd name="T21" fmla="*/ 25 h 508"/>
              <a:gd name="T22" fmla="*/ 127 w 225"/>
              <a:gd name="T23" fmla="*/ 7 h 508"/>
              <a:gd name="T24" fmla="*/ 127 w 225"/>
              <a:gd name="T25" fmla="*/ 7 h 508"/>
              <a:gd name="T26" fmla="*/ 107 w 225"/>
              <a:gd name="T27" fmla="*/ 0 h 508"/>
              <a:gd name="T28" fmla="*/ 79 w 225"/>
              <a:gd name="T29" fmla="*/ 23 h 508"/>
              <a:gd name="T30" fmla="*/ 84 w 225"/>
              <a:gd name="T31" fmla="*/ 38 h 508"/>
              <a:gd name="T32" fmla="*/ 81 w 225"/>
              <a:gd name="T33" fmla="*/ 43 h 508"/>
              <a:gd name="T34" fmla="*/ 81 w 225"/>
              <a:gd name="T35" fmla="*/ 52 h 508"/>
              <a:gd name="T36" fmla="*/ 85 w 225"/>
              <a:gd name="T37" fmla="*/ 57 h 508"/>
              <a:gd name="T38" fmla="*/ 85 w 225"/>
              <a:gd name="T39" fmla="*/ 68 h 508"/>
              <a:gd name="T40" fmla="*/ 97 w 225"/>
              <a:gd name="T41" fmla="*/ 80 h 508"/>
              <a:gd name="T42" fmla="*/ 97 w 225"/>
              <a:gd name="T43" fmla="*/ 88 h 508"/>
              <a:gd name="T44" fmla="*/ 48 w 225"/>
              <a:gd name="T45" fmla="*/ 92 h 508"/>
              <a:gd name="T46" fmla="*/ 48 w 225"/>
              <a:gd name="T47" fmla="*/ 93 h 508"/>
              <a:gd name="T48" fmla="*/ 0 w 225"/>
              <a:gd name="T49" fmla="*/ 267 h 508"/>
              <a:gd name="T50" fmla="*/ 4 w 225"/>
              <a:gd name="T51" fmla="*/ 267 h 508"/>
              <a:gd name="T52" fmla="*/ 4 w 225"/>
              <a:gd name="T53" fmla="*/ 279 h 508"/>
              <a:gd name="T54" fmla="*/ 14 w 225"/>
              <a:gd name="T55" fmla="*/ 289 h 508"/>
              <a:gd name="T56" fmla="*/ 25 w 225"/>
              <a:gd name="T57" fmla="*/ 279 h 508"/>
              <a:gd name="T58" fmla="*/ 25 w 225"/>
              <a:gd name="T59" fmla="*/ 267 h 508"/>
              <a:gd name="T60" fmla="*/ 28 w 225"/>
              <a:gd name="T61" fmla="*/ 267 h 508"/>
              <a:gd name="T62" fmla="*/ 48 w 225"/>
              <a:gd name="T63" fmla="*/ 170 h 508"/>
              <a:gd name="T64" fmla="*/ 48 w 225"/>
              <a:gd name="T65" fmla="*/ 308 h 508"/>
              <a:gd name="T66" fmla="*/ 65 w 225"/>
              <a:gd name="T67" fmla="*/ 308 h 508"/>
              <a:gd name="T68" fmla="*/ 71 w 225"/>
              <a:gd name="T69" fmla="*/ 493 h 508"/>
              <a:gd name="T70" fmla="*/ 77 w 225"/>
              <a:gd name="T71" fmla="*/ 493 h 508"/>
              <a:gd name="T72" fmla="*/ 69 w 225"/>
              <a:gd name="T73" fmla="*/ 508 h 508"/>
              <a:gd name="T74" fmla="*/ 108 w 225"/>
              <a:gd name="T75" fmla="*/ 508 h 508"/>
              <a:gd name="T76" fmla="*/ 99 w 225"/>
              <a:gd name="T77" fmla="*/ 493 h 508"/>
              <a:gd name="T78" fmla="*/ 105 w 225"/>
              <a:gd name="T79" fmla="*/ 493 h 508"/>
              <a:gd name="T80" fmla="*/ 112 w 225"/>
              <a:gd name="T81" fmla="*/ 308 h 508"/>
              <a:gd name="T82" fmla="*/ 113 w 225"/>
              <a:gd name="T83" fmla="*/ 308 h 508"/>
              <a:gd name="T84" fmla="*/ 120 w 225"/>
              <a:gd name="T85" fmla="*/ 493 h 508"/>
              <a:gd name="T86" fmla="*/ 126 w 225"/>
              <a:gd name="T87" fmla="*/ 493 h 508"/>
              <a:gd name="T88" fmla="*/ 117 w 225"/>
              <a:gd name="T89" fmla="*/ 508 h 508"/>
              <a:gd name="T90" fmla="*/ 156 w 225"/>
              <a:gd name="T91" fmla="*/ 508 h 508"/>
              <a:gd name="T92" fmla="*/ 148 w 225"/>
              <a:gd name="T93" fmla="*/ 493 h 508"/>
              <a:gd name="T94" fmla="*/ 154 w 225"/>
              <a:gd name="T95" fmla="*/ 493 h 508"/>
              <a:gd name="T96" fmla="*/ 160 w 225"/>
              <a:gd name="T97" fmla="*/ 308 h 508"/>
              <a:gd name="T98" fmla="*/ 177 w 225"/>
              <a:gd name="T99" fmla="*/ 308 h 508"/>
              <a:gd name="T100" fmla="*/ 177 w 225"/>
              <a:gd name="T101" fmla="*/ 167 h 508"/>
              <a:gd name="T102" fmla="*/ 198 w 225"/>
              <a:gd name="T103" fmla="*/ 267 h 508"/>
              <a:gd name="T104" fmla="*/ 201 w 225"/>
              <a:gd name="T105" fmla="*/ 267 h 508"/>
              <a:gd name="T106" fmla="*/ 201 w 225"/>
              <a:gd name="T107" fmla="*/ 279 h 508"/>
              <a:gd name="T108" fmla="*/ 211 w 225"/>
              <a:gd name="T109" fmla="*/ 289 h 508"/>
              <a:gd name="T110" fmla="*/ 222 w 225"/>
              <a:gd name="T111" fmla="*/ 279 h 508"/>
              <a:gd name="T112" fmla="*/ 222 w 225"/>
              <a:gd name="T113" fmla="*/ 267 h 508"/>
              <a:gd name="T114" fmla="*/ 225 w 225"/>
              <a:gd name="T115" fmla="*/ 267 h 508"/>
              <a:gd name="T116" fmla="*/ 177 w 225"/>
              <a:gd name="T117" fmla="*/ 92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508">
                <a:moveTo>
                  <a:pt x="177" y="92"/>
                </a:moveTo>
                <a:cubicBezTo>
                  <a:pt x="177" y="92"/>
                  <a:pt x="177" y="92"/>
                  <a:pt x="177" y="92"/>
                </a:cubicBezTo>
                <a:cubicBezTo>
                  <a:pt x="177" y="92"/>
                  <a:pt x="177" y="92"/>
                  <a:pt x="177" y="92"/>
                </a:cubicBezTo>
                <a:cubicBezTo>
                  <a:pt x="128" y="88"/>
                  <a:pt x="128" y="88"/>
                  <a:pt x="128" y="88"/>
                </a:cubicBezTo>
                <a:cubicBezTo>
                  <a:pt x="128" y="80"/>
                  <a:pt x="128" y="80"/>
                  <a:pt x="128" y="80"/>
                </a:cubicBezTo>
                <a:cubicBezTo>
                  <a:pt x="134" y="79"/>
                  <a:pt x="139" y="74"/>
                  <a:pt x="139" y="68"/>
                </a:cubicBezTo>
                <a:cubicBezTo>
                  <a:pt x="139" y="57"/>
                  <a:pt x="139" y="57"/>
                  <a:pt x="139" y="57"/>
                </a:cubicBezTo>
                <a:cubicBezTo>
                  <a:pt x="141" y="57"/>
                  <a:pt x="143" y="55"/>
                  <a:pt x="143" y="52"/>
                </a:cubicBezTo>
                <a:cubicBezTo>
                  <a:pt x="143" y="43"/>
                  <a:pt x="143" y="43"/>
                  <a:pt x="143" y="43"/>
                </a:cubicBezTo>
                <a:cubicBezTo>
                  <a:pt x="143" y="41"/>
                  <a:pt x="142" y="39"/>
                  <a:pt x="141" y="38"/>
                </a:cubicBezTo>
                <a:cubicBezTo>
                  <a:pt x="144" y="36"/>
                  <a:pt x="146" y="31"/>
                  <a:pt x="146" y="25"/>
                </a:cubicBezTo>
                <a:cubicBezTo>
                  <a:pt x="146" y="15"/>
                  <a:pt x="138" y="7"/>
                  <a:pt x="127" y="7"/>
                </a:cubicBezTo>
                <a:cubicBezTo>
                  <a:pt x="127" y="7"/>
                  <a:pt x="127" y="7"/>
                  <a:pt x="127" y="7"/>
                </a:cubicBezTo>
                <a:cubicBezTo>
                  <a:pt x="122" y="3"/>
                  <a:pt x="115" y="0"/>
                  <a:pt x="107" y="0"/>
                </a:cubicBezTo>
                <a:cubicBezTo>
                  <a:pt x="91" y="0"/>
                  <a:pt x="79" y="10"/>
                  <a:pt x="79" y="23"/>
                </a:cubicBezTo>
                <a:cubicBezTo>
                  <a:pt x="79" y="29"/>
                  <a:pt x="81" y="35"/>
                  <a:pt x="84" y="38"/>
                </a:cubicBezTo>
                <a:cubicBezTo>
                  <a:pt x="83" y="38"/>
                  <a:pt x="81" y="40"/>
                  <a:pt x="81" y="43"/>
                </a:cubicBezTo>
                <a:cubicBezTo>
                  <a:pt x="81" y="52"/>
                  <a:pt x="81" y="52"/>
                  <a:pt x="81" y="52"/>
                </a:cubicBezTo>
                <a:cubicBezTo>
                  <a:pt x="81" y="55"/>
                  <a:pt x="83" y="57"/>
                  <a:pt x="85" y="57"/>
                </a:cubicBezTo>
                <a:cubicBezTo>
                  <a:pt x="85" y="68"/>
                  <a:pt x="85" y="68"/>
                  <a:pt x="85" y="68"/>
                </a:cubicBezTo>
                <a:cubicBezTo>
                  <a:pt x="85" y="75"/>
                  <a:pt x="90" y="80"/>
                  <a:pt x="97" y="80"/>
                </a:cubicBezTo>
                <a:cubicBezTo>
                  <a:pt x="97" y="88"/>
                  <a:pt x="97" y="88"/>
                  <a:pt x="97" y="88"/>
                </a:cubicBezTo>
                <a:cubicBezTo>
                  <a:pt x="48" y="92"/>
                  <a:pt x="48" y="92"/>
                  <a:pt x="48" y="92"/>
                </a:cubicBezTo>
                <a:cubicBezTo>
                  <a:pt x="48" y="93"/>
                  <a:pt x="48" y="93"/>
                  <a:pt x="48" y="93"/>
                </a:cubicBezTo>
                <a:cubicBezTo>
                  <a:pt x="22" y="149"/>
                  <a:pt x="6" y="205"/>
                  <a:pt x="0" y="267"/>
                </a:cubicBezTo>
                <a:cubicBezTo>
                  <a:pt x="4" y="267"/>
                  <a:pt x="4" y="267"/>
                  <a:pt x="4" y="267"/>
                </a:cubicBezTo>
                <a:cubicBezTo>
                  <a:pt x="4" y="279"/>
                  <a:pt x="4" y="279"/>
                  <a:pt x="4" y="279"/>
                </a:cubicBezTo>
                <a:cubicBezTo>
                  <a:pt x="4" y="285"/>
                  <a:pt x="9" y="289"/>
                  <a:pt x="14" y="289"/>
                </a:cubicBezTo>
                <a:cubicBezTo>
                  <a:pt x="20" y="289"/>
                  <a:pt x="25" y="285"/>
                  <a:pt x="25" y="279"/>
                </a:cubicBezTo>
                <a:cubicBezTo>
                  <a:pt x="25" y="267"/>
                  <a:pt x="25" y="267"/>
                  <a:pt x="25" y="267"/>
                </a:cubicBezTo>
                <a:cubicBezTo>
                  <a:pt x="28" y="267"/>
                  <a:pt x="28" y="267"/>
                  <a:pt x="28" y="267"/>
                </a:cubicBezTo>
                <a:cubicBezTo>
                  <a:pt x="31" y="233"/>
                  <a:pt x="39" y="202"/>
                  <a:pt x="48" y="170"/>
                </a:cubicBezTo>
                <a:cubicBezTo>
                  <a:pt x="48" y="308"/>
                  <a:pt x="48" y="308"/>
                  <a:pt x="48" y="308"/>
                </a:cubicBezTo>
                <a:cubicBezTo>
                  <a:pt x="65" y="308"/>
                  <a:pt x="65" y="308"/>
                  <a:pt x="65" y="308"/>
                </a:cubicBezTo>
                <a:cubicBezTo>
                  <a:pt x="71" y="493"/>
                  <a:pt x="71" y="493"/>
                  <a:pt x="71" y="493"/>
                </a:cubicBezTo>
                <a:cubicBezTo>
                  <a:pt x="77" y="493"/>
                  <a:pt x="77" y="493"/>
                  <a:pt x="77" y="493"/>
                </a:cubicBezTo>
                <a:cubicBezTo>
                  <a:pt x="71" y="495"/>
                  <a:pt x="69" y="502"/>
                  <a:pt x="69" y="508"/>
                </a:cubicBezTo>
                <a:cubicBezTo>
                  <a:pt x="108" y="508"/>
                  <a:pt x="108" y="508"/>
                  <a:pt x="108" y="508"/>
                </a:cubicBezTo>
                <a:cubicBezTo>
                  <a:pt x="108" y="502"/>
                  <a:pt x="105" y="495"/>
                  <a:pt x="99" y="493"/>
                </a:cubicBezTo>
                <a:cubicBezTo>
                  <a:pt x="105" y="493"/>
                  <a:pt x="105" y="493"/>
                  <a:pt x="105" y="493"/>
                </a:cubicBezTo>
                <a:cubicBezTo>
                  <a:pt x="112" y="308"/>
                  <a:pt x="112" y="308"/>
                  <a:pt x="112" y="308"/>
                </a:cubicBezTo>
                <a:cubicBezTo>
                  <a:pt x="113" y="308"/>
                  <a:pt x="113" y="308"/>
                  <a:pt x="113" y="308"/>
                </a:cubicBezTo>
                <a:cubicBezTo>
                  <a:pt x="120" y="493"/>
                  <a:pt x="120" y="493"/>
                  <a:pt x="120" y="493"/>
                </a:cubicBezTo>
                <a:cubicBezTo>
                  <a:pt x="126" y="493"/>
                  <a:pt x="126" y="493"/>
                  <a:pt x="126" y="493"/>
                </a:cubicBezTo>
                <a:cubicBezTo>
                  <a:pt x="120" y="495"/>
                  <a:pt x="117" y="502"/>
                  <a:pt x="117" y="508"/>
                </a:cubicBezTo>
                <a:cubicBezTo>
                  <a:pt x="156" y="508"/>
                  <a:pt x="156" y="508"/>
                  <a:pt x="156" y="508"/>
                </a:cubicBezTo>
                <a:cubicBezTo>
                  <a:pt x="156" y="502"/>
                  <a:pt x="154" y="495"/>
                  <a:pt x="148" y="493"/>
                </a:cubicBezTo>
                <a:cubicBezTo>
                  <a:pt x="154" y="493"/>
                  <a:pt x="154" y="493"/>
                  <a:pt x="154" y="493"/>
                </a:cubicBezTo>
                <a:cubicBezTo>
                  <a:pt x="160" y="308"/>
                  <a:pt x="160" y="308"/>
                  <a:pt x="160" y="308"/>
                </a:cubicBezTo>
                <a:cubicBezTo>
                  <a:pt x="177" y="308"/>
                  <a:pt x="177" y="308"/>
                  <a:pt x="177" y="308"/>
                </a:cubicBezTo>
                <a:cubicBezTo>
                  <a:pt x="177" y="167"/>
                  <a:pt x="177" y="167"/>
                  <a:pt x="177" y="167"/>
                </a:cubicBezTo>
                <a:cubicBezTo>
                  <a:pt x="187" y="200"/>
                  <a:pt x="195" y="232"/>
                  <a:pt x="198" y="267"/>
                </a:cubicBezTo>
                <a:cubicBezTo>
                  <a:pt x="201" y="267"/>
                  <a:pt x="201" y="267"/>
                  <a:pt x="201" y="267"/>
                </a:cubicBezTo>
                <a:cubicBezTo>
                  <a:pt x="201" y="279"/>
                  <a:pt x="201" y="279"/>
                  <a:pt x="201" y="279"/>
                </a:cubicBezTo>
                <a:cubicBezTo>
                  <a:pt x="201" y="285"/>
                  <a:pt x="206" y="289"/>
                  <a:pt x="211" y="289"/>
                </a:cubicBezTo>
                <a:cubicBezTo>
                  <a:pt x="217" y="289"/>
                  <a:pt x="222" y="285"/>
                  <a:pt x="222" y="279"/>
                </a:cubicBezTo>
                <a:cubicBezTo>
                  <a:pt x="222" y="267"/>
                  <a:pt x="222" y="267"/>
                  <a:pt x="222" y="267"/>
                </a:cubicBezTo>
                <a:cubicBezTo>
                  <a:pt x="225" y="267"/>
                  <a:pt x="225" y="267"/>
                  <a:pt x="225" y="267"/>
                </a:cubicBezTo>
                <a:cubicBezTo>
                  <a:pt x="220" y="205"/>
                  <a:pt x="203" y="148"/>
                  <a:pt x="177" y="92"/>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18" name="Freeform 3377"/>
          <p:cNvSpPr>
            <a:spLocks/>
          </p:cNvSpPr>
          <p:nvPr/>
        </p:nvSpPr>
        <p:spPr bwMode="auto">
          <a:xfrm>
            <a:off x="10199689" y="949325"/>
            <a:ext cx="333375" cy="995362"/>
          </a:xfrm>
          <a:custGeom>
            <a:avLst/>
            <a:gdLst>
              <a:gd name="T0" fmla="*/ 133 w 161"/>
              <a:gd name="T1" fmla="*/ 97 h 481"/>
              <a:gd name="T2" fmla="*/ 95 w 161"/>
              <a:gd name="T3" fmla="*/ 93 h 481"/>
              <a:gd name="T4" fmla="*/ 93 w 161"/>
              <a:gd name="T5" fmla="*/ 89 h 481"/>
              <a:gd name="T6" fmla="*/ 121 w 161"/>
              <a:gd name="T7" fmla="*/ 76 h 481"/>
              <a:gd name="T8" fmla="*/ 109 w 161"/>
              <a:gd name="T9" fmla="*/ 71 h 481"/>
              <a:gd name="T10" fmla="*/ 114 w 161"/>
              <a:gd name="T11" fmla="*/ 56 h 481"/>
              <a:gd name="T12" fmla="*/ 114 w 161"/>
              <a:gd name="T13" fmla="*/ 55 h 481"/>
              <a:gd name="T14" fmla="*/ 99 w 161"/>
              <a:gd name="T15" fmla="*/ 14 h 481"/>
              <a:gd name="T16" fmla="*/ 47 w 161"/>
              <a:gd name="T17" fmla="*/ 36 h 481"/>
              <a:gd name="T18" fmla="*/ 51 w 161"/>
              <a:gd name="T19" fmla="*/ 55 h 481"/>
              <a:gd name="T20" fmla="*/ 48 w 161"/>
              <a:gd name="T21" fmla="*/ 71 h 481"/>
              <a:gd name="T22" fmla="*/ 56 w 161"/>
              <a:gd name="T23" fmla="*/ 89 h 481"/>
              <a:gd name="T24" fmla="*/ 70 w 161"/>
              <a:gd name="T25" fmla="*/ 93 h 481"/>
              <a:gd name="T26" fmla="*/ 29 w 161"/>
              <a:gd name="T27" fmla="*/ 97 h 481"/>
              <a:gd name="T28" fmla="*/ 29 w 161"/>
              <a:gd name="T29" fmla="*/ 97 h 481"/>
              <a:gd name="T30" fmla="*/ 3 w 161"/>
              <a:gd name="T31" fmla="*/ 221 h 481"/>
              <a:gd name="T32" fmla="*/ 10 w 161"/>
              <a:gd name="T33" fmla="*/ 237 h 481"/>
              <a:gd name="T34" fmla="*/ 18 w 161"/>
              <a:gd name="T35" fmla="*/ 221 h 481"/>
              <a:gd name="T36" fmla="*/ 32 w 161"/>
              <a:gd name="T37" fmla="*/ 149 h 481"/>
              <a:gd name="T38" fmla="*/ 38 w 161"/>
              <a:gd name="T39" fmla="*/ 364 h 481"/>
              <a:gd name="T40" fmla="*/ 55 w 161"/>
              <a:gd name="T41" fmla="*/ 474 h 481"/>
              <a:gd name="T42" fmla="*/ 55 w 161"/>
              <a:gd name="T43" fmla="*/ 481 h 481"/>
              <a:gd name="T44" fmla="*/ 80 w 161"/>
              <a:gd name="T45" fmla="*/ 481 h 481"/>
              <a:gd name="T46" fmla="*/ 80 w 161"/>
              <a:gd name="T47" fmla="*/ 364 h 481"/>
              <a:gd name="T48" fmla="*/ 89 w 161"/>
              <a:gd name="T49" fmla="*/ 474 h 481"/>
              <a:gd name="T50" fmla="*/ 89 w 161"/>
              <a:gd name="T51" fmla="*/ 481 h 481"/>
              <a:gd name="T52" fmla="*/ 112 w 161"/>
              <a:gd name="T53" fmla="*/ 481 h 481"/>
              <a:gd name="T54" fmla="*/ 112 w 161"/>
              <a:gd name="T55" fmla="*/ 364 h 481"/>
              <a:gd name="T56" fmla="*/ 124 w 161"/>
              <a:gd name="T57" fmla="*/ 253 h 481"/>
              <a:gd name="T58" fmla="*/ 141 w 161"/>
              <a:gd name="T59" fmla="*/ 221 h 481"/>
              <a:gd name="T60" fmla="*/ 144 w 161"/>
              <a:gd name="T61" fmla="*/ 230 h 481"/>
              <a:gd name="T62" fmla="*/ 159 w 161"/>
              <a:gd name="T63" fmla="*/ 230 h 481"/>
              <a:gd name="T64" fmla="*/ 161 w 161"/>
              <a:gd name="T65" fmla="*/ 221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1" h="481">
                <a:moveTo>
                  <a:pt x="133" y="97"/>
                </a:moveTo>
                <a:cubicBezTo>
                  <a:pt x="133" y="97"/>
                  <a:pt x="133" y="97"/>
                  <a:pt x="133" y="97"/>
                </a:cubicBezTo>
                <a:cubicBezTo>
                  <a:pt x="95" y="93"/>
                  <a:pt x="95" y="93"/>
                  <a:pt x="95" y="93"/>
                </a:cubicBezTo>
                <a:cubicBezTo>
                  <a:pt x="95" y="93"/>
                  <a:pt x="95" y="93"/>
                  <a:pt x="95" y="93"/>
                </a:cubicBezTo>
                <a:cubicBezTo>
                  <a:pt x="92" y="93"/>
                  <a:pt x="92" y="93"/>
                  <a:pt x="92" y="93"/>
                </a:cubicBezTo>
                <a:cubicBezTo>
                  <a:pt x="93" y="89"/>
                  <a:pt x="93" y="89"/>
                  <a:pt x="93" y="89"/>
                </a:cubicBezTo>
                <a:cubicBezTo>
                  <a:pt x="97" y="89"/>
                  <a:pt x="101" y="89"/>
                  <a:pt x="108" y="89"/>
                </a:cubicBezTo>
                <a:cubicBezTo>
                  <a:pt x="119" y="87"/>
                  <a:pt x="121" y="80"/>
                  <a:pt x="121" y="76"/>
                </a:cubicBezTo>
                <a:cubicBezTo>
                  <a:pt x="121" y="72"/>
                  <a:pt x="118" y="65"/>
                  <a:pt x="117" y="71"/>
                </a:cubicBezTo>
                <a:cubicBezTo>
                  <a:pt x="115" y="76"/>
                  <a:pt x="110" y="75"/>
                  <a:pt x="109" y="71"/>
                </a:cubicBezTo>
                <a:cubicBezTo>
                  <a:pt x="108" y="69"/>
                  <a:pt x="110" y="63"/>
                  <a:pt x="112" y="60"/>
                </a:cubicBezTo>
                <a:cubicBezTo>
                  <a:pt x="112" y="58"/>
                  <a:pt x="113" y="57"/>
                  <a:pt x="114" y="56"/>
                </a:cubicBezTo>
                <a:cubicBezTo>
                  <a:pt x="114" y="55"/>
                  <a:pt x="114" y="55"/>
                  <a:pt x="114" y="55"/>
                </a:cubicBezTo>
                <a:cubicBezTo>
                  <a:pt x="114" y="55"/>
                  <a:pt x="114" y="55"/>
                  <a:pt x="114" y="55"/>
                </a:cubicBezTo>
                <a:cubicBezTo>
                  <a:pt x="115" y="51"/>
                  <a:pt x="116" y="47"/>
                  <a:pt x="116" y="42"/>
                </a:cubicBezTo>
                <a:cubicBezTo>
                  <a:pt x="116" y="29"/>
                  <a:pt x="109" y="18"/>
                  <a:pt x="99" y="14"/>
                </a:cubicBezTo>
                <a:cubicBezTo>
                  <a:pt x="94" y="6"/>
                  <a:pt x="85" y="0"/>
                  <a:pt x="76" y="0"/>
                </a:cubicBezTo>
                <a:cubicBezTo>
                  <a:pt x="60" y="0"/>
                  <a:pt x="47" y="16"/>
                  <a:pt x="47" y="36"/>
                </a:cubicBezTo>
                <a:cubicBezTo>
                  <a:pt x="47" y="44"/>
                  <a:pt x="48" y="49"/>
                  <a:pt x="51" y="55"/>
                </a:cubicBezTo>
                <a:cubicBezTo>
                  <a:pt x="51" y="55"/>
                  <a:pt x="51" y="55"/>
                  <a:pt x="51" y="55"/>
                </a:cubicBezTo>
                <a:cubicBezTo>
                  <a:pt x="51" y="55"/>
                  <a:pt x="57" y="67"/>
                  <a:pt x="55" y="71"/>
                </a:cubicBezTo>
                <a:cubicBezTo>
                  <a:pt x="54" y="75"/>
                  <a:pt x="50" y="76"/>
                  <a:pt x="48" y="71"/>
                </a:cubicBezTo>
                <a:cubicBezTo>
                  <a:pt x="46" y="65"/>
                  <a:pt x="43" y="72"/>
                  <a:pt x="44" y="76"/>
                </a:cubicBezTo>
                <a:cubicBezTo>
                  <a:pt x="44" y="80"/>
                  <a:pt x="46" y="87"/>
                  <a:pt x="56" y="89"/>
                </a:cubicBezTo>
                <a:cubicBezTo>
                  <a:pt x="62" y="89"/>
                  <a:pt x="66" y="89"/>
                  <a:pt x="70" y="89"/>
                </a:cubicBezTo>
                <a:cubicBezTo>
                  <a:pt x="70" y="93"/>
                  <a:pt x="70" y="93"/>
                  <a:pt x="70" y="93"/>
                </a:cubicBezTo>
                <a:cubicBezTo>
                  <a:pt x="66" y="93"/>
                  <a:pt x="66" y="93"/>
                  <a:pt x="66" y="93"/>
                </a:cubicBezTo>
                <a:cubicBezTo>
                  <a:pt x="29" y="97"/>
                  <a:pt x="29" y="97"/>
                  <a:pt x="29" y="97"/>
                </a:cubicBezTo>
                <a:cubicBezTo>
                  <a:pt x="29" y="97"/>
                  <a:pt x="29" y="97"/>
                  <a:pt x="29" y="97"/>
                </a:cubicBezTo>
                <a:cubicBezTo>
                  <a:pt x="29" y="97"/>
                  <a:pt x="29" y="97"/>
                  <a:pt x="29" y="97"/>
                </a:cubicBezTo>
                <a:cubicBezTo>
                  <a:pt x="10" y="138"/>
                  <a:pt x="4" y="177"/>
                  <a:pt x="0" y="221"/>
                </a:cubicBezTo>
                <a:cubicBezTo>
                  <a:pt x="3" y="221"/>
                  <a:pt x="3" y="221"/>
                  <a:pt x="3" y="221"/>
                </a:cubicBezTo>
                <a:cubicBezTo>
                  <a:pt x="3" y="230"/>
                  <a:pt x="3" y="230"/>
                  <a:pt x="3" y="230"/>
                </a:cubicBezTo>
                <a:cubicBezTo>
                  <a:pt x="3" y="234"/>
                  <a:pt x="6" y="237"/>
                  <a:pt x="10" y="237"/>
                </a:cubicBezTo>
                <a:cubicBezTo>
                  <a:pt x="14" y="237"/>
                  <a:pt x="18" y="234"/>
                  <a:pt x="18" y="230"/>
                </a:cubicBezTo>
                <a:cubicBezTo>
                  <a:pt x="18" y="221"/>
                  <a:pt x="18" y="221"/>
                  <a:pt x="18" y="221"/>
                </a:cubicBezTo>
                <a:cubicBezTo>
                  <a:pt x="20" y="221"/>
                  <a:pt x="20" y="221"/>
                  <a:pt x="20" y="221"/>
                </a:cubicBezTo>
                <a:cubicBezTo>
                  <a:pt x="23" y="196"/>
                  <a:pt x="26" y="173"/>
                  <a:pt x="32" y="149"/>
                </a:cubicBezTo>
                <a:cubicBezTo>
                  <a:pt x="38" y="253"/>
                  <a:pt x="38" y="253"/>
                  <a:pt x="38" y="253"/>
                </a:cubicBezTo>
                <a:cubicBezTo>
                  <a:pt x="38" y="364"/>
                  <a:pt x="38" y="364"/>
                  <a:pt x="38" y="364"/>
                </a:cubicBezTo>
                <a:cubicBezTo>
                  <a:pt x="52" y="364"/>
                  <a:pt x="52" y="364"/>
                  <a:pt x="52" y="364"/>
                </a:cubicBezTo>
                <a:cubicBezTo>
                  <a:pt x="55" y="474"/>
                  <a:pt x="55" y="474"/>
                  <a:pt x="55" y="474"/>
                </a:cubicBezTo>
                <a:cubicBezTo>
                  <a:pt x="53" y="476"/>
                  <a:pt x="52" y="479"/>
                  <a:pt x="52" y="481"/>
                </a:cubicBezTo>
                <a:cubicBezTo>
                  <a:pt x="55" y="481"/>
                  <a:pt x="55" y="481"/>
                  <a:pt x="55" y="481"/>
                </a:cubicBezTo>
                <a:cubicBezTo>
                  <a:pt x="77" y="481"/>
                  <a:pt x="77" y="481"/>
                  <a:pt x="77" y="481"/>
                </a:cubicBezTo>
                <a:cubicBezTo>
                  <a:pt x="80" y="481"/>
                  <a:pt x="80" y="481"/>
                  <a:pt x="80" y="481"/>
                </a:cubicBezTo>
                <a:cubicBezTo>
                  <a:pt x="80" y="479"/>
                  <a:pt x="79" y="476"/>
                  <a:pt x="77" y="474"/>
                </a:cubicBezTo>
                <a:cubicBezTo>
                  <a:pt x="80" y="364"/>
                  <a:pt x="80" y="364"/>
                  <a:pt x="80" y="364"/>
                </a:cubicBezTo>
                <a:cubicBezTo>
                  <a:pt x="86" y="364"/>
                  <a:pt x="86" y="364"/>
                  <a:pt x="86" y="364"/>
                </a:cubicBezTo>
                <a:cubicBezTo>
                  <a:pt x="89" y="474"/>
                  <a:pt x="89" y="474"/>
                  <a:pt x="89" y="474"/>
                </a:cubicBezTo>
                <a:cubicBezTo>
                  <a:pt x="87" y="476"/>
                  <a:pt x="86" y="479"/>
                  <a:pt x="86" y="481"/>
                </a:cubicBezTo>
                <a:cubicBezTo>
                  <a:pt x="89" y="481"/>
                  <a:pt x="89" y="481"/>
                  <a:pt x="89" y="481"/>
                </a:cubicBezTo>
                <a:cubicBezTo>
                  <a:pt x="109" y="481"/>
                  <a:pt x="109" y="481"/>
                  <a:pt x="109" y="481"/>
                </a:cubicBezTo>
                <a:cubicBezTo>
                  <a:pt x="112" y="481"/>
                  <a:pt x="112" y="481"/>
                  <a:pt x="112" y="481"/>
                </a:cubicBezTo>
                <a:cubicBezTo>
                  <a:pt x="112" y="479"/>
                  <a:pt x="111" y="476"/>
                  <a:pt x="109" y="474"/>
                </a:cubicBezTo>
                <a:cubicBezTo>
                  <a:pt x="112" y="364"/>
                  <a:pt x="112" y="364"/>
                  <a:pt x="112" y="364"/>
                </a:cubicBezTo>
                <a:cubicBezTo>
                  <a:pt x="124" y="364"/>
                  <a:pt x="124" y="364"/>
                  <a:pt x="124" y="364"/>
                </a:cubicBezTo>
                <a:cubicBezTo>
                  <a:pt x="124" y="253"/>
                  <a:pt x="124" y="253"/>
                  <a:pt x="124" y="253"/>
                </a:cubicBezTo>
                <a:cubicBezTo>
                  <a:pt x="130" y="149"/>
                  <a:pt x="130" y="149"/>
                  <a:pt x="130" y="149"/>
                </a:cubicBezTo>
                <a:cubicBezTo>
                  <a:pt x="136" y="173"/>
                  <a:pt x="138" y="196"/>
                  <a:pt x="141" y="221"/>
                </a:cubicBezTo>
                <a:cubicBezTo>
                  <a:pt x="144" y="221"/>
                  <a:pt x="144" y="221"/>
                  <a:pt x="144" y="221"/>
                </a:cubicBezTo>
                <a:cubicBezTo>
                  <a:pt x="144" y="230"/>
                  <a:pt x="144" y="230"/>
                  <a:pt x="144" y="230"/>
                </a:cubicBezTo>
                <a:cubicBezTo>
                  <a:pt x="144" y="234"/>
                  <a:pt x="147" y="237"/>
                  <a:pt x="151" y="237"/>
                </a:cubicBezTo>
                <a:cubicBezTo>
                  <a:pt x="155" y="237"/>
                  <a:pt x="159" y="234"/>
                  <a:pt x="159" y="230"/>
                </a:cubicBezTo>
                <a:cubicBezTo>
                  <a:pt x="159" y="221"/>
                  <a:pt x="159" y="221"/>
                  <a:pt x="159" y="221"/>
                </a:cubicBezTo>
                <a:cubicBezTo>
                  <a:pt x="161" y="221"/>
                  <a:pt x="161" y="221"/>
                  <a:pt x="161" y="221"/>
                </a:cubicBezTo>
                <a:cubicBezTo>
                  <a:pt x="157" y="177"/>
                  <a:pt x="151" y="138"/>
                  <a:pt x="133" y="97"/>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19" name="Freeform 3378"/>
          <p:cNvSpPr>
            <a:spLocks/>
          </p:cNvSpPr>
          <p:nvPr/>
        </p:nvSpPr>
        <p:spPr bwMode="auto">
          <a:xfrm>
            <a:off x="10710864" y="933450"/>
            <a:ext cx="463550" cy="1011237"/>
          </a:xfrm>
          <a:custGeom>
            <a:avLst/>
            <a:gdLst>
              <a:gd name="T0" fmla="*/ 176 w 224"/>
              <a:gd name="T1" fmla="*/ 92 h 489"/>
              <a:gd name="T2" fmla="*/ 176 w 224"/>
              <a:gd name="T3" fmla="*/ 92 h 489"/>
              <a:gd name="T4" fmla="*/ 176 w 224"/>
              <a:gd name="T5" fmla="*/ 92 h 489"/>
              <a:gd name="T6" fmla="*/ 128 w 224"/>
              <a:gd name="T7" fmla="*/ 88 h 489"/>
              <a:gd name="T8" fmla="*/ 128 w 224"/>
              <a:gd name="T9" fmla="*/ 88 h 489"/>
              <a:gd name="T10" fmla="*/ 128 w 224"/>
              <a:gd name="T11" fmla="*/ 88 h 489"/>
              <a:gd name="T12" fmla="*/ 128 w 224"/>
              <a:gd name="T13" fmla="*/ 88 h 489"/>
              <a:gd name="T14" fmla="*/ 128 w 224"/>
              <a:gd name="T15" fmla="*/ 81 h 489"/>
              <a:gd name="T16" fmla="*/ 138 w 224"/>
              <a:gd name="T17" fmla="*/ 67 h 489"/>
              <a:gd name="T18" fmla="*/ 138 w 224"/>
              <a:gd name="T19" fmla="*/ 57 h 489"/>
              <a:gd name="T20" fmla="*/ 142 w 224"/>
              <a:gd name="T21" fmla="*/ 53 h 489"/>
              <a:gd name="T22" fmla="*/ 142 w 224"/>
              <a:gd name="T23" fmla="*/ 42 h 489"/>
              <a:gd name="T24" fmla="*/ 140 w 224"/>
              <a:gd name="T25" fmla="*/ 39 h 489"/>
              <a:gd name="T26" fmla="*/ 145 w 224"/>
              <a:gd name="T27" fmla="*/ 25 h 489"/>
              <a:gd name="T28" fmla="*/ 128 w 224"/>
              <a:gd name="T29" fmla="*/ 7 h 489"/>
              <a:gd name="T30" fmla="*/ 127 w 224"/>
              <a:gd name="T31" fmla="*/ 7 h 489"/>
              <a:gd name="T32" fmla="*/ 107 w 224"/>
              <a:gd name="T33" fmla="*/ 0 h 489"/>
              <a:gd name="T34" fmla="*/ 78 w 224"/>
              <a:gd name="T35" fmla="*/ 24 h 489"/>
              <a:gd name="T36" fmla="*/ 84 w 224"/>
              <a:gd name="T37" fmla="*/ 38 h 489"/>
              <a:gd name="T38" fmla="*/ 80 w 224"/>
              <a:gd name="T39" fmla="*/ 42 h 489"/>
              <a:gd name="T40" fmla="*/ 80 w 224"/>
              <a:gd name="T41" fmla="*/ 53 h 489"/>
              <a:gd name="T42" fmla="*/ 85 w 224"/>
              <a:gd name="T43" fmla="*/ 57 h 489"/>
              <a:gd name="T44" fmla="*/ 85 w 224"/>
              <a:gd name="T45" fmla="*/ 67 h 489"/>
              <a:gd name="T46" fmla="*/ 96 w 224"/>
              <a:gd name="T47" fmla="*/ 81 h 489"/>
              <a:gd name="T48" fmla="*/ 96 w 224"/>
              <a:gd name="T49" fmla="*/ 88 h 489"/>
              <a:gd name="T50" fmla="*/ 48 w 224"/>
              <a:gd name="T51" fmla="*/ 92 h 489"/>
              <a:gd name="T52" fmla="*/ 48 w 224"/>
              <a:gd name="T53" fmla="*/ 94 h 489"/>
              <a:gd name="T54" fmla="*/ 0 w 224"/>
              <a:gd name="T55" fmla="*/ 267 h 489"/>
              <a:gd name="T56" fmla="*/ 4 w 224"/>
              <a:gd name="T57" fmla="*/ 267 h 489"/>
              <a:gd name="T58" fmla="*/ 4 w 224"/>
              <a:gd name="T59" fmla="*/ 279 h 489"/>
              <a:gd name="T60" fmla="*/ 14 w 224"/>
              <a:gd name="T61" fmla="*/ 290 h 489"/>
              <a:gd name="T62" fmla="*/ 24 w 224"/>
              <a:gd name="T63" fmla="*/ 279 h 489"/>
              <a:gd name="T64" fmla="*/ 24 w 224"/>
              <a:gd name="T65" fmla="*/ 267 h 489"/>
              <a:gd name="T66" fmla="*/ 28 w 224"/>
              <a:gd name="T67" fmla="*/ 267 h 489"/>
              <a:gd name="T68" fmla="*/ 48 w 224"/>
              <a:gd name="T69" fmla="*/ 170 h 489"/>
              <a:gd name="T70" fmla="*/ 48 w 224"/>
              <a:gd name="T71" fmla="*/ 308 h 489"/>
              <a:gd name="T72" fmla="*/ 64 w 224"/>
              <a:gd name="T73" fmla="*/ 308 h 489"/>
              <a:gd name="T74" fmla="*/ 71 w 224"/>
              <a:gd name="T75" fmla="*/ 474 h 489"/>
              <a:gd name="T76" fmla="*/ 76 w 224"/>
              <a:gd name="T77" fmla="*/ 474 h 489"/>
              <a:gd name="T78" fmla="*/ 68 w 224"/>
              <a:gd name="T79" fmla="*/ 489 h 489"/>
              <a:gd name="T80" fmla="*/ 107 w 224"/>
              <a:gd name="T81" fmla="*/ 489 h 489"/>
              <a:gd name="T82" fmla="*/ 99 w 224"/>
              <a:gd name="T83" fmla="*/ 474 h 489"/>
              <a:gd name="T84" fmla="*/ 104 w 224"/>
              <a:gd name="T85" fmla="*/ 474 h 489"/>
              <a:gd name="T86" fmla="*/ 111 w 224"/>
              <a:gd name="T87" fmla="*/ 308 h 489"/>
              <a:gd name="T88" fmla="*/ 113 w 224"/>
              <a:gd name="T89" fmla="*/ 308 h 489"/>
              <a:gd name="T90" fmla="*/ 119 w 224"/>
              <a:gd name="T91" fmla="*/ 474 h 489"/>
              <a:gd name="T92" fmla="*/ 125 w 224"/>
              <a:gd name="T93" fmla="*/ 474 h 489"/>
              <a:gd name="T94" fmla="*/ 116 w 224"/>
              <a:gd name="T95" fmla="*/ 489 h 489"/>
              <a:gd name="T96" fmla="*/ 156 w 224"/>
              <a:gd name="T97" fmla="*/ 489 h 489"/>
              <a:gd name="T98" fmla="*/ 147 w 224"/>
              <a:gd name="T99" fmla="*/ 474 h 489"/>
              <a:gd name="T100" fmla="*/ 153 w 224"/>
              <a:gd name="T101" fmla="*/ 474 h 489"/>
              <a:gd name="T102" fmla="*/ 159 w 224"/>
              <a:gd name="T103" fmla="*/ 308 h 489"/>
              <a:gd name="T104" fmla="*/ 176 w 224"/>
              <a:gd name="T105" fmla="*/ 308 h 489"/>
              <a:gd name="T106" fmla="*/ 176 w 224"/>
              <a:gd name="T107" fmla="*/ 167 h 489"/>
              <a:gd name="T108" fmla="*/ 197 w 224"/>
              <a:gd name="T109" fmla="*/ 267 h 489"/>
              <a:gd name="T110" fmla="*/ 201 w 224"/>
              <a:gd name="T111" fmla="*/ 267 h 489"/>
              <a:gd name="T112" fmla="*/ 201 w 224"/>
              <a:gd name="T113" fmla="*/ 279 h 489"/>
              <a:gd name="T114" fmla="*/ 210 w 224"/>
              <a:gd name="T115" fmla="*/ 290 h 489"/>
              <a:gd name="T116" fmla="*/ 221 w 224"/>
              <a:gd name="T117" fmla="*/ 279 h 489"/>
              <a:gd name="T118" fmla="*/ 221 w 224"/>
              <a:gd name="T119" fmla="*/ 267 h 489"/>
              <a:gd name="T120" fmla="*/ 224 w 224"/>
              <a:gd name="T121" fmla="*/ 267 h 489"/>
              <a:gd name="T122" fmla="*/ 176 w 224"/>
              <a:gd name="T123" fmla="*/ 9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4" h="489">
                <a:moveTo>
                  <a:pt x="176" y="92"/>
                </a:moveTo>
                <a:cubicBezTo>
                  <a:pt x="176" y="92"/>
                  <a:pt x="176" y="92"/>
                  <a:pt x="176" y="92"/>
                </a:cubicBezTo>
                <a:cubicBezTo>
                  <a:pt x="176" y="92"/>
                  <a:pt x="176" y="92"/>
                  <a:pt x="176" y="92"/>
                </a:cubicBezTo>
                <a:cubicBezTo>
                  <a:pt x="128" y="88"/>
                  <a:pt x="128" y="88"/>
                  <a:pt x="128" y="88"/>
                </a:cubicBezTo>
                <a:cubicBezTo>
                  <a:pt x="128" y="88"/>
                  <a:pt x="128" y="88"/>
                  <a:pt x="128" y="88"/>
                </a:cubicBezTo>
                <a:cubicBezTo>
                  <a:pt x="128" y="88"/>
                  <a:pt x="128" y="88"/>
                  <a:pt x="128" y="88"/>
                </a:cubicBezTo>
                <a:cubicBezTo>
                  <a:pt x="128" y="88"/>
                  <a:pt x="128" y="88"/>
                  <a:pt x="128" y="88"/>
                </a:cubicBezTo>
                <a:cubicBezTo>
                  <a:pt x="128" y="81"/>
                  <a:pt x="128" y="81"/>
                  <a:pt x="128" y="81"/>
                </a:cubicBezTo>
                <a:cubicBezTo>
                  <a:pt x="134" y="80"/>
                  <a:pt x="138" y="74"/>
                  <a:pt x="138" y="67"/>
                </a:cubicBezTo>
                <a:cubicBezTo>
                  <a:pt x="138" y="57"/>
                  <a:pt x="138" y="57"/>
                  <a:pt x="138" y="57"/>
                </a:cubicBezTo>
                <a:cubicBezTo>
                  <a:pt x="141" y="57"/>
                  <a:pt x="142" y="54"/>
                  <a:pt x="142" y="53"/>
                </a:cubicBezTo>
                <a:cubicBezTo>
                  <a:pt x="142" y="42"/>
                  <a:pt x="142" y="42"/>
                  <a:pt x="142" y="42"/>
                </a:cubicBezTo>
                <a:cubicBezTo>
                  <a:pt x="142" y="40"/>
                  <a:pt x="142" y="39"/>
                  <a:pt x="140" y="39"/>
                </a:cubicBezTo>
                <a:cubicBezTo>
                  <a:pt x="143" y="35"/>
                  <a:pt x="145" y="30"/>
                  <a:pt x="145" y="25"/>
                </a:cubicBezTo>
                <a:cubicBezTo>
                  <a:pt x="145" y="15"/>
                  <a:pt x="138" y="7"/>
                  <a:pt x="128" y="7"/>
                </a:cubicBezTo>
                <a:cubicBezTo>
                  <a:pt x="127" y="7"/>
                  <a:pt x="127" y="7"/>
                  <a:pt x="127" y="7"/>
                </a:cubicBezTo>
                <a:cubicBezTo>
                  <a:pt x="122" y="2"/>
                  <a:pt x="115" y="0"/>
                  <a:pt x="107" y="0"/>
                </a:cubicBezTo>
                <a:cubicBezTo>
                  <a:pt x="91" y="0"/>
                  <a:pt x="78" y="11"/>
                  <a:pt x="78" y="24"/>
                </a:cubicBezTo>
                <a:cubicBezTo>
                  <a:pt x="78" y="29"/>
                  <a:pt x="80" y="34"/>
                  <a:pt x="84" y="38"/>
                </a:cubicBezTo>
                <a:cubicBezTo>
                  <a:pt x="82" y="39"/>
                  <a:pt x="80" y="40"/>
                  <a:pt x="80" y="42"/>
                </a:cubicBezTo>
                <a:cubicBezTo>
                  <a:pt x="80" y="53"/>
                  <a:pt x="80" y="53"/>
                  <a:pt x="80" y="53"/>
                </a:cubicBezTo>
                <a:cubicBezTo>
                  <a:pt x="80" y="54"/>
                  <a:pt x="82" y="57"/>
                  <a:pt x="85" y="57"/>
                </a:cubicBezTo>
                <a:cubicBezTo>
                  <a:pt x="85" y="67"/>
                  <a:pt x="85" y="67"/>
                  <a:pt x="85" y="67"/>
                </a:cubicBezTo>
                <a:cubicBezTo>
                  <a:pt x="85" y="74"/>
                  <a:pt x="89" y="80"/>
                  <a:pt x="96" y="81"/>
                </a:cubicBezTo>
                <a:cubicBezTo>
                  <a:pt x="96" y="88"/>
                  <a:pt x="96" y="88"/>
                  <a:pt x="96" y="88"/>
                </a:cubicBezTo>
                <a:cubicBezTo>
                  <a:pt x="48" y="92"/>
                  <a:pt x="48" y="92"/>
                  <a:pt x="48" y="92"/>
                </a:cubicBezTo>
                <a:cubicBezTo>
                  <a:pt x="48" y="94"/>
                  <a:pt x="48" y="94"/>
                  <a:pt x="48" y="94"/>
                </a:cubicBezTo>
                <a:cubicBezTo>
                  <a:pt x="22" y="150"/>
                  <a:pt x="6" y="206"/>
                  <a:pt x="0" y="267"/>
                </a:cubicBezTo>
                <a:cubicBezTo>
                  <a:pt x="4" y="267"/>
                  <a:pt x="4" y="267"/>
                  <a:pt x="4" y="267"/>
                </a:cubicBezTo>
                <a:cubicBezTo>
                  <a:pt x="4" y="279"/>
                  <a:pt x="4" y="279"/>
                  <a:pt x="4" y="279"/>
                </a:cubicBezTo>
                <a:cubicBezTo>
                  <a:pt x="4" y="285"/>
                  <a:pt x="8" y="290"/>
                  <a:pt x="14" y="290"/>
                </a:cubicBezTo>
                <a:cubicBezTo>
                  <a:pt x="20" y="290"/>
                  <a:pt x="24" y="285"/>
                  <a:pt x="24" y="279"/>
                </a:cubicBezTo>
                <a:cubicBezTo>
                  <a:pt x="24" y="267"/>
                  <a:pt x="24" y="267"/>
                  <a:pt x="24" y="267"/>
                </a:cubicBezTo>
                <a:cubicBezTo>
                  <a:pt x="28" y="267"/>
                  <a:pt x="28" y="267"/>
                  <a:pt x="28" y="267"/>
                </a:cubicBezTo>
                <a:cubicBezTo>
                  <a:pt x="32" y="234"/>
                  <a:pt x="38" y="201"/>
                  <a:pt x="48" y="170"/>
                </a:cubicBezTo>
                <a:cubicBezTo>
                  <a:pt x="48" y="308"/>
                  <a:pt x="48" y="308"/>
                  <a:pt x="48" y="308"/>
                </a:cubicBezTo>
                <a:cubicBezTo>
                  <a:pt x="64" y="308"/>
                  <a:pt x="64" y="308"/>
                  <a:pt x="64" y="308"/>
                </a:cubicBezTo>
                <a:cubicBezTo>
                  <a:pt x="71" y="474"/>
                  <a:pt x="71" y="474"/>
                  <a:pt x="71" y="474"/>
                </a:cubicBezTo>
                <a:cubicBezTo>
                  <a:pt x="76" y="474"/>
                  <a:pt x="76" y="474"/>
                  <a:pt x="76" y="474"/>
                </a:cubicBezTo>
                <a:cubicBezTo>
                  <a:pt x="72" y="476"/>
                  <a:pt x="68" y="483"/>
                  <a:pt x="68" y="489"/>
                </a:cubicBezTo>
                <a:cubicBezTo>
                  <a:pt x="107" y="489"/>
                  <a:pt x="107" y="489"/>
                  <a:pt x="107" y="489"/>
                </a:cubicBezTo>
                <a:cubicBezTo>
                  <a:pt x="107" y="483"/>
                  <a:pt x="104" y="476"/>
                  <a:pt x="99" y="474"/>
                </a:cubicBezTo>
                <a:cubicBezTo>
                  <a:pt x="104" y="474"/>
                  <a:pt x="104" y="474"/>
                  <a:pt x="104" y="474"/>
                </a:cubicBezTo>
                <a:cubicBezTo>
                  <a:pt x="111" y="308"/>
                  <a:pt x="111" y="308"/>
                  <a:pt x="111" y="308"/>
                </a:cubicBezTo>
                <a:cubicBezTo>
                  <a:pt x="113" y="308"/>
                  <a:pt x="113" y="308"/>
                  <a:pt x="113" y="308"/>
                </a:cubicBezTo>
                <a:cubicBezTo>
                  <a:pt x="119" y="474"/>
                  <a:pt x="119" y="474"/>
                  <a:pt x="119" y="474"/>
                </a:cubicBezTo>
                <a:cubicBezTo>
                  <a:pt x="125" y="474"/>
                  <a:pt x="125" y="474"/>
                  <a:pt x="125" y="474"/>
                </a:cubicBezTo>
                <a:cubicBezTo>
                  <a:pt x="120" y="476"/>
                  <a:pt x="116" y="483"/>
                  <a:pt x="116" y="489"/>
                </a:cubicBezTo>
                <a:cubicBezTo>
                  <a:pt x="156" y="489"/>
                  <a:pt x="156" y="489"/>
                  <a:pt x="156" y="489"/>
                </a:cubicBezTo>
                <a:cubicBezTo>
                  <a:pt x="156" y="483"/>
                  <a:pt x="153" y="476"/>
                  <a:pt x="147" y="474"/>
                </a:cubicBezTo>
                <a:cubicBezTo>
                  <a:pt x="153" y="474"/>
                  <a:pt x="153" y="474"/>
                  <a:pt x="153" y="474"/>
                </a:cubicBezTo>
                <a:cubicBezTo>
                  <a:pt x="159" y="308"/>
                  <a:pt x="159" y="308"/>
                  <a:pt x="159" y="308"/>
                </a:cubicBezTo>
                <a:cubicBezTo>
                  <a:pt x="176" y="308"/>
                  <a:pt x="176" y="308"/>
                  <a:pt x="176" y="308"/>
                </a:cubicBezTo>
                <a:cubicBezTo>
                  <a:pt x="176" y="167"/>
                  <a:pt x="176" y="167"/>
                  <a:pt x="176" y="167"/>
                </a:cubicBezTo>
                <a:cubicBezTo>
                  <a:pt x="186" y="199"/>
                  <a:pt x="194" y="233"/>
                  <a:pt x="197" y="267"/>
                </a:cubicBezTo>
                <a:cubicBezTo>
                  <a:pt x="201" y="267"/>
                  <a:pt x="201" y="267"/>
                  <a:pt x="201" y="267"/>
                </a:cubicBezTo>
                <a:cubicBezTo>
                  <a:pt x="201" y="279"/>
                  <a:pt x="201" y="279"/>
                  <a:pt x="201" y="279"/>
                </a:cubicBezTo>
                <a:cubicBezTo>
                  <a:pt x="201" y="285"/>
                  <a:pt x="205" y="290"/>
                  <a:pt x="210" y="290"/>
                </a:cubicBezTo>
                <a:cubicBezTo>
                  <a:pt x="216" y="290"/>
                  <a:pt x="221" y="285"/>
                  <a:pt x="221" y="279"/>
                </a:cubicBezTo>
                <a:cubicBezTo>
                  <a:pt x="221" y="267"/>
                  <a:pt x="221" y="267"/>
                  <a:pt x="221" y="267"/>
                </a:cubicBezTo>
                <a:cubicBezTo>
                  <a:pt x="224" y="267"/>
                  <a:pt x="224" y="267"/>
                  <a:pt x="224" y="267"/>
                </a:cubicBezTo>
                <a:cubicBezTo>
                  <a:pt x="219" y="205"/>
                  <a:pt x="203" y="149"/>
                  <a:pt x="176" y="92"/>
                </a:cubicBezTo>
                <a:close/>
              </a:path>
            </a:pathLst>
          </a:custGeom>
          <a:solidFill>
            <a:srgbClr val="F0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20" name="Freeform 3379"/>
          <p:cNvSpPr>
            <a:spLocks/>
          </p:cNvSpPr>
          <p:nvPr/>
        </p:nvSpPr>
        <p:spPr bwMode="auto">
          <a:xfrm>
            <a:off x="10129839" y="730250"/>
            <a:ext cx="153988" cy="130175"/>
          </a:xfrm>
          <a:custGeom>
            <a:avLst/>
            <a:gdLst>
              <a:gd name="T0" fmla="*/ 7 w 74"/>
              <a:gd name="T1" fmla="*/ 57 h 63"/>
              <a:gd name="T2" fmla="*/ 7 w 74"/>
              <a:gd name="T3" fmla="*/ 54 h 63"/>
              <a:gd name="T4" fmla="*/ 7 w 74"/>
              <a:gd name="T5" fmla="*/ 54 h 63"/>
              <a:gd name="T6" fmla="*/ 7 w 74"/>
              <a:gd name="T7" fmla="*/ 52 h 63"/>
              <a:gd name="T8" fmla="*/ 7 w 74"/>
              <a:gd name="T9" fmla="*/ 51 h 63"/>
              <a:gd name="T10" fmla="*/ 7 w 74"/>
              <a:gd name="T11" fmla="*/ 49 h 63"/>
              <a:gd name="T12" fmla="*/ 7 w 74"/>
              <a:gd name="T13" fmla="*/ 49 h 63"/>
              <a:gd name="T14" fmla="*/ 8 w 74"/>
              <a:gd name="T15" fmla="*/ 47 h 63"/>
              <a:gd name="T16" fmla="*/ 8 w 74"/>
              <a:gd name="T17" fmla="*/ 47 h 63"/>
              <a:gd name="T18" fmla="*/ 9 w 74"/>
              <a:gd name="T19" fmla="*/ 45 h 63"/>
              <a:gd name="T20" fmla="*/ 9 w 74"/>
              <a:gd name="T21" fmla="*/ 45 h 63"/>
              <a:gd name="T22" fmla="*/ 11 w 74"/>
              <a:gd name="T23" fmla="*/ 41 h 63"/>
              <a:gd name="T24" fmla="*/ 31 w 74"/>
              <a:gd name="T25" fmla="*/ 44 h 63"/>
              <a:gd name="T26" fmla="*/ 48 w 74"/>
              <a:gd name="T27" fmla="*/ 41 h 63"/>
              <a:gd name="T28" fmla="*/ 59 w 74"/>
              <a:gd name="T29" fmla="*/ 44 h 63"/>
              <a:gd name="T30" fmla="*/ 63 w 74"/>
              <a:gd name="T31" fmla="*/ 43 h 63"/>
              <a:gd name="T32" fmla="*/ 63 w 74"/>
              <a:gd name="T33" fmla="*/ 43 h 63"/>
              <a:gd name="T34" fmla="*/ 63 w 74"/>
              <a:gd name="T35" fmla="*/ 43 h 63"/>
              <a:gd name="T36" fmla="*/ 64 w 74"/>
              <a:gd name="T37" fmla="*/ 44 h 63"/>
              <a:gd name="T38" fmla="*/ 64 w 74"/>
              <a:gd name="T39" fmla="*/ 45 h 63"/>
              <a:gd name="T40" fmla="*/ 65 w 74"/>
              <a:gd name="T41" fmla="*/ 46 h 63"/>
              <a:gd name="T42" fmla="*/ 65 w 74"/>
              <a:gd name="T43" fmla="*/ 46 h 63"/>
              <a:gd name="T44" fmla="*/ 65 w 74"/>
              <a:gd name="T45" fmla="*/ 49 h 63"/>
              <a:gd name="T46" fmla="*/ 66 w 74"/>
              <a:gd name="T47" fmla="*/ 49 h 63"/>
              <a:gd name="T48" fmla="*/ 66 w 74"/>
              <a:gd name="T49" fmla="*/ 50 h 63"/>
              <a:gd name="T50" fmla="*/ 66 w 74"/>
              <a:gd name="T51" fmla="*/ 51 h 63"/>
              <a:gd name="T52" fmla="*/ 66 w 74"/>
              <a:gd name="T53" fmla="*/ 52 h 63"/>
              <a:gd name="T54" fmla="*/ 66 w 74"/>
              <a:gd name="T55" fmla="*/ 54 h 63"/>
              <a:gd name="T56" fmla="*/ 66 w 74"/>
              <a:gd name="T57" fmla="*/ 54 h 63"/>
              <a:gd name="T58" fmla="*/ 66 w 74"/>
              <a:gd name="T59" fmla="*/ 57 h 63"/>
              <a:gd name="T60" fmla="*/ 66 w 74"/>
              <a:gd name="T61" fmla="*/ 63 h 63"/>
              <a:gd name="T62" fmla="*/ 68 w 74"/>
              <a:gd name="T63" fmla="*/ 63 h 63"/>
              <a:gd name="T64" fmla="*/ 74 w 74"/>
              <a:gd name="T65" fmla="*/ 41 h 63"/>
              <a:gd name="T66" fmla="*/ 54 w 74"/>
              <a:gd name="T67" fmla="*/ 10 h 63"/>
              <a:gd name="T68" fmla="*/ 54 w 74"/>
              <a:gd name="T69" fmla="*/ 10 h 63"/>
              <a:gd name="T70" fmla="*/ 31 w 74"/>
              <a:gd name="T71" fmla="*/ 0 h 63"/>
              <a:gd name="T72" fmla="*/ 0 w 74"/>
              <a:gd name="T73" fmla="*/ 39 h 63"/>
              <a:gd name="T74" fmla="*/ 6 w 74"/>
              <a:gd name="T75" fmla="*/ 63 h 63"/>
              <a:gd name="T76" fmla="*/ 7 w 74"/>
              <a:gd name="T77" fmla="*/ 63 h 63"/>
              <a:gd name="T78" fmla="*/ 7 w 74"/>
              <a:gd name="T79" fmla="*/ 57 h 63"/>
              <a:gd name="T80" fmla="*/ 7 w 74"/>
              <a:gd name="T81" fmla="*/ 5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63">
                <a:moveTo>
                  <a:pt x="7" y="57"/>
                </a:moveTo>
                <a:cubicBezTo>
                  <a:pt x="7" y="56"/>
                  <a:pt x="7" y="55"/>
                  <a:pt x="7" y="54"/>
                </a:cubicBezTo>
                <a:cubicBezTo>
                  <a:pt x="7" y="54"/>
                  <a:pt x="7" y="54"/>
                  <a:pt x="7" y="54"/>
                </a:cubicBezTo>
                <a:cubicBezTo>
                  <a:pt x="7" y="53"/>
                  <a:pt x="7" y="52"/>
                  <a:pt x="7" y="52"/>
                </a:cubicBezTo>
                <a:cubicBezTo>
                  <a:pt x="7" y="51"/>
                  <a:pt x="7" y="51"/>
                  <a:pt x="7" y="51"/>
                </a:cubicBezTo>
                <a:cubicBezTo>
                  <a:pt x="7" y="51"/>
                  <a:pt x="7" y="50"/>
                  <a:pt x="7" y="49"/>
                </a:cubicBezTo>
                <a:cubicBezTo>
                  <a:pt x="7" y="49"/>
                  <a:pt x="7" y="49"/>
                  <a:pt x="7" y="49"/>
                </a:cubicBezTo>
                <a:cubicBezTo>
                  <a:pt x="7" y="48"/>
                  <a:pt x="8" y="48"/>
                  <a:pt x="8" y="47"/>
                </a:cubicBezTo>
                <a:cubicBezTo>
                  <a:pt x="8" y="47"/>
                  <a:pt x="8" y="47"/>
                  <a:pt x="8" y="47"/>
                </a:cubicBezTo>
                <a:cubicBezTo>
                  <a:pt x="8" y="46"/>
                  <a:pt x="8" y="46"/>
                  <a:pt x="9" y="45"/>
                </a:cubicBezTo>
                <a:cubicBezTo>
                  <a:pt x="9" y="45"/>
                  <a:pt x="9" y="45"/>
                  <a:pt x="9" y="45"/>
                </a:cubicBezTo>
                <a:cubicBezTo>
                  <a:pt x="9" y="43"/>
                  <a:pt x="10" y="42"/>
                  <a:pt x="11" y="41"/>
                </a:cubicBezTo>
                <a:cubicBezTo>
                  <a:pt x="16" y="43"/>
                  <a:pt x="22" y="44"/>
                  <a:pt x="31" y="44"/>
                </a:cubicBezTo>
                <a:cubicBezTo>
                  <a:pt x="37" y="44"/>
                  <a:pt x="44" y="43"/>
                  <a:pt x="48" y="41"/>
                </a:cubicBezTo>
                <a:cubicBezTo>
                  <a:pt x="50" y="43"/>
                  <a:pt x="54" y="44"/>
                  <a:pt x="59" y="44"/>
                </a:cubicBezTo>
                <a:cubicBezTo>
                  <a:pt x="60" y="44"/>
                  <a:pt x="62" y="44"/>
                  <a:pt x="63" y="43"/>
                </a:cubicBezTo>
                <a:cubicBezTo>
                  <a:pt x="63" y="43"/>
                  <a:pt x="63" y="43"/>
                  <a:pt x="63" y="43"/>
                </a:cubicBezTo>
                <a:cubicBezTo>
                  <a:pt x="63" y="43"/>
                  <a:pt x="63" y="43"/>
                  <a:pt x="63" y="43"/>
                </a:cubicBezTo>
                <a:cubicBezTo>
                  <a:pt x="64" y="43"/>
                  <a:pt x="64" y="44"/>
                  <a:pt x="64" y="44"/>
                </a:cubicBezTo>
                <a:cubicBezTo>
                  <a:pt x="64" y="44"/>
                  <a:pt x="64" y="44"/>
                  <a:pt x="64" y="45"/>
                </a:cubicBezTo>
                <a:cubicBezTo>
                  <a:pt x="64" y="45"/>
                  <a:pt x="64" y="45"/>
                  <a:pt x="65" y="46"/>
                </a:cubicBezTo>
                <a:cubicBezTo>
                  <a:pt x="65" y="46"/>
                  <a:pt x="65" y="46"/>
                  <a:pt x="65" y="46"/>
                </a:cubicBezTo>
                <a:cubicBezTo>
                  <a:pt x="65" y="47"/>
                  <a:pt x="65" y="48"/>
                  <a:pt x="65" y="49"/>
                </a:cubicBezTo>
                <a:cubicBezTo>
                  <a:pt x="65" y="49"/>
                  <a:pt x="65" y="49"/>
                  <a:pt x="66" y="49"/>
                </a:cubicBezTo>
                <a:cubicBezTo>
                  <a:pt x="66" y="50"/>
                  <a:pt x="66" y="50"/>
                  <a:pt x="66" y="50"/>
                </a:cubicBezTo>
                <a:cubicBezTo>
                  <a:pt x="66" y="51"/>
                  <a:pt x="66" y="51"/>
                  <a:pt x="66" y="51"/>
                </a:cubicBezTo>
                <a:cubicBezTo>
                  <a:pt x="66" y="52"/>
                  <a:pt x="66" y="52"/>
                  <a:pt x="66" y="52"/>
                </a:cubicBezTo>
                <a:cubicBezTo>
                  <a:pt x="66" y="53"/>
                  <a:pt x="66" y="53"/>
                  <a:pt x="66" y="54"/>
                </a:cubicBezTo>
                <a:cubicBezTo>
                  <a:pt x="66" y="54"/>
                  <a:pt x="66" y="54"/>
                  <a:pt x="66" y="54"/>
                </a:cubicBezTo>
                <a:cubicBezTo>
                  <a:pt x="66" y="55"/>
                  <a:pt x="66" y="56"/>
                  <a:pt x="66" y="57"/>
                </a:cubicBezTo>
                <a:cubicBezTo>
                  <a:pt x="66" y="63"/>
                  <a:pt x="66" y="63"/>
                  <a:pt x="66" y="63"/>
                </a:cubicBezTo>
                <a:cubicBezTo>
                  <a:pt x="67" y="63"/>
                  <a:pt x="68" y="63"/>
                  <a:pt x="68" y="63"/>
                </a:cubicBezTo>
                <a:cubicBezTo>
                  <a:pt x="73" y="57"/>
                  <a:pt x="74" y="49"/>
                  <a:pt x="74" y="41"/>
                </a:cubicBezTo>
                <a:cubicBezTo>
                  <a:pt x="74" y="24"/>
                  <a:pt x="65" y="10"/>
                  <a:pt x="54" y="10"/>
                </a:cubicBezTo>
                <a:cubicBezTo>
                  <a:pt x="54" y="10"/>
                  <a:pt x="54" y="10"/>
                  <a:pt x="54" y="10"/>
                </a:cubicBezTo>
                <a:cubicBezTo>
                  <a:pt x="48" y="2"/>
                  <a:pt x="40" y="0"/>
                  <a:pt x="31" y="0"/>
                </a:cubicBezTo>
                <a:cubicBezTo>
                  <a:pt x="14" y="0"/>
                  <a:pt x="0" y="16"/>
                  <a:pt x="0" y="39"/>
                </a:cubicBezTo>
                <a:cubicBezTo>
                  <a:pt x="0" y="47"/>
                  <a:pt x="2" y="56"/>
                  <a:pt x="6" y="63"/>
                </a:cubicBezTo>
                <a:cubicBezTo>
                  <a:pt x="6" y="63"/>
                  <a:pt x="6" y="63"/>
                  <a:pt x="7" y="63"/>
                </a:cubicBezTo>
                <a:cubicBezTo>
                  <a:pt x="7" y="57"/>
                  <a:pt x="7" y="57"/>
                  <a:pt x="7" y="57"/>
                </a:cubicBezTo>
                <a:cubicBezTo>
                  <a:pt x="7" y="57"/>
                  <a:pt x="7" y="57"/>
                  <a:pt x="7" y="57"/>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21" name="Freeform 3380"/>
          <p:cNvSpPr>
            <a:spLocks/>
          </p:cNvSpPr>
          <p:nvPr/>
        </p:nvSpPr>
        <p:spPr bwMode="auto">
          <a:xfrm>
            <a:off x="10167939" y="881062"/>
            <a:ext cx="76200" cy="84137"/>
          </a:xfrm>
          <a:custGeom>
            <a:avLst/>
            <a:gdLst>
              <a:gd name="T0" fmla="*/ 48 w 48"/>
              <a:gd name="T1" fmla="*/ 40 h 53"/>
              <a:gd name="T2" fmla="*/ 24 w 48"/>
              <a:gd name="T3" fmla="*/ 53 h 53"/>
              <a:gd name="T4" fmla="*/ 0 w 48"/>
              <a:gd name="T5" fmla="*/ 40 h 53"/>
              <a:gd name="T6" fmla="*/ 0 w 48"/>
              <a:gd name="T7" fmla="*/ 0 h 53"/>
              <a:gd name="T8" fmla="*/ 48 w 48"/>
              <a:gd name="T9" fmla="*/ 0 h 53"/>
              <a:gd name="T10" fmla="*/ 48 w 48"/>
              <a:gd name="T11" fmla="*/ 40 h 53"/>
              <a:gd name="T12" fmla="*/ 48 w 48"/>
              <a:gd name="T13" fmla="*/ 40 h 53"/>
              <a:gd name="T14" fmla="*/ 48 w 48"/>
              <a:gd name="T15" fmla="*/ 40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3">
                <a:moveTo>
                  <a:pt x="48" y="40"/>
                </a:moveTo>
                <a:lnTo>
                  <a:pt x="24" y="53"/>
                </a:lnTo>
                <a:lnTo>
                  <a:pt x="0" y="40"/>
                </a:lnTo>
                <a:lnTo>
                  <a:pt x="0" y="0"/>
                </a:lnTo>
                <a:lnTo>
                  <a:pt x="48" y="0"/>
                </a:lnTo>
                <a:lnTo>
                  <a:pt x="48" y="40"/>
                </a:lnTo>
                <a:lnTo>
                  <a:pt x="48" y="40"/>
                </a:lnTo>
                <a:lnTo>
                  <a:pt x="48" y="40"/>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22" name="Freeform 3381"/>
          <p:cNvSpPr>
            <a:spLocks/>
          </p:cNvSpPr>
          <p:nvPr/>
        </p:nvSpPr>
        <p:spPr bwMode="auto">
          <a:xfrm>
            <a:off x="10171114" y="965200"/>
            <a:ext cx="73025" cy="366712"/>
          </a:xfrm>
          <a:custGeom>
            <a:avLst/>
            <a:gdLst>
              <a:gd name="T0" fmla="*/ 28 w 46"/>
              <a:gd name="T1" fmla="*/ 25 h 231"/>
              <a:gd name="T2" fmla="*/ 41 w 46"/>
              <a:gd name="T3" fmla="*/ 13 h 231"/>
              <a:gd name="T4" fmla="*/ 22 w 46"/>
              <a:gd name="T5" fmla="*/ 0 h 231"/>
              <a:gd name="T6" fmla="*/ 3 w 46"/>
              <a:gd name="T7" fmla="*/ 13 h 231"/>
              <a:gd name="T8" fmla="*/ 17 w 46"/>
              <a:gd name="T9" fmla="*/ 25 h 231"/>
              <a:gd name="T10" fmla="*/ 0 w 46"/>
              <a:gd name="T11" fmla="*/ 213 h 231"/>
              <a:gd name="T12" fmla="*/ 22 w 46"/>
              <a:gd name="T13" fmla="*/ 231 h 231"/>
              <a:gd name="T14" fmla="*/ 46 w 46"/>
              <a:gd name="T15" fmla="*/ 213 h 231"/>
              <a:gd name="T16" fmla="*/ 28 w 46"/>
              <a:gd name="T17" fmla="*/ 25 h 231"/>
              <a:gd name="T18" fmla="*/ 28 w 46"/>
              <a:gd name="T19" fmla="*/ 25 h 231"/>
              <a:gd name="T20" fmla="*/ 28 w 46"/>
              <a:gd name="T21" fmla="*/ 2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231">
                <a:moveTo>
                  <a:pt x="28" y="25"/>
                </a:moveTo>
                <a:lnTo>
                  <a:pt x="41" y="13"/>
                </a:lnTo>
                <a:lnTo>
                  <a:pt x="22" y="0"/>
                </a:lnTo>
                <a:lnTo>
                  <a:pt x="3" y="13"/>
                </a:lnTo>
                <a:lnTo>
                  <a:pt x="17" y="25"/>
                </a:lnTo>
                <a:lnTo>
                  <a:pt x="0" y="213"/>
                </a:lnTo>
                <a:lnTo>
                  <a:pt x="22" y="231"/>
                </a:lnTo>
                <a:lnTo>
                  <a:pt x="46" y="213"/>
                </a:lnTo>
                <a:lnTo>
                  <a:pt x="28" y="25"/>
                </a:lnTo>
                <a:lnTo>
                  <a:pt x="28" y="25"/>
                </a:lnTo>
                <a:lnTo>
                  <a:pt x="28" y="25"/>
                </a:ln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23" name="Freeform 3382"/>
          <p:cNvSpPr>
            <a:spLocks/>
          </p:cNvSpPr>
          <p:nvPr/>
        </p:nvSpPr>
        <p:spPr bwMode="auto">
          <a:xfrm>
            <a:off x="9928226" y="954087"/>
            <a:ext cx="185738" cy="434975"/>
          </a:xfrm>
          <a:custGeom>
            <a:avLst/>
            <a:gdLst>
              <a:gd name="T0" fmla="*/ 90 w 90"/>
              <a:gd name="T1" fmla="*/ 9 h 211"/>
              <a:gd name="T2" fmla="*/ 58 w 90"/>
              <a:gd name="T3" fmla="*/ 0 h 211"/>
              <a:gd name="T4" fmla="*/ 0 w 90"/>
              <a:gd name="T5" fmla="*/ 211 h 211"/>
              <a:gd name="T6" fmla="*/ 33 w 90"/>
              <a:gd name="T7" fmla="*/ 211 h 211"/>
              <a:gd name="T8" fmla="*/ 90 w 90"/>
              <a:gd name="T9" fmla="*/ 9 h 211"/>
            </a:gdLst>
            <a:ahLst/>
            <a:cxnLst>
              <a:cxn ang="0">
                <a:pos x="T0" y="T1"/>
              </a:cxn>
              <a:cxn ang="0">
                <a:pos x="T2" y="T3"/>
              </a:cxn>
              <a:cxn ang="0">
                <a:pos x="T4" y="T5"/>
              </a:cxn>
              <a:cxn ang="0">
                <a:pos x="T6" y="T7"/>
              </a:cxn>
              <a:cxn ang="0">
                <a:pos x="T8" y="T9"/>
              </a:cxn>
            </a:cxnLst>
            <a:rect l="0" t="0" r="r" b="b"/>
            <a:pathLst>
              <a:path w="90" h="211">
                <a:moveTo>
                  <a:pt x="90" y="9"/>
                </a:moveTo>
                <a:cubicBezTo>
                  <a:pt x="80" y="6"/>
                  <a:pt x="69" y="3"/>
                  <a:pt x="58" y="0"/>
                </a:cubicBezTo>
                <a:cubicBezTo>
                  <a:pt x="27" y="69"/>
                  <a:pt x="7" y="137"/>
                  <a:pt x="0" y="211"/>
                </a:cubicBezTo>
                <a:cubicBezTo>
                  <a:pt x="33" y="211"/>
                  <a:pt x="33" y="211"/>
                  <a:pt x="33" y="211"/>
                </a:cubicBezTo>
                <a:cubicBezTo>
                  <a:pt x="41" y="140"/>
                  <a:pt x="60" y="74"/>
                  <a:pt x="90" y="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24" name="Freeform 3383"/>
          <p:cNvSpPr>
            <a:spLocks/>
          </p:cNvSpPr>
          <p:nvPr/>
        </p:nvSpPr>
        <p:spPr bwMode="auto">
          <a:xfrm>
            <a:off x="10301289" y="954087"/>
            <a:ext cx="188913" cy="434975"/>
          </a:xfrm>
          <a:custGeom>
            <a:avLst/>
            <a:gdLst>
              <a:gd name="T0" fmla="*/ 0 w 91"/>
              <a:gd name="T1" fmla="*/ 9 h 211"/>
              <a:gd name="T2" fmla="*/ 32 w 91"/>
              <a:gd name="T3" fmla="*/ 0 h 211"/>
              <a:gd name="T4" fmla="*/ 91 w 91"/>
              <a:gd name="T5" fmla="*/ 211 h 211"/>
              <a:gd name="T6" fmla="*/ 57 w 91"/>
              <a:gd name="T7" fmla="*/ 211 h 211"/>
              <a:gd name="T8" fmla="*/ 0 w 91"/>
              <a:gd name="T9" fmla="*/ 9 h 211"/>
            </a:gdLst>
            <a:ahLst/>
            <a:cxnLst>
              <a:cxn ang="0">
                <a:pos x="T0" y="T1"/>
              </a:cxn>
              <a:cxn ang="0">
                <a:pos x="T2" y="T3"/>
              </a:cxn>
              <a:cxn ang="0">
                <a:pos x="T4" y="T5"/>
              </a:cxn>
              <a:cxn ang="0">
                <a:pos x="T6" y="T7"/>
              </a:cxn>
              <a:cxn ang="0">
                <a:pos x="T8" y="T9"/>
              </a:cxn>
            </a:cxnLst>
            <a:rect l="0" t="0" r="r" b="b"/>
            <a:pathLst>
              <a:path w="91" h="211">
                <a:moveTo>
                  <a:pt x="0" y="9"/>
                </a:moveTo>
                <a:cubicBezTo>
                  <a:pt x="10" y="6"/>
                  <a:pt x="21" y="3"/>
                  <a:pt x="32" y="0"/>
                </a:cubicBezTo>
                <a:cubicBezTo>
                  <a:pt x="63" y="69"/>
                  <a:pt x="83" y="137"/>
                  <a:pt x="91" y="211"/>
                </a:cubicBezTo>
                <a:cubicBezTo>
                  <a:pt x="57" y="211"/>
                  <a:pt x="57" y="211"/>
                  <a:pt x="57" y="211"/>
                </a:cubicBezTo>
                <a:cubicBezTo>
                  <a:pt x="49" y="140"/>
                  <a:pt x="30" y="74"/>
                  <a:pt x="0" y="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25" name="Freeform 3384"/>
          <p:cNvSpPr>
            <a:spLocks/>
          </p:cNvSpPr>
          <p:nvPr/>
        </p:nvSpPr>
        <p:spPr bwMode="auto">
          <a:xfrm>
            <a:off x="10090151" y="1493837"/>
            <a:ext cx="112713" cy="409575"/>
          </a:xfrm>
          <a:custGeom>
            <a:avLst/>
            <a:gdLst>
              <a:gd name="T0" fmla="*/ 62 w 71"/>
              <a:gd name="T1" fmla="*/ 258 h 258"/>
              <a:gd name="T2" fmla="*/ 10 w 71"/>
              <a:gd name="T3" fmla="*/ 258 h 258"/>
              <a:gd name="T4" fmla="*/ 0 w 71"/>
              <a:gd name="T5" fmla="*/ 0 h 258"/>
              <a:gd name="T6" fmla="*/ 71 w 71"/>
              <a:gd name="T7" fmla="*/ 0 h 258"/>
              <a:gd name="T8" fmla="*/ 62 w 71"/>
              <a:gd name="T9" fmla="*/ 258 h 258"/>
              <a:gd name="T10" fmla="*/ 62 w 71"/>
              <a:gd name="T11" fmla="*/ 258 h 258"/>
              <a:gd name="T12" fmla="*/ 62 w 71"/>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71" h="258">
                <a:moveTo>
                  <a:pt x="62" y="258"/>
                </a:moveTo>
                <a:lnTo>
                  <a:pt x="10" y="258"/>
                </a:lnTo>
                <a:lnTo>
                  <a:pt x="0" y="0"/>
                </a:lnTo>
                <a:lnTo>
                  <a:pt x="71" y="0"/>
                </a:lnTo>
                <a:lnTo>
                  <a:pt x="62" y="258"/>
                </a:lnTo>
                <a:lnTo>
                  <a:pt x="62" y="258"/>
                </a:lnTo>
                <a:lnTo>
                  <a:pt x="62" y="25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26" name="Freeform 3385"/>
          <p:cNvSpPr>
            <a:spLocks/>
          </p:cNvSpPr>
          <p:nvPr/>
        </p:nvSpPr>
        <p:spPr bwMode="auto">
          <a:xfrm>
            <a:off x="10209214" y="1493837"/>
            <a:ext cx="115888" cy="409575"/>
          </a:xfrm>
          <a:custGeom>
            <a:avLst/>
            <a:gdLst>
              <a:gd name="T0" fmla="*/ 63 w 73"/>
              <a:gd name="T1" fmla="*/ 258 h 258"/>
              <a:gd name="T2" fmla="*/ 9 w 73"/>
              <a:gd name="T3" fmla="*/ 258 h 258"/>
              <a:gd name="T4" fmla="*/ 0 w 73"/>
              <a:gd name="T5" fmla="*/ 0 h 258"/>
              <a:gd name="T6" fmla="*/ 73 w 73"/>
              <a:gd name="T7" fmla="*/ 0 h 258"/>
              <a:gd name="T8" fmla="*/ 63 w 73"/>
              <a:gd name="T9" fmla="*/ 258 h 258"/>
              <a:gd name="T10" fmla="*/ 63 w 73"/>
              <a:gd name="T11" fmla="*/ 258 h 258"/>
              <a:gd name="T12" fmla="*/ 63 w 73"/>
              <a:gd name="T13" fmla="*/ 258 h 258"/>
            </a:gdLst>
            <a:ahLst/>
            <a:cxnLst>
              <a:cxn ang="0">
                <a:pos x="T0" y="T1"/>
              </a:cxn>
              <a:cxn ang="0">
                <a:pos x="T2" y="T3"/>
              </a:cxn>
              <a:cxn ang="0">
                <a:pos x="T4" y="T5"/>
              </a:cxn>
              <a:cxn ang="0">
                <a:pos x="T6" y="T7"/>
              </a:cxn>
              <a:cxn ang="0">
                <a:pos x="T8" y="T9"/>
              </a:cxn>
              <a:cxn ang="0">
                <a:pos x="T10" y="T11"/>
              </a:cxn>
              <a:cxn ang="0">
                <a:pos x="T12" y="T13"/>
              </a:cxn>
            </a:cxnLst>
            <a:rect l="0" t="0" r="r" b="b"/>
            <a:pathLst>
              <a:path w="73" h="258">
                <a:moveTo>
                  <a:pt x="63" y="258"/>
                </a:moveTo>
                <a:lnTo>
                  <a:pt x="9" y="258"/>
                </a:lnTo>
                <a:lnTo>
                  <a:pt x="0" y="0"/>
                </a:lnTo>
                <a:lnTo>
                  <a:pt x="73" y="0"/>
                </a:lnTo>
                <a:lnTo>
                  <a:pt x="63" y="258"/>
                </a:lnTo>
                <a:lnTo>
                  <a:pt x="63" y="258"/>
                </a:lnTo>
                <a:lnTo>
                  <a:pt x="63" y="258"/>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27" name="Freeform 3386"/>
          <p:cNvSpPr>
            <a:spLocks/>
          </p:cNvSpPr>
          <p:nvPr/>
        </p:nvSpPr>
        <p:spPr bwMode="auto">
          <a:xfrm>
            <a:off x="10096501" y="1892300"/>
            <a:ext cx="100013" cy="52387"/>
          </a:xfrm>
          <a:custGeom>
            <a:avLst/>
            <a:gdLst>
              <a:gd name="T0" fmla="*/ 24 w 48"/>
              <a:gd name="T1" fmla="*/ 0 h 25"/>
              <a:gd name="T2" fmla="*/ 0 w 48"/>
              <a:gd name="T3" fmla="*/ 25 h 25"/>
              <a:gd name="T4" fmla="*/ 48 w 48"/>
              <a:gd name="T5" fmla="*/ 25 h 25"/>
              <a:gd name="T6" fmla="*/ 24 w 48"/>
              <a:gd name="T7" fmla="*/ 0 h 25"/>
            </a:gdLst>
            <a:ahLst/>
            <a:cxnLst>
              <a:cxn ang="0">
                <a:pos x="T0" y="T1"/>
              </a:cxn>
              <a:cxn ang="0">
                <a:pos x="T2" y="T3"/>
              </a:cxn>
              <a:cxn ang="0">
                <a:pos x="T4" y="T5"/>
              </a:cxn>
              <a:cxn ang="0">
                <a:pos x="T6" y="T7"/>
              </a:cxn>
            </a:cxnLst>
            <a:rect l="0" t="0" r="r" b="b"/>
            <a:pathLst>
              <a:path w="48" h="25">
                <a:moveTo>
                  <a:pt x="24" y="0"/>
                </a:moveTo>
                <a:cubicBezTo>
                  <a:pt x="11" y="0"/>
                  <a:pt x="0" y="12"/>
                  <a:pt x="0" y="25"/>
                </a:cubicBezTo>
                <a:cubicBezTo>
                  <a:pt x="48" y="25"/>
                  <a:pt x="48" y="25"/>
                  <a:pt x="48" y="25"/>
                </a:cubicBezTo>
                <a:cubicBezTo>
                  <a:pt x="48" y="12"/>
                  <a:pt x="37" y="0"/>
                  <a:pt x="2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28" name="Freeform 3387"/>
          <p:cNvSpPr>
            <a:spLocks/>
          </p:cNvSpPr>
          <p:nvPr/>
        </p:nvSpPr>
        <p:spPr bwMode="auto">
          <a:xfrm>
            <a:off x="10218739" y="1892300"/>
            <a:ext cx="96838" cy="52387"/>
          </a:xfrm>
          <a:custGeom>
            <a:avLst/>
            <a:gdLst>
              <a:gd name="T0" fmla="*/ 23 w 47"/>
              <a:gd name="T1" fmla="*/ 0 h 25"/>
              <a:gd name="T2" fmla="*/ 0 w 47"/>
              <a:gd name="T3" fmla="*/ 25 h 25"/>
              <a:gd name="T4" fmla="*/ 47 w 47"/>
              <a:gd name="T5" fmla="*/ 25 h 25"/>
              <a:gd name="T6" fmla="*/ 23 w 47"/>
              <a:gd name="T7" fmla="*/ 0 h 25"/>
            </a:gdLst>
            <a:ahLst/>
            <a:cxnLst>
              <a:cxn ang="0">
                <a:pos x="T0" y="T1"/>
              </a:cxn>
              <a:cxn ang="0">
                <a:pos x="T2" y="T3"/>
              </a:cxn>
              <a:cxn ang="0">
                <a:pos x="T4" y="T5"/>
              </a:cxn>
              <a:cxn ang="0">
                <a:pos x="T6" y="T7"/>
              </a:cxn>
            </a:cxnLst>
            <a:rect l="0" t="0" r="r" b="b"/>
            <a:pathLst>
              <a:path w="47" h="25">
                <a:moveTo>
                  <a:pt x="23" y="0"/>
                </a:moveTo>
                <a:cubicBezTo>
                  <a:pt x="10" y="0"/>
                  <a:pt x="0" y="12"/>
                  <a:pt x="0" y="25"/>
                </a:cubicBezTo>
                <a:cubicBezTo>
                  <a:pt x="47" y="25"/>
                  <a:pt x="47" y="25"/>
                  <a:pt x="47" y="25"/>
                </a:cubicBezTo>
                <a:cubicBezTo>
                  <a:pt x="47" y="12"/>
                  <a:pt x="36" y="0"/>
                  <a:pt x="2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29" name="Freeform 3388"/>
          <p:cNvSpPr>
            <a:spLocks/>
          </p:cNvSpPr>
          <p:nvPr/>
        </p:nvSpPr>
        <p:spPr bwMode="auto">
          <a:xfrm>
            <a:off x="9936164" y="1389062"/>
            <a:ext cx="50800" cy="58737"/>
          </a:xfrm>
          <a:custGeom>
            <a:avLst/>
            <a:gdLst>
              <a:gd name="T0" fmla="*/ 0 w 25"/>
              <a:gd name="T1" fmla="*/ 0 h 28"/>
              <a:gd name="T2" fmla="*/ 0 w 25"/>
              <a:gd name="T3" fmla="*/ 16 h 28"/>
              <a:gd name="T4" fmla="*/ 13 w 25"/>
              <a:gd name="T5" fmla="*/ 28 h 28"/>
              <a:gd name="T6" fmla="*/ 25 w 25"/>
              <a:gd name="T7" fmla="*/ 16 h 28"/>
              <a:gd name="T8" fmla="*/ 25 w 25"/>
              <a:gd name="T9" fmla="*/ 0 h 28"/>
              <a:gd name="T10" fmla="*/ 0 w 25"/>
              <a:gd name="T11" fmla="*/ 0 h 28"/>
              <a:gd name="T12" fmla="*/ 0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0" y="0"/>
                </a:moveTo>
                <a:cubicBezTo>
                  <a:pt x="0" y="16"/>
                  <a:pt x="0" y="16"/>
                  <a:pt x="0" y="16"/>
                </a:cubicBezTo>
                <a:cubicBezTo>
                  <a:pt x="0" y="22"/>
                  <a:pt x="6" y="28"/>
                  <a:pt x="13" y="28"/>
                </a:cubicBezTo>
                <a:cubicBezTo>
                  <a:pt x="20" y="28"/>
                  <a:pt x="25" y="22"/>
                  <a:pt x="25" y="16"/>
                </a:cubicBezTo>
                <a:cubicBezTo>
                  <a:pt x="25" y="0"/>
                  <a:pt x="25" y="0"/>
                  <a:pt x="25" y="0"/>
                </a:cubicBezTo>
                <a:cubicBezTo>
                  <a:pt x="0" y="0"/>
                  <a:pt x="0" y="0"/>
                  <a:pt x="0" y="0"/>
                </a:cubicBezTo>
                <a:cubicBezTo>
                  <a:pt x="0" y="0"/>
                  <a:pt x="0" y="0"/>
                  <a:pt x="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30" name="Freeform 3389"/>
          <p:cNvSpPr>
            <a:spLocks/>
          </p:cNvSpPr>
          <p:nvPr/>
        </p:nvSpPr>
        <p:spPr bwMode="auto">
          <a:xfrm>
            <a:off x="10428289" y="1389062"/>
            <a:ext cx="50800" cy="58737"/>
          </a:xfrm>
          <a:custGeom>
            <a:avLst/>
            <a:gdLst>
              <a:gd name="T0" fmla="*/ 0 w 25"/>
              <a:gd name="T1" fmla="*/ 0 h 28"/>
              <a:gd name="T2" fmla="*/ 0 w 25"/>
              <a:gd name="T3" fmla="*/ 16 h 28"/>
              <a:gd name="T4" fmla="*/ 13 w 25"/>
              <a:gd name="T5" fmla="*/ 28 h 28"/>
              <a:gd name="T6" fmla="*/ 25 w 25"/>
              <a:gd name="T7" fmla="*/ 16 h 28"/>
              <a:gd name="T8" fmla="*/ 25 w 25"/>
              <a:gd name="T9" fmla="*/ 0 h 28"/>
              <a:gd name="T10" fmla="*/ 0 w 25"/>
              <a:gd name="T11" fmla="*/ 0 h 28"/>
              <a:gd name="T12" fmla="*/ 0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0" y="0"/>
                </a:moveTo>
                <a:cubicBezTo>
                  <a:pt x="0" y="16"/>
                  <a:pt x="0" y="16"/>
                  <a:pt x="0" y="16"/>
                </a:cubicBezTo>
                <a:cubicBezTo>
                  <a:pt x="0" y="22"/>
                  <a:pt x="6" y="28"/>
                  <a:pt x="13" y="28"/>
                </a:cubicBezTo>
                <a:cubicBezTo>
                  <a:pt x="19" y="28"/>
                  <a:pt x="25" y="22"/>
                  <a:pt x="25" y="16"/>
                </a:cubicBezTo>
                <a:cubicBezTo>
                  <a:pt x="25" y="0"/>
                  <a:pt x="25" y="0"/>
                  <a:pt x="25" y="0"/>
                </a:cubicBezTo>
                <a:cubicBezTo>
                  <a:pt x="0" y="0"/>
                  <a:pt x="0" y="0"/>
                  <a:pt x="0" y="0"/>
                </a:cubicBezTo>
                <a:cubicBezTo>
                  <a:pt x="0" y="0"/>
                  <a:pt x="0" y="0"/>
                  <a:pt x="0" y="0"/>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31" name="Freeform 3390"/>
          <p:cNvSpPr>
            <a:spLocks/>
          </p:cNvSpPr>
          <p:nvPr/>
        </p:nvSpPr>
        <p:spPr bwMode="auto">
          <a:xfrm>
            <a:off x="10045701" y="942975"/>
            <a:ext cx="322263" cy="550862"/>
          </a:xfrm>
          <a:custGeom>
            <a:avLst/>
            <a:gdLst>
              <a:gd name="T0" fmla="*/ 125 w 203"/>
              <a:gd name="T1" fmla="*/ 0 h 347"/>
              <a:gd name="T2" fmla="*/ 101 w 203"/>
              <a:gd name="T3" fmla="*/ 198 h 347"/>
              <a:gd name="T4" fmla="*/ 77 w 203"/>
              <a:gd name="T5" fmla="*/ 0 h 347"/>
              <a:gd name="T6" fmla="*/ 0 w 203"/>
              <a:gd name="T7" fmla="*/ 7 h 347"/>
              <a:gd name="T8" fmla="*/ 0 w 203"/>
              <a:gd name="T9" fmla="*/ 347 h 347"/>
              <a:gd name="T10" fmla="*/ 203 w 203"/>
              <a:gd name="T11" fmla="*/ 347 h 347"/>
              <a:gd name="T12" fmla="*/ 203 w 203"/>
              <a:gd name="T13" fmla="*/ 7 h 347"/>
              <a:gd name="T14" fmla="*/ 125 w 203"/>
              <a:gd name="T15" fmla="*/ 0 h 347"/>
              <a:gd name="T16" fmla="*/ 125 w 203"/>
              <a:gd name="T17" fmla="*/ 0 h 347"/>
              <a:gd name="T18" fmla="*/ 125 w 203"/>
              <a:gd name="T19"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347">
                <a:moveTo>
                  <a:pt x="125" y="0"/>
                </a:moveTo>
                <a:lnTo>
                  <a:pt x="101" y="198"/>
                </a:lnTo>
                <a:lnTo>
                  <a:pt x="77" y="0"/>
                </a:lnTo>
                <a:lnTo>
                  <a:pt x="0" y="7"/>
                </a:lnTo>
                <a:lnTo>
                  <a:pt x="0" y="347"/>
                </a:lnTo>
                <a:lnTo>
                  <a:pt x="203" y="347"/>
                </a:lnTo>
                <a:lnTo>
                  <a:pt x="203" y="7"/>
                </a:lnTo>
                <a:lnTo>
                  <a:pt x="125" y="0"/>
                </a:lnTo>
                <a:lnTo>
                  <a:pt x="125" y="0"/>
                </a:lnTo>
                <a:lnTo>
                  <a:pt x="12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32" name="Freeform 3391"/>
          <p:cNvSpPr>
            <a:spLocks/>
          </p:cNvSpPr>
          <p:nvPr/>
        </p:nvSpPr>
        <p:spPr bwMode="auto">
          <a:xfrm>
            <a:off x="10128251" y="787400"/>
            <a:ext cx="155575" cy="136525"/>
          </a:xfrm>
          <a:custGeom>
            <a:avLst/>
            <a:gdLst>
              <a:gd name="T0" fmla="*/ 72 w 75"/>
              <a:gd name="T1" fmla="*/ 17 h 66"/>
              <a:gd name="T2" fmla="*/ 70 w 75"/>
              <a:gd name="T3" fmla="*/ 16 h 66"/>
              <a:gd name="T4" fmla="*/ 70 w 75"/>
              <a:gd name="T5" fmla="*/ 12 h 66"/>
              <a:gd name="T6" fmla="*/ 70 w 75"/>
              <a:gd name="T7" fmla="*/ 10 h 66"/>
              <a:gd name="T8" fmla="*/ 70 w 75"/>
              <a:gd name="T9" fmla="*/ 9 h 66"/>
              <a:gd name="T10" fmla="*/ 70 w 75"/>
              <a:gd name="T11" fmla="*/ 8 h 66"/>
              <a:gd name="T12" fmla="*/ 69 w 75"/>
              <a:gd name="T13" fmla="*/ 8 h 66"/>
              <a:gd name="T14" fmla="*/ 69 w 75"/>
              <a:gd name="T15" fmla="*/ 7 h 66"/>
              <a:gd name="T16" fmla="*/ 69 w 75"/>
              <a:gd name="T17" fmla="*/ 6 h 66"/>
              <a:gd name="T18" fmla="*/ 69 w 75"/>
              <a:gd name="T19" fmla="*/ 6 h 66"/>
              <a:gd name="T20" fmla="*/ 68 w 75"/>
              <a:gd name="T21" fmla="*/ 5 h 66"/>
              <a:gd name="T22" fmla="*/ 68 w 75"/>
              <a:gd name="T23" fmla="*/ 5 h 66"/>
              <a:gd name="T24" fmla="*/ 67 w 75"/>
              <a:gd name="T25" fmla="*/ 4 h 66"/>
              <a:gd name="T26" fmla="*/ 67 w 75"/>
              <a:gd name="T27" fmla="*/ 4 h 66"/>
              <a:gd name="T28" fmla="*/ 67 w 75"/>
              <a:gd name="T29" fmla="*/ 3 h 66"/>
              <a:gd name="T30" fmla="*/ 67 w 75"/>
              <a:gd name="T31" fmla="*/ 3 h 66"/>
              <a:gd name="T32" fmla="*/ 61 w 75"/>
              <a:gd name="T33" fmla="*/ 4 h 66"/>
              <a:gd name="T34" fmla="*/ 50 w 75"/>
              <a:gd name="T35" fmla="*/ 1 h 66"/>
              <a:gd name="T36" fmla="*/ 31 w 75"/>
              <a:gd name="T37" fmla="*/ 4 h 66"/>
              <a:gd name="T38" fmla="*/ 10 w 75"/>
              <a:gd name="T39" fmla="*/ 0 h 66"/>
              <a:gd name="T40" fmla="*/ 8 w 75"/>
              <a:gd name="T41" fmla="*/ 4 h 66"/>
              <a:gd name="T42" fmla="*/ 8 w 75"/>
              <a:gd name="T43" fmla="*/ 4 h 66"/>
              <a:gd name="T44" fmla="*/ 7 w 75"/>
              <a:gd name="T45" fmla="*/ 5 h 66"/>
              <a:gd name="T46" fmla="*/ 7 w 75"/>
              <a:gd name="T47" fmla="*/ 5 h 66"/>
              <a:gd name="T48" fmla="*/ 7 w 75"/>
              <a:gd name="T49" fmla="*/ 6 h 66"/>
              <a:gd name="T50" fmla="*/ 7 w 75"/>
              <a:gd name="T51" fmla="*/ 6 h 66"/>
              <a:gd name="T52" fmla="*/ 6 w 75"/>
              <a:gd name="T53" fmla="*/ 8 h 66"/>
              <a:gd name="T54" fmla="*/ 6 w 75"/>
              <a:gd name="T55" fmla="*/ 8 h 66"/>
              <a:gd name="T56" fmla="*/ 6 w 75"/>
              <a:gd name="T57" fmla="*/ 9 h 66"/>
              <a:gd name="T58" fmla="*/ 6 w 75"/>
              <a:gd name="T59" fmla="*/ 10 h 66"/>
              <a:gd name="T60" fmla="*/ 6 w 75"/>
              <a:gd name="T61" fmla="*/ 12 h 66"/>
              <a:gd name="T62" fmla="*/ 6 w 75"/>
              <a:gd name="T63" fmla="*/ 16 h 66"/>
              <a:gd name="T64" fmla="*/ 5 w 75"/>
              <a:gd name="T65" fmla="*/ 17 h 66"/>
              <a:gd name="T66" fmla="*/ 0 w 75"/>
              <a:gd name="T67" fmla="*/ 21 h 66"/>
              <a:gd name="T68" fmla="*/ 0 w 75"/>
              <a:gd name="T69" fmla="*/ 33 h 66"/>
              <a:gd name="T70" fmla="*/ 6 w 75"/>
              <a:gd name="T71" fmla="*/ 39 h 66"/>
              <a:gd name="T72" fmla="*/ 6 w 75"/>
              <a:gd name="T73" fmla="*/ 52 h 66"/>
              <a:gd name="T74" fmla="*/ 21 w 75"/>
              <a:gd name="T75" fmla="*/ 66 h 66"/>
              <a:gd name="T76" fmla="*/ 54 w 75"/>
              <a:gd name="T77" fmla="*/ 66 h 66"/>
              <a:gd name="T78" fmla="*/ 70 w 75"/>
              <a:gd name="T79" fmla="*/ 52 h 66"/>
              <a:gd name="T80" fmla="*/ 70 w 75"/>
              <a:gd name="T81" fmla="*/ 39 h 66"/>
              <a:gd name="T82" fmla="*/ 75 w 75"/>
              <a:gd name="T83" fmla="*/ 33 h 66"/>
              <a:gd name="T84" fmla="*/ 75 w 75"/>
              <a:gd name="T85" fmla="*/ 21 h 66"/>
              <a:gd name="T86" fmla="*/ 72 w 75"/>
              <a:gd name="T87"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66">
                <a:moveTo>
                  <a:pt x="72" y="17"/>
                </a:moveTo>
                <a:cubicBezTo>
                  <a:pt x="71" y="17"/>
                  <a:pt x="71" y="16"/>
                  <a:pt x="70" y="16"/>
                </a:cubicBezTo>
                <a:cubicBezTo>
                  <a:pt x="70" y="12"/>
                  <a:pt x="70" y="12"/>
                  <a:pt x="70" y="12"/>
                </a:cubicBezTo>
                <a:cubicBezTo>
                  <a:pt x="70" y="11"/>
                  <a:pt x="70" y="10"/>
                  <a:pt x="70" y="10"/>
                </a:cubicBezTo>
                <a:cubicBezTo>
                  <a:pt x="70" y="10"/>
                  <a:pt x="70" y="10"/>
                  <a:pt x="70" y="9"/>
                </a:cubicBezTo>
                <a:cubicBezTo>
                  <a:pt x="70" y="9"/>
                  <a:pt x="70" y="9"/>
                  <a:pt x="70" y="8"/>
                </a:cubicBezTo>
                <a:cubicBezTo>
                  <a:pt x="69" y="8"/>
                  <a:pt x="69" y="8"/>
                  <a:pt x="69" y="8"/>
                </a:cubicBezTo>
                <a:cubicBezTo>
                  <a:pt x="69" y="7"/>
                  <a:pt x="69" y="7"/>
                  <a:pt x="69" y="7"/>
                </a:cubicBezTo>
                <a:cubicBezTo>
                  <a:pt x="69" y="7"/>
                  <a:pt x="69" y="7"/>
                  <a:pt x="69" y="6"/>
                </a:cubicBezTo>
                <a:cubicBezTo>
                  <a:pt x="69" y="6"/>
                  <a:pt x="69" y="6"/>
                  <a:pt x="69" y="6"/>
                </a:cubicBezTo>
                <a:cubicBezTo>
                  <a:pt x="69" y="5"/>
                  <a:pt x="68" y="5"/>
                  <a:pt x="68" y="5"/>
                </a:cubicBezTo>
                <a:cubicBezTo>
                  <a:pt x="68" y="5"/>
                  <a:pt x="68" y="5"/>
                  <a:pt x="68" y="5"/>
                </a:cubicBezTo>
                <a:cubicBezTo>
                  <a:pt x="68" y="5"/>
                  <a:pt x="68" y="4"/>
                  <a:pt x="67" y="4"/>
                </a:cubicBezTo>
                <a:cubicBezTo>
                  <a:pt x="67" y="4"/>
                  <a:pt x="67" y="4"/>
                  <a:pt x="67" y="4"/>
                </a:cubicBezTo>
                <a:cubicBezTo>
                  <a:pt x="67" y="3"/>
                  <a:pt x="67" y="3"/>
                  <a:pt x="67" y="3"/>
                </a:cubicBezTo>
                <a:cubicBezTo>
                  <a:pt x="67" y="3"/>
                  <a:pt x="67" y="3"/>
                  <a:pt x="67" y="3"/>
                </a:cubicBezTo>
                <a:cubicBezTo>
                  <a:pt x="65" y="3"/>
                  <a:pt x="63" y="4"/>
                  <a:pt x="61" y="4"/>
                </a:cubicBezTo>
                <a:cubicBezTo>
                  <a:pt x="57" y="4"/>
                  <a:pt x="52" y="2"/>
                  <a:pt x="50" y="1"/>
                </a:cubicBezTo>
                <a:cubicBezTo>
                  <a:pt x="46" y="2"/>
                  <a:pt x="38" y="4"/>
                  <a:pt x="31" y="4"/>
                </a:cubicBezTo>
                <a:cubicBezTo>
                  <a:pt x="22" y="4"/>
                  <a:pt x="15" y="2"/>
                  <a:pt x="10" y="0"/>
                </a:cubicBezTo>
                <a:cubicBezTo>
                  <a:pt x="9" y="2"/>
                  <a:pt x="8" y="3"/>
                  <a:pt x="8" y="4"/>
                </a:cubicBezTo>
                <a:cubicBezTo>
                  <a:pt x="8" y="4"/>
                  <a:pt x="8" y="4"/>
                  <a:pt x="8" y="4"/>
                </a:cubicBezTo>
                <a:cubicBezTo>
                  <a:pt x="8" y="5"/>
                  <a:pt x="8" y="5"/>
                  <a:pt x="7" y="5"/>
                </a:cubicBezTo>
                <a:cubicBezTo>
                  <a:pt x="7" y="5"/>
                  <a:pt x="7" y="5"/>
                  <a:pt x="7" y="5"/>
                </a:cubicBezTo>
                <a:cubicBezTo>
                  <a:pt x="7" y="6"/>
                  <a:pt x="7" y="6"/>
                  <a:pt x="7" y="6"/>
                </a:cubicBezTo>
                <a:cubicBezTo>
                  <a:pt x="7" y="6"/>
                  <a:pt x="7" y="6"/>
                  <a:pt x="7" y="6"/>
                </a:cubicBezTo>
                <a:cubicBezTo>
                  <a:pt x="7" y="7"/>
                  <a:pt x="6" y="7"/>
                  <a:pt x="6" y="8"/>
                </a:cubicBezTo>
                <a:cubicBezTo>
                  <a:pt x="6" y="8"/>
                  <a:pt x="6" y="8"/>
                  <a:pt x="6" y="8"/>
                </a:cubicBezTo>
                <a:cubicBezTo>
                  <a:pt x="6" y="9"/>
                  <a:pt x="6" y="9"/>
                  <a:pt x="6" y="9"/>
                </a:cubicBezTo>
                <a:cubicBezTo>
                  <a:pt x="6" y="10"/>
                  <a:pt x="6" y="10"/>
                  <a:pt x="6" y="10"/>
                </a:cubicBezTo>
                <a:cubicBezTo>
                  <a:pt x="6" y="10"/>
                  <a:pt x="6" y="11"/>
                  <a:pt x="6" y="12"/>
                </a:cubicBezTo>
                <a:cubicBezTo>
                  <a:pt x="6" y="16"/>
                  <a:pt x="6" y="16"/>
                  <a:pt x="6" y="16"/>
                </a:cubicBezTo>
                <a:cubicBezTo>
                  <a:pt x="6" y="16"/>
                  <a:pt x="5" y="16"/>
                  <a:pt x="5" y="17"/>
                </a:cubicBezTo>
                <a:cubicBezTo>
                  <a:pt x="2" y="17"/>
                  <a:pt x="0" y="18"/>
                  <a:pt x="0" y="21"/>
                </a:cubicBezTo>
                <a:cubicBezTo>
                  <a:pt x="0" y="33"/>
                  <a:pt x="0" y="33"/>
                  <a:pt x="0" y="33"/>
                </a:cubicBezTo>
                <a:cubicBezTo>
                  <a:pt x="0" y="36"/>
                  <a:pt x="3" y="39"/>
                  <a:pt x="6" y="39"/>
                </a:cubicBezTo>
                <a:cubicBezTo>
                  <a:pt x="6" y="52"/>
                  <a:pt x="6" y="52"/>
                  <a:pt x="6" y="52"/>
                </a:cubicBezTo>
                <a:cubicBezTo>
                  <a:pt x="6" y="60"/>
                  <a:pt x="12" y="66"/>
                  <a:pt x="21" y="66"/>
                </a:cubicBezTo>
                <a:cubicBezTo>
                  <a:pt x="54" y="66"/>
                  <a:pt x="54" y="66"/>
                  <a:pt x="54" y="66"/>
                </a:cubicBezTo>
                <a:cubicBezTo>
                  <a:pt x="62" y="66"/>
                  <a:pt x="70" y="60"/>
                  <a:pt x="70" y="52"/>
                </a:cubicBezTo>
                <a:cubicBezTo>
                  <a:pt x="70" y="39"/>
                  <a:pt x="70" y="39"/>
                  <a:pt x="70" y="39"/>
                </a:cubicBezTo>
                <a:cubicBezTo>
                  <a:pt x="73" y="39"/>
                  <a:pt x="75" y="36"/>
                  <a:pt x="75" y="33"/>
                </a:cubicBezTo>
                <a:cubicBezTo>
                  <a:pt x="75" y="21"/>
                  <a:pt x="75" y="21"/>
                  <a:pt x="75" y="21"/>
                </a:cubicBezTo>
                <a:cubicBezTo>
                  <a:pt x="75" y="19"/>
                  <a:pt x="74" y="17"/>
                  <a:pt x="72" y="17"/>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33" name="Freeform 3392"/>
          <p:cNvSpPr>
            <a:spLocks/>
          </p:cNvSpPr>
          <p:nvPr/>
        </p:nvSpPr>
        <p:spPr bwMode="auto">
          <a:xfrm>
            <a:off x="10883901" y="1347787"/>
            <a:ext cx="38100" cy="41275"/>
          </a:xfrm>
          <a:custGeom>
            <a:avLst/>
            <a:gdLst>
              <a:gd name="T0" fmla="*/ 0 w 18"/>
              <a:gd name="T1" fmla="*/ 0 h 20"/>
              <a:gd name="T2" fmla="*/ 0 w 18"/>
              <a:gd name="T3" fmla="*/ 11 h 20"/>
              <a:gd name="T4" fmla="*/ 10 w 18"/>
              <a:gd name="T5" fmla="*/ 20 h 20"/>
              <a:gd name="T6" fmla="*/ 18 w 18"/>
              <a:gd name="T7" fmla="*/ 11 h 20"/>
              <a:gd name="T8" fmla="*/ 18 w 18"/>
              <a:gd name="T9" fmla="*/ 0 h 20"/>
              <a:gd name="T10" fmla="*/ 0 w 18"/>
              <a:gd name="T11" fmla="*/ 0 h 20"/>
              <a:gd name="T12" fmla="*/ 0 w 1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8" h="20">
                <a:moveTo>
                  <a:pt x="0" y="0"/>
                </a:moveTo>
                <a:cubicBezTo>
                  <a:pt x="0" y="11"/>
                  <a:pt x="0" y="11"/>
                  <a:pt x="0" y="11"/>
                </a:cubicBezTo>
                <a:cubicBezTo>
                  <a:pt x="0" y="16"/>
                  <a:pt x="4" y="20"/>
                  <a:pt x="10" y="20"/>
                </a:cubicBezTo>
                <a:cubicBezTo>
                  <a:pt x="15" y="20"/>
                  <a:pt x="18" y="16"/>
                  <a:pt x="18" y="11"/>
                </a:cubicBezTo>
                <a:cubicBezTo>
                  <a:pt x="18" y="0"/>
                  <a:pt x="18" y="0"/>
                  <a:pt x="18" y="0"/>
                </a:cubicBezTo>
                <a:cubicBezTo>
                  <a:pt x="0" y="0"/>
                  <a:pt x="0" y="0"/>
                  <a:pt x="0" y="0"/>
                </a:cubicBezTo>
                <a:cubicBezTo>
                  <a:pt x="0" y="0"/>
                  <a:pt x="0" y="0"/>
                  <a:pt x="0"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34" name="Freeform 3393"/>
          <p:cNvSpPr>
            <a:spLocks/>
          </p:cNvSpPr>
          <p:nvPr/>
        </p:nvSpPr>
        <p:spPr bwMode="auto">
          <a:xfrm>
            <a:off x="10644189" y="798512"/>
            <a:ext cx="174625" cy="223837"/>
          </a:xfrm>
          <a:custGeom>
            <a:avLst/>
            <a:gdLst>
              <a:gd name="T0" fmla="*/ 84 w 84"/>
              <a:gd name="T1" fmla="*/ 51 h 108"/>
              <a:gd name="T2" fmla="*/ 62 w 84"/>
              <a:gd name="T3" fmla="*/ 16 h 108"/>
              <a:gd name="T4" fmla="*/ 35 w 84"/>
              <a:gd name="T5" fmla="*/ 0 h 108"/>
              <a:gd name="T6" fmla="*/ 0 w 84"/>
              <a:gd name="T7" fmla="*/ 44 h 108"/>
              <a:gd name="T8" fmla="*/ 3 w 84"/>
              <a:gd name="T9" fmla="*/ 103 h 108"/>
              <a:gd name="T10" fmla="*/ 35 w 84"/>
              <a:gd name="T11" fmla="*/ 108 h 108"/>
              <a:gd name="T12" fmla="*/ 36 w 84"/>
              <a:gd name="T13" fmla="*/ 108 h 108"/>
              <a:gd name="T14" fmla="*/ 38 w 84"/>
              <a:gd name="T15" fmla="*/ 108 h 108"/>
              <a:gd name="T16" fmla="*/ 38 w 84"/>
              <a:gd name="T17" fmla="*/ 108 h 108"/>
              <a:gd name="T18" fmla="*/ 42 w 84"/>
              <a:gd name="T19" fmla="*/ 108 h 108"/>
              <a:gd name="T20" fmla="*/ 43 w 84"/>
              <a:gd name="T21" fmla="*/ 108 h 108"/>
              <a:gd name="T22" fmla="*/ 44 w 84"/>
              <a:gd name="T23" fmla="*/ 108 h 108"/>
              <a:gd name="T24" fmla="*/ 47 w 84"/>
              <a:gd name="T25" fmla="*/ 108 h 108"/>
              <a:gd name="T26" fmla="*/ 47 w 84"/>
              <a:gd name="T27" fmla="*/ 108 h 108"/>
              <a:gd name="T28" fmla="*/ 48 w 84"/>
              <a:gd name="T29" fmla="*/ 108 h 108"/>
              <a:gd name="T30" fmla="*/ 49 w 84"/>
              <a:gd name="T31" fmla="*/ 108 h 108"/>
              <a:gd name="T32" fmla="*/ 80 w 84"/>
              <a:gd name="T33" fmla="*/ 103 h 108"/>
              <a:gd name="T34" fmla="*/ 84 w 84"/>
              <a:gd name="T35" fmla="*/ 5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108">
                <a:moveTo>
                  <a:pt x="84" y="51"/>
                </a:moveTo>
                <a:cubicBezTo>
                  <a:pt x="84" y="34"/>
                  <a:pt x="75" y="21"/>
                  <a:pt x="62" y="16"/>
                </a:cubicBezTo>
                <a:cubicBezTo>
                  <a:pt x="56" y="6"/>
                  <a:pt x="47" y="0"/>
                  <a:pt x="35" y="0"/>
                </a:cubicBezTo>
                <a:cubicBezTo>
                  <a:pt x="16" y="0"/>
                  <a:pt x="0" y="20"/>
                  <a:pt x="0" y="44"/>
                </a:cubicBezTo>
                <a:cubicBezTo>
                  <a:pt x="0" y="48"/>
                  <a:pt x="2" y="79"/>
                  <a:pt x="3" y="103"/>
                </a:cubicBezTo>
                <a:cubicBezTo>
                  <a:pt x="13" y="106"/>
                  <a:pt x="24" y="108"/>
                  <a:pt x="35" y="108"/>
                </a:cubicBezTo>
                <a:cubicBezTo>
                  <a:pt x="36" y="108"/>
                  <a:pt x="36" y="108"/>
                  <a:pt x="36" y="108"/>
                </a:cubicBezTo>
                <a:cubicBezTo>
                  <a:pt x="37" y="108"/>
                  <a:pt x="38" y="108"/>
                  <a:pt x="38" y="108"/>
                </a:cubicBezTo>
                <a:cubicBezTo>
                  <a:pt x="38" y="108"/>
                  <a:pt x="38" y="108"/>
                  <a:pt x="38" y="108"/>
                </a:cubicBezTo>
                <a:cubicBezTo>
                  <a:pt x="39" y="108"/>
                  <a:pt x="41" y="108"/>
                  <a:pt x="42" y="108"/>
                </a:cubicBezTo>
                <a:cubicBezTo>
                  <a:pt x="42" y="108"/>
                  <a:pt x="42" y="108"/>
                  <a:pt x="43" y="108"/>
                </a:cubicBezTo>
                <a:cubicBezTo>
                  <a:pt x="43" y="108"/>
                  <a:pt x="43" y="108"/>
                  <a:pt x="44" y="108"/>
                </a:cubicBezTo>
                <a:cubicBezTo>
                  <a:pt x="45" y="108"/>
                  <a:pt x="46" y="108"/>
                  <a:pt x="47" y="108"/>
                </a:cubicBezTo>
                <a:cubicBezTo>
                  <a:pt x="47" y="108"/>
                  <a:pt x="47" y="108"/>
                  <a:pt x="47" y="108"/>
                </a:cubicBezTo>
                <a:cubicBezTo>
                  <a:pt x="47" y="108"/>
                  <a:pt x="48" y="108"/>
                  <a:pt x="48" y="108"/>
                </a:cubicBezTo>
                <a:cubicBezTo>
                  <a:pt x="49" y="108"/>
                  <a:pt x="49" y="108"/>
                  <a:pt x="49" y="108"/>
                </a:cubicBezTo>
                <a:cubicBezTo>
                  <a:pt x="61" y="108"/>
                  <a:pt x="71" y="106"/>
                  <a:pt x="80" y="103"/>
                </a:cubicBezTo>
                <a:cubicBezTo>
                  <a:pt x="81" y="81"/>
                  <a:pt x="84" y="54"/>
                  <a:pt x="84" y="5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35" name="Freeform 3394"/>
          <p:cNvSpPr>
            <a:spLocks/>
          </p:cNvSpPr>
          <p:nvPr/>
        </p:nvSpPr>
        <p:spPr bwMode="auto">
          <a:xfrm>
            <a:off x="10696576" y="1050925"/>
            <a:ext cx="68263" cy="338137"/>
          </a:xfrm>
          <a:custGeom>
            <a:avLst/>
            <a:gdLst>
              <a:gd name="T0" fmla="*/ 26 w 43"/>
              <a:gd name="T1" fmla="*/ 22 h 213"/>
              <a:gd name="T2" fmla="*/ 39 w 43"/>
              <a:gd name="T3" fmla="*/ 12 h 213"/>
              <a:gd name="T4" fmla="*/ 21 w 43"/>
              <a:gd name="T5" fmla="*/ 0 h 213"/>
              <a:gd name="T6" fmla="*/ 4 w 43"/>
              <a:gd name="T7" fmla="*/ 12 h 213"/>
              <a:gd name="T8" fmla="*/ 16 w 43"/>
              <a:gd name="T9" fmla="*/ 22 h 213"/>
              <a:gd name="T10" fmla="*/ 0 w 43"/>
              <a:gd name="T11" fmla="*/ 197 h 213"/>
              <a:gd name="T12" fmla="*/ 21 w 43"/>
              <a:gd name="T13" fmla="*/ 213 h 213"/>
              <a:gd name="T14" fmla="*/ 43 w 43"/>
              <a:gd name="T15" fmla="*/ 197 h 213"/>
              <a:gd name="T16" fmla="*/ 26 w 43"/>
              <a:gd name="T17" fmla="*/ 22 h 213"/>
              <a:gd name="T18" fmla="*/ 26 w 43"/>
              <a:gd name="T19" fmla="*/ 22 h 213"/>
              <a:gd name="T20" fmla="*/ 26 w 43"/>
              <a:gd name="T21" fmla="*/ 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213">
                <a:moveTo>
                  <a:pt x="26" y="22"/>
                </a:moveTo>
                <a:lnTo>
                  <a:pt x="39" y="12"/>
                </a:lnTo>
                <a:lnTo>
                  <a:pt x="21" y="0"/>
                </a:lnTo>
                <a:lnTo>
                  <a:pt x="4" y="12"/>
                </a:lnTo>
                <a:lnTo>
                  <a:pt x="16" y="22"/>
                </a:lnTo>
                <a:lnTo>
                  <a:pt x="0" y="197"/>
                </a:lnTo>
                <a:lnTo>
                  <a:pt x="21" y="213"/>
                </a:lnTo>
                <a:lnTo>
                  <a:pt x="43" y="197"/>
                </a:lnTo>
                <a:lnTo>
                  <a:pt x="26" y="22"/>
                </a:lnTo>
                <a:lnTo>
                  <a:pt x="26" y="22"/>
                </a:lnTo>
                <a:lnTo>
                  <a:pt x="26" y="2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36" name="Freeform 3395"/>
          <p:cNvSpPr>
            <a:spLocks/>
          </p:cNvSpPr>
          <p:nvPr/>
        </p:nvSpPr>
        <p:spPr bwMode="auto">
          <a:xfrm>
            <a:off x="10812464" y="1038225"/>
            <a:ext cx="117475" cy="309562"/>
          </a:xfrm>
          <a:custGeom>
            <a:avLst/>
            <a:gdLst>
              <a:gd name="T0" fmla="*/ 0 w 57"/>
              <a:gd name="T1" fmla="*/ 7 h 150"/>
              <a:gd name="T2" fmla="*/ 23 w 57"/>
              <a:gd name="T3" fmla="*/ 0 h 150"/>
              <a:gd name="T4" fmla="*/ 57 w 57"/>
              <a:gd name="T5" fmla="*/ 150 h 150"/>
              <a:gd name="T6" fmla="*/ 33 w 57"/>
              <a:gd name="T7" fmla="*/ 150 h 150"/>
              <a:gd name="T8" fmla="*/ 0 w 57"/>
              <a:gd name="T9" fmla="*/ 7 h 150"/>
            </a:gdLst>
            <a:ahLst/>
            <a:cxnLst>
              <a:cxn ang="0">
                <a:pos x="T0" y="T1"/>
              </a:cxn>
              <a:cxn ang="0">
                <a:pos x="T2" y="T3"/>
              </a:cxn>
              <a:cxn ang="0">
                <a:pos x="T4" y="T5"/>
              </a:cxn>
              <a:cxn ang="0">
                <a:pos x="T6" y="T7"/>
              </a:cxn>
              <a:cxn ang="0">
                <a:pos x="T8" y="T9"/>
              </a:cxn>
            </a:cxnLst>
            <a:rect l="0" t="0" r="r" b="b"/>
            <a:pathLst>
              <a:path w="57" h="150">
                <a:moveTo>
                  <a:pt x="0" y="7"/>
                </a:moveTo>
                <a:cubicBezTo>
                  <a:pt x="7" y="5"/>
                  <a:pt x="14" y="3"/>
                  <a:pt x="23" y="0"/>
                </a:cubicBezTo>
                <a:cubicBezTo>
                  <a:pt x="45" y="49"/>
                  <a:pt x="52" y="97"/>
                  <a:pt x="57" y="150"/>
                </a:cubicBezTo>
                <a:cubicBezTo>
                  <a:pt x="33" y="150"/>
                  <a:pt x="33" y="150"/>
                  <a:pt x="33" y="150"/>
                </a:cubicBezTo>
                <a:cubicBezTo>
                  <a:pt x="27" y="100"/>
                  <a:pt x="21" y="54"/>
                  <a:pt x="0"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37" name="Freeform 3396"/>
          <p:cNvSpPr>
            <a:spLocks/>
          </p:cNvSpPr>
          <p:nvPr/>
        </p:nvSpPr>
        <p:spPr bwMode="auto">
          <a:xfrm>
            <a:off x="10621964" y="1487487"/>
            <a:ext cx="114300" cy="423862"/>
          </a:xfrm>
          <a:custGeom>
            <a:avLst/>
            <a:gdLst>
              <a:gd name="T0" fmla="*/ 55 w 72"/>
              <a:gd name="T1" fmla="*/ 267 h 267"/>
              <a:gd name="T2" fmla="*/ 8 w 72"/>
              <a:gd name="T3" fmla="*/ 267 h 267"/>
              <a:gd name="T4" fmla="*/ 0 w 72"/>
              <a:gd name="T5" fmla="*/ 0 h 267"/>
              <a:gd name="T6" fmla="*/ 72 w 72"/>
              <a:gd name="T7" fmla="*/ 0 h 267"/>
              <a:gd name="T8" fmla="*/ 55 w 72"/>
              <a:gd name="T9" fmla="*/ 267 h 267"/>
              <a:gd name="T10" fmla="*/ 55 w 72"/>
              <a:gd name="T11" fmla="*/ 267 h 267"/>
              <a:gd name="T12" fmla="*/ 55 w 72"/>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72" h="267">
                <a:moveTo>
                  <a:pt x="55" y="267"/>
                </a:moveTo>
                <a:lnTo>
                  <a:pt x="8" y="267"/>
                </a:lnTo>
                <a:lnTo>
                  <a:pt x="0" y="0"/>
                </a:lnTo>
                <a:lnTo>
                  <a:pt x="72" y="0"/>
                </a:lnTo>
                <a:lnTo>
                  <a:pt x="55" y="267"/>
                </a:lnTo>
                <a:lnTo>
                  <a:pt x="55" y="267"/>
                </a:lnTo>
                <a:lnTo>
                  <a:pt x="55" y="26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38" name="Freeform 3397"/>
          <p:cNvSpPr>
            <a:spLocks/>
          </p:cNvSpPr>
          <p:nvPr/>
        </p:nvSpPr>
        <p:spPr bwMode="auto">
          <a:xfrm>
            <a:off x="10723564" y="1487487"/>
            <a:ext cx="112713" cy="423862"/>
          </a:xfrm>
          <a:custGeom>
            <a:avLst/>
            <a:gdLst>
              <a:gd name="T0" fmla="*/ 17 w 71"/>
              <a:gd name="T1" fmla="*/ 267 h 267"/>
              <a:gd name="T2" fmla="*/ 64 w 71"/>
              <a:gd name="T3" fmla="*/ 267 h 267"/>
              <a:gd name="T4" fmla="*/ 71 w 71"/>
              <a:gd name="T5" fmla="*/ 0 h 267"/>
              <a:gd name="T6" fmla="*/ 0 w 71"/>
              <a:gd name="T7" fmla="*/ 0 h 267"/>
              <a:gd name="T8" fmla="*/ 17 w 71"/>
              <a:gd name="T9" fmla="*/ 267 h 267"/>
              <a:gd name="T10" fmla="*/ 17 w 71"/>
              <a:gd name="T11" fmla="*/ 267 h 267"/>
              <a:gd name="T12" fmla="*/ 17 w 71"/>
              <a:gd name="T13" fmla="*/ 267 h 267"/>
            </a:gdLst>
            <a:ahLst/>
            <a:cxnLst>
              <a:cxn ang="0">
                <a:pos x="T0" y="T1"/>
              </a:cxn>
              <a:cxn ang="0">
                <a:pos x="T2" y="T3"/>
              </a:cxn>
              <a:cxn ang="0">
                <a:pos x="T4" y="T5"/>
              </a:cxn>
              <a:cxn ang="0">
                <a:pos x="T6" y="T7"/>
              </a:cxn>
              <a:cxn ang="0">
                <a:pos x="T8" y="T9"/>
              </a:cxn>
              <a:cxn ang="0">
                <a:pos x="T10" y="T11"/>
              </a:cxn>
              <a:cxn ang="0">
                <a:pos x="T12" y="T13"/>
              </a:cxn>
            </a:cxnLst>
            <a:rect l="0" t="0" r="r" b="b"/>
            <a:pathLst>
              <a:path w="71" h="267">
                <a:moveTo>
                  <a:pt x="17" y="267"/>
                </a:moveTo>
                <a:lnTo>
                  <a:pt x="64" y="267"/>
                </a:lnTo>
                <a:lnTo>
                  <a:pt x="71" y="0"/>
                </a:lnTo>
                <a:lnTo>
                  <a:pt x="0" y="0"/>
                </a:lnTo>
                <a:lnTo>
                  <a:pt x="17" y="267"/>
                </a:lnTo>
                <a:lnTo>
                  <a:pt x="17" y="267"/>
                </a:lnTo>
                <a:lnTo>
                  <a:pt x="17" y="26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39" name="Freeform 3398"/>
          <p:cNvSpPr>
            <a:spLocks/>
          </p:cNvSpPr>
          <p:nvPr/>
        </p:nvSpPr>
        <p:spPr bwMode="auto">
          <a:xfrm>
            <a:off x="10528301" y="1038225"/>
            <a:ext cx="122238" cy="309562"/>
          </a:xfrm>
          <a:custGeom>
            <a:avLst/>
            <a:gdLst>
              <a:gd name="T0" fmla="*/ 59 w 59"/>
              <a:gd name="T1" fmla="*/ 7 h 150"/>
              <a:gd name="T2" fmla="*/ 35 w 59"/>
              <a:gd name="T3" fmla="*/ 0 h 150"/>
              <a:gd name="T4" fmla="*/ 0 w 59"/>
              <a:gd name="T5" fmla="*/ 150 h 150"/>
              <a:gd name="T6" fmla="*/ 24 w 59"/>
              <a:gd name="T7" fmla="*/ 150 h 150"/>
              <a:gd name="T8" fmla="*/ 59 w 59"/>
              <a:gd name="T9" fmla="*/ 7 h 150"/>
            </a:gdLst>
            <a:ahLst/>
            <a:cxnLst>
              <a:cxn ang="0">
                <a:pos x="T0" y="T1"/>
              </a:cxn>
              <a:cxn ang="0">
                <a:pos x="T2" y="T3"/>
              </a:cxn>
              <a:cxn ang="0">
                <a:pos x="T4" y="T5"/>
              </a:cxn>
              <a:cxn ang="0">
                <a:pos x="T6" y="T7"/>
              </a:cxn>
              <a:cxn ang="0">
                <a:pos x="T8" y="T9"/>
              </a:cxn>
            </a:cxnLst>
            <a:rect l="0" t="0" r="r" b="b"/>
            <a:pathLst>
              <a:path w="59" h="150">
                <a:moveTo>
                  <a:pt x="59" y="7"/>
                </a:moveTo>
                <a:cubicBezTo>
                  <a:pt x="51" y="5"/>
                  <a:pt x="43" y="3"/>
                  <a:pt x="35" y="0"/>
                </a:cubicBezTo>
                <a:cubicBezTo>
                  <a:pt x="12" y="49"/>
                  <a:pt x="5" y="97"/>
                  <a:pt x="0" y="150"/>
                </a:cubicBezTo>
                <a:cubicBezTo>
                  <a:pt x="24" y="150"/>
                  <a:pt x="24" y="150"/>
                  <a:pt x="24" y="150"/>
                </a:cubicBezTo>
                <a:cubicBezTo>
                  <a:pt x="30" y="100"/>
                  <a:pt x="37" y="54"/>
                  <a:pt x="59"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40" name="Freeform 3399"/>
          <p:cNvSpPr>
            <a:spLocks/>
          </p:cNvSpPr>
          <p:nvPr/>
        </p:nvSpPr>
        <p:spPr bwMode="auto">
          <a:xfrm>
            <a:off x="10533064" y="1347787"/>
            <a:ext cx="38100" cy="41275"/>
          </a:xfrm>
          <a:custGeom>
            <a:avLst/>
            <a:gdLst>
              <a:gd name="T0" fmla="*/ 18 w 18"/>
              <a:gd name="T1" fmla="*/ 0 h 20"/>
              <a:gd name="T2" fmla="*/ 18 w 18"/>
              <a:gd name="T3" fmla="*/ 11 h 20"/>
              <a:gd name="T4" fmla="*/ 10 w 18"/>
              <a:gd name="T5" fmla="*/ 20 h 20"/>
              <a:gd name="T6" fmla="*/ 0 w 18"/>
              <a:gd name="T7" fmla="*/ 11 h 20"/>
              <a:gd name="T8" fmla="*/ 0 w 18"/>
              <a:gd name="T9" fmla="*/ 0 h 20"/>
              <a:gd name="T10" fmla="*/ 18 w 18"/>
              <a:gd name="T11" fmla="*/ 0 h 20"/>
              <a:gd name="T12" fmla="*/ 18 w 1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8" h="20">
                <a:moveTo>
                  <a:pt x="18" y="0"/>
                </a:moveTo>
                <a:cubicBezTo>
                  <a:pt x="18" y="11"/>
                  <a:pt x="18" y="11"/>
                  <a:pt x="18" y="11"/>
                </a:cubicBezTo>
                <a:cubicBezTo>
                  <a:pt x="18" y="16"/>
                  <a:pt x="14" y="20"/>
                  <a:pt x="10" y="20"/>
                </a:cubicBezTo>
                <a:cubicBezTo>
                  <a:pt x="5" y="20"/>
                  <a:pt x="0" y="16"/>
                  <a:pt x="0" y="11"/>
                </a:cubicBezTo>
                <a:cubicBezTo>
                  <a:pt x="0" y="0"/>
                  <a:pt x="0" y="0"/>
                  <a:pt x="0" y="0"/>
                </a:cubicBezTo>
                <a:cubicBezTo>
                  <a:pt x="18" y="0"/>
                  <a:pt x="18" y="0"/>
                  <a:pt x="18" y="0"/>
                </a:cubicBezTo>
                <a:cubicBezTo>
                  <a:pt x="18" y="0"/>
                  <a:pt x="18" y="0"/>
                  <a:pt x="1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41" name="Freeform 3400"/>
          <p:cNvSpPr>
            <a:spLocks/>
          </p:cNvSpPr>
          <p:nvPr/>
        </p:nvSpPr>
        <p:spPr bwMode="auto">
          <a:xfrm>
            <a:off x="10602914" y="1030287"/>
            <a:ext cx="257175" cy="457200"/>
          </a:xfrm>
          <a:custGeom>
            <a:avLst/>
            <a:gdLst>
              <a:gd name="T0" fmla="*/ 103 w 162"/>
              <a:gd name="T1" fmla="*/ 0 h 288"/>
              <a:gd name="T2" fmla="*/ 80 w 162"/>
              <a:gd name="T3" fmla="*/ 182 h 288"/>
              <a:gd name="T4" fmla="*/ 56 w 162"/>
              <a:gd name="T5" fmla="*/ 0 h 288"/>
              <a:gd name="T6" fmla="*/ 0 w 162"/>
              <a:gd name="T7" fmla="*/ 6 h 288"/>
              <a:gd name="T8" fmla="*/ 12 w 162"/>
              <a:gd name="T9" fmla="*/ 288 h 288"/>
              <a:gd name="T10" fmla="*/ 149 w 162"/>
              <a:gd name="T11" fmla="*/ 288 h 288"/>
              <a:gd name="T12" fmla="*/ 162 w 162"/>
              <a:gd name="T13" fmla="*/ 6 h 288"/>
              <a:gd name="T14" fmla="*/ 103 w 162"/>
              <a:gd name="T15" fmla="*/ 0 h 288"/>
              <a:gd name="T16" fmla="*/ 103 w 162"/>
              <a:gd name="T17" fmla="*/ 0 h 288"/>
              <a:gd name="T18" fmla="*/ 103 w 162"/>
              <a:gd name="T19" fmla="*/ 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288">
                <a:moveTo>
                  <a:pt x="103" y="0"/>
                </a:moveTo>
                <a:lnTo>
                  <a:pt x="80" y="182"/>
                </a:lnTo>
                <a:lnTo>
                  <a:pt x="56" y="0"/>
                </a:lnTo>
                <a:lnTo>
                  <a:pt x="0" y="6"/>
                </a:lnTo>
                <a:lnTo>
                  <a:pt x="12" y="288"/>
                </a:lnTo>
                <a:lnTo>
                  <a:pt x="149" y="288"/>
                </a:lnTo>
                <a:lnTo>
                  <a:pt x="162" y="6"/>
                </a:lnTo>
                <a:lnTo>
                  <a:pt x="103" y="0"/>
                </a:lnTo>
                <a:lnTo>
                  <a:pt x="103" y="0"/>
                </a:lnTo>
                <a:lnTo>
                  <a:pt x="10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42" name="Freeform 3401"/>
          <p:cNvSpPr>
            <a:spLocks/>
          </p:cNvSpPr>
          <p:nvPr/>
        </p:nvSpPr>
        <p:spPr bwMode="auto">
          <a:xfrm>
            <a:off x="10656889" y="874712"/>
            <a:ext cx="142875" cy="176212"/>
          </a:xfrm>
          <a:custGeom>
            <a:avLst/>
            <a:gdLst>
              <a:gd name="T0" fmla="*/ 66 w 69"/>
              <a:gd name="T1" fmla="*/ 15 h 85"/>
              <a:gd name="T2" fmla="*/ 64 w 69"/>
              <a:gd name="T3" fmla="*/ 15 h 85"/>
              <a:gd name="T4" fmla="*/ 64 w 69"/>
              <a:gd name="T5" fmla="*/ 10 h 85"/>
              <a:gd name="T6" fmla="*/ 64 w 69"/>
              <a:gd name="T7" fmla="*/ 9 h 85"/>
              <a:gd name="T8" fmla="*/ 64 w 69"/>
              <a:gd name="T9" fmla="*/ 9 h 85"/>
              <a:gd name="T10" fmla="*/ 64 w 69"/>
              <a:gd name="T11" fmla="*/ 8 h 85"/>
              <a:gd name="T12" fmla="*/ 64 w 69"/>
              <a:gd name="T13" fmla="*/ 8 h 85"/>
              <a:gd name="T14" fmla="*/ 64 w 69"/>
              <a:gd name="T15" fmla="*/ 7 h 85"/>
              <a:gd name="T16" fmla="*/ 64 w 69"/>
              <a:gd name="T17" fmla="*/ 6 h 85"/>
              <a:gd name="T18" fmla="*/ 64 w 69"/>
              <a:gd name="T19" fmla="*/ 6 h 85"/>
              <a:gd name="T20" fmla="*/ 63 w 69"/>
              <a:gd name="T21" fmla="*/ 4 h 85"/>
              <a:gd name="T22" fmla="*/ 63 w 69"/>
              <a:gd name="T23" fmla="*/ 4 h 85"/>
              <a:gd name="T24" fmla="*/ 62 w 69"/>
              <a:gd name="T25" fmla="*/ 3 h 85"/>
              <a:gd name="T26" fmla="*/ 62 w 69"/>
              <a:gd name="T27" fmla="*/ 3 h 85"/>
              <a:gd name="T28" fmla="*/ 62 w 69"/>
              <a:gd name="T29" fmla="*/ 2 h 85"/>
              <a:gd name="T30" fmla="*/ 62 w 69"/>
              <a:gd name="T31" fmla="*/ 2 h 85"/>
              <a:gd name="T32" fmla="*/ 56 w 69"/>
              <a:gd name="T33" fmla="*/ 3 h 85"/>
              <a:gd name="T34" fmla="*/ 46 w 69"/>
              <a:gd name="T35" fmla="*/ 0 h 85"/>
              <a:gd name="T36" fmla="*/ 29 w 69"/>
              <a:gd name="T37" fmla="*/ 3 h 85"/>
              <a:gd name="T38" fmla="*/ 10 w 69"/>
              <a:gd name="T39" fmla="*/ 0 h 85"/>
              <a:gd name="T40" fmla="*/ 7 w 69"/>
              <a:gd name="T41" fmla="*/ 3 h 85"/>
              <a:gd name="T42" fmla="*/ 7 w 69"/>
              <a:gd name="T43" fmla="*/ 3 h 85"/>
              <a:gd name="T44" fmla="*/ 6 w 69"/>
              <a:gd name="T45" fmla="*/ 5 h 85"/>
              <a:gd name="T46" fmla="*/ 6 w 69"/>
              <a:gd name="T47" fmla="*/ 5 h 85"/>
              <a:gd name="T48" fmla="*/ 6 w 69"/>
              <a:gd name="T49" fmla="*/ 6 h 85"/>
              <a:gd name="T50" fmla="*/ 6 w 69"/>
              <a:gd name="T51" fmla="*/ 6 h 85"/>
              <a:gd name="T52" fmla="*/ 5 w 69"/>
              <a:gd name="T53" fmla="*/ 8 h 85"/>
              <a:gd name="T54" fmla="*/ 5 w 69"/>
              <a:gd name="T55" fmla="*/ 8 h 85"/>
              <a:gd name="T56" fmla="*/ 5 w 69"/>
              <a:gd name="T57" fmla="*/ 9 h 85"/>
              <a:gd name="T58" fmla="*/ 5 w 69"/>
              <a:gd name="T59" fmla="*/ 9 h 85"/>
              <a:gd name="T60" fmla="*/ 5 w 69"/>
              <a:gd name="T61" fmla="*/ 10 h 85"/>
              <a:gd name="T62" fmla="*/ 5 w 69"/>
              <a:gd name="T63" fmla="*/ 15 h 85"/>
              <a:gd name="T64" fmla="*/ 4 w 69"/>
              <a:gd name="T65" fmla="*/ 15 h 85"/>
              <a:gd name="T66" fmla="*/ 0 w 69"/>
              <a:gd name="T67" fmla="*/ 20 h 85"/>
              <a:gd name="T68" fmla="*/ 0 w 69"/>
              <a:gd name="T69" fmla="*/ 31 h 85"/>
              <a:gd name="T70" fmla="*/ 5 w 69"/>
              <a:gd name="T71" fmla="*/ 36 h 85"/>
              <a:gd name="T72" fmla="*/ 10 w 69"/>
              <a:gd name="T73" fmla="*/ 48 h 85"/>
              <a:gd name="T74" fmla="*/ 20 w 69"/>
              <a:gd name="T75" fmla="*/ 62 h 85"/>
              <a:gd name="T76" fmla="*/ 22 w 69"/>
              <a:gd name="T77" fmla="*/ 75 h 85"/>
              <a:gd name="T78" fmla="*/ 35 w 69"/>
              <a:gd name="T79" fmla="*/ 85 h 85"/>
              <a:gd name="T80" fmla="*/ 48 w 69"/>
              <a:gd name="T81" fmla="*/ 75 h 85"/>
              <a:gd name="T82" fmla="*/ 50 w 69"/>
              <a:gd name="T83" fmla="*/ 62 h 85"/>
              <a:gd name="T84" fmla="*/ 59 w 69"/>
              <a:gd name="T85" fmla="*/ 48 h 85"/>
              <a:gd name="T86" fmla="*/ 64 w 69"/>
              <a:gd name="T87" fmla="*/ 36 h 85"/>
              <a:gd name="T88" fmla="*/ 69 w 69"/>
              <a:gd name="T89" fmla="*/ 31 h 85"/>
              <a:gd name="T90" fmla="*/ 69 w 69"/>
              <a:gd name="T91" fmla="*/ 20 h 85"/>
              <a:gd name="T92" fmla="*/ 66 w 69"/>
              <a:gd name="T93" fmla="*/ 1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 h="85">
                <a:moveTo>
                  <a:pt x="66" y="15"/>
                </a:moveTo>
                <a:cubicBezTo>
                  <a:pt x="66" y="15"/>
                  <a:pt x="65" y="15"/>
                  <a:pt x="64" y="15"/>
                </a:cubicBezTo>
                <a:cubicBezTo>
                  <a:pt x="64" y="10"/>
                  <a:pt x="64" y="10"/>
                  <a:pt x="64" y="10"/>
                </a:cubicBezTo>
                <a:cubicBezTo>
                  <a:pt x="64" y="9"/>
                  <a:pt x="64" y="9"/>
                  <a:pt x="64" y="9"/>
                </a:cubicBezTo>
                <a:cubicBezTo>
                  <a:pt x="64" y="9"/>
                  <a:pt x="64" y="9"/>
                  <a:pt x="64" y="9"/>
                </a:cubicBezTo>
                <a:cubicBezTo>
                  <a:pt x="64" y="9"/>
                  <a:pt x="64" y="9"/>
                  <a:pt x="64" y="8"/>
                </a:cubicBezTo>
                <a:cubicBezTo>
                  <a:pt x="64" y="8"/>
                  <a:pt x="64" y="8"/>
                  <a:pt x="64" y="8"/>
                </a:cubicBezTo>
                <a:cubicBezTo>
                  <a:pt x="64" y="7"/>
                  <a:pt x="64" y="7"/>
                  <a:pt x="64" y="7"/>
                </a:cubicBezTo>
                <a:cubicBezTo>
                  <a:pt x="64" y="7"/>
                  <a:pt x="64" y="7"/>
                  <a:pt x="64" y="6"/>
                </a:cubicBezTo>
                <a:cubicBezTo>
                  <a:pt x="64" y="6"/>
                  <a:pt x="64" y="6"/>
                  <a:pt x="64" y="6"/>
                </a:cubicBezTo>
                <a:cubicBezTo>
                  <a:pt x="63" y="5"/>
                  <a:pt x="63" y="5"/>
                  <a:pt x="63" y="4"/>
                </a:cubicBezTo>
                <a:cubicBezTo>
                  <a:pt x="63" y="4"/>
                  <a:pt x="63" y="4"/>
                  <a:pt x="63" y="4"/>
                </a:cubicBezTo>
                <a:cubicBezTo>
                  <a:pt x="62" y="3"/>
                  <a:pt x="62" y="3"/>
                  <a:pt x="62" y="3"/>
                </a:cubicBezTo>
                <a:cubicBezTo>
                  <a:pt x="62" y="3"/>
                  <a:pt x="62" y="3"/>
                  <a:pt x="62" y="3"/>
                </a:cubicBezTo>
                <a:cubicBezTo>
                  <a:pt x="62" y="2"/>
                  <a:pt x="62" y="2"/>
                  <a:pt x="62" y="2"/>
                </a:cubicBezTo>
                <a:cubicBezTo>
                  <a:pt x="62" y="2"/>
                  <a:pt x="62" y="2"/>
                  <a:pt x="62" y="2"/>
                </a:cubicBezTo>
                <a:cubicBezTo>
                  <a:pt x="60" y="3"/>
                  <a:pt x="58" y="3"/>
                  <a:pt x="56" y="3"/>
                </a:cubicBezTo>
                <a:cubicBezTo>
                  <a:pt x="52" y="3"/>
                  <a:pt x="48" y="2"/>
                  <a:pt x="46" y="0"/>
                </a:cubicBezTo>
                <a:cubicBezTo>
                  <a:pt x="43" y="2"/>
                  <a:pt x="36" y="3"/>
                  <a:pt x="29" y="3"/>
                </a:cubicBezTo>
                <a:cubicBezTo>
                  <a:pt x="21" y="3"/>
                  <a:pt x="14" y="2"/>
                  <a:pt x="10" y="0"/>
                </a:cubicBezTo>
                <a:cubicBezTo>
                  <a:pt x="9" y="1"/>
                  <a:pt x="8" y="2"/>
                  <a:pt x="7" y="3"/>
                </a:cubicBezTo>
                <a:cubicBezTo>
                  <a:pt x="7" y="3"/>
                  <a:pt x="7" y="3"/>
                  <a:pt x="7" y="3"/>
                </a:cubicBezTo>
                <a:cubicBezTo>
                  <a:pt x="7" y="4"/>
                  <a:pt x="6" y="4"/>
                  <a:pt x="6" y="5"/>
                </a:cubicBezTo>
                <a:cubicBezTo>
                  <a:pt x="6" y="5"/>
                  <a:pt x="6" y="5"/>
                  <a:pt x="6" y="5"/>
                </a:cubicBezTo>
                <a:cubicBezTo>
                  <a:pt x="6" y="6"/>
                  <a:pt x="6" y="6"/>
                  <a:pt x="6" y="6"/>
                </a:cubicBezTo>
                <a:cubicBezTo>
                  <a:pt x="6" y="6"/>
                  <a:pt x="6" y="6"/>
                  <a:pt x="6" y="6"/>
                </a:cubicBezTo>
                <a:cubicBezTo>
                  <a:pt x="5" y="7"/>
                  <a:pt x="5" y="7"/>
                  <a:pt x="5" y="8"/>
                </a:cubicBezTo>
                <a:cubicBezTo>
                  <a:pt x="5" y="8"/>
                  <a:pt x="5" y="8"/>
                  <a:pt x="5" y="8"/>
                </a:cubicBezTo>
                <a:cubicBezTo>
                  <a:pt x="5" y="9"/>
                  <a:pt x="5" y="9"/>
                  <a:pt x="5" y="9"/>
                </a:cubicBezTo>
                <a:cubicBezTo>
                  <a:pt x="5" y="9"/>
                  <a:pt x="5" y="9"/>
                  <a:pt x="5" y="9"/>
                </a:cubicBezTo>
                <a:cubicBezTo>
                  <a:pt x="5" y="9"/>
                  <a:pt x="5" y="10"/>
                  <a:pt x="5" y="10"/>
                </a:cubicBezTo>
                <a:cubicBezTo>
                  <a:pt x="5" y="15"/>
                  <a:pt x="5" y="15"/>
                  <a:pt x="5" y="15"/>
                </a:cubicBezTo>
                <a:cubicBezTo>
                  <a:pt x="4" y="15"/>
                  <a:pt x="4" y="15"/>
                  <a:pt x="4" y="15"/>
                </a:cubicBezTo>
                <a:cubicBezTo>
                  <a:pt x="2" y="15"/>
                  <a:pt x="0" y="17"/>
                  <a:pt x="0" y="20"/>
                </a:cubicBezTo>
                <a:cubicBezTo>
                  <a:pt x="0" y="31"/>
                  <a:pt x="0" y="31"/>
                  <a:pt x="0" y="31"/>
                </a:cubicBezTo>
                <a:cubicBezTo>
                  <a:pt x="0" y="34"/>
                  <a:pt x="3" y="36"/>
                  <a:pt x="5" y="36"/>
                </a:cubicBezTo>
                <a:cubicBezTo>
                  <a:pt x="10" y="48"/>
                  <a:pt x="10" y="48"/>
                  <a:pt x="10" y="48"/>
                </a:cubicBezTo>
                <a:cubicBezTo>
                  <a:pt x="12" y="55"/>
                  <a:pt x="16" y="60"/>
                  <a:pt x="20" y="62"/>
                </a:cubicBezTo>
                <a:cubicBezTo>
                  <a:pt x="22" y="75"/>
                  <a:pt x="22" y="75"/>
                  <a:pt x="22" y="75"/>
                </a:cubicBezTo>
                <a:cubicBezTo>
                  <a:pt x="35" y="85"/>
                  <a:pt x="35" y="85"/>
                  <a:pt x="35" y="85"/>
                </a:cubicBezTo>
                <a:cubicBezTo>
                  <a:pt x="48" y="75"/>
                  <a:pt x="48" y="75"/>
                  <a:pt x="48" y="75"/>
                </a:cubicBezTo>
                <a:cubicBezTo>
                  <a:pt x="50" y="62"/>
                  <a:pt x="50" y="62"/>
                  <a:pt x="50" y="62"/>
                </a:cubicBezTo>
                <a:cubicBezTo>
                  <a:pt x="55" y="60"/>
                  <a:pt x="56" y="55"/>
                  <a:pt x="59" y="48"/>
                </a:cubicBezTo>
                <a:cubicBezTo>
                  <a:pt x="64" y="36"/>
                  <a:pt x="64" y="36"/>
                  <a:pt x="64" y="36"/>
                </a:cubicBezTo>
                <a:cubicBezTo>
                  <a:pt x="68" y="36"/>
                  <a:pt x="69" y="34"/>
                  <a:pt x="69" y="31"/>
                </a:cubicBezTo>
                <a:cubicBezTo>
                  <a:pt x="69" y="20"/>
                  <a:pt x="69" y="20"/>
                  <a:pt x="69" y="20"/>
                </a:cubicBezTo>
                <a:cubicBezTo>
                  <a:pt x="69" y="18"/>
                  <a:pt x="68" y="16"/>
                  <a:pt x="66" y="15"/>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43" name="Freeform 3402"/>
          <p:cNvSpPr>
            <a:spLocks/>
          </p:cNvSpPr>
          <p:nvPr/>
        </p:nvSpPr>
        <p:spPr bwMode="auto">
          <a:xfrm>
            <a:off x="8939214" y="1462087"/>
            <a:ext cx="1112838" cy="511175"/>
          </a:xfrm>
          <a:custGeom>
            <a:avLst/>
            <a:gdLst>
              <a:gd name="T0" fmla="*/ 0 w 701"/>
              <a:gd name="T1" fmla="*/ 322 h 322"/>
              <a:gd name="T2" fmla="*/ 701 w 701"/>
              <a:gd name="T3" fmla="*/ 322 h 322"/>
              <a:gd name="T4" fmla="*/ 701 w 701"/>
              <a:gd name="T5" fmla="*/ 0 h 322"/>
              <a:gd name="T6" fmla="*/ 560 w 701"/>
              <a:gd name="T7" fmla="*/ 82 h 322"/>
              <a:gd name="T8" fmla="*/ 419 w 701"/>
              <a:gd name="T9" fmla="*/ 123 h 322"/>
              <a:gd name="T10" fmla="*/ 280 w 701"/>
              <a:gd name="T11" fmla="*/ 259 h 322"/>
              <a:gd name="T12" fmla="*/ 140 w 701"/>
              <a:gd name="T13" fmla="*/ 236 h 322"/>
              <a:gd name="T14" fmla="*/ 0 w 701"/>
              <a:gd name="T15" fmla="*/ 322 h 3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1" h="322">
                <a:moveTo>
                  <a:pt x="0" y="322"/>
                </a:moveTo>
                <a:lnTo>
                  <a:pt x="701" y="322"/>
                </a:lnTo>
                <a:lnTo>
                  <a:pt x="701" y="0"/>
                </a:lnTo>
                <a:lnTo>
                  <a:pt x="560" y="82"/>
                </a:lnTo>
                <a:lnTo>
                  <a:pt x="419" y="123"/>
                </a:lnTo>
                <a:lnTo>
                  <a:pt x="280" y="259"/>
                </a:lnTo>
                <a:lnTo>
                  <a:pt x="140" y="236"/>
                </a:lnTo>
                <a:lnTo>
                  <a:pt x="0" y="32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44" name="Freeform 3403"/>
          <p:cNvSpPr>
            <a:spLocks/>
          </p:cNvSpPr>
          <p:nvPr/>
        </p:nvSpPr>
        <p:spPr bwMode="auto">
          <a:xfrm>
            <a:off x="10047289" y="1223962"/>
            <a:ext cx="881062" cy="749300"/>
          </a:xfrm>
          <a:custGeom>
            <a:avLst/>
            <a:gdLst>
              <a:gd name="T0" fmla="*/ 0 w 552"/>
              <a:gd name="T1" fmla="*/ 472 h 472"/>
              <a:gd name="T2" fmla="*/ 552 w 552"/>
              <a:gd name="T3" fmla="*/ 472 h 472"/>
              <a:gd name="T4" fmla="*/ 552 w 552"/>
              <a:gd name="T5" fmla="*/ 0 h 472"/>
              <a:gd name="T6" fmla="*/ 364 w 552"/>
              <a:gd name="T7" fmla="*/ 46 h 472"/>
              <a:gd name="T8" fmla="*/ 178 w 552"/>
              <a:gd name="T9" fmla="*/ 158 h 472"/>
              <a:gd name="T10" fmla="*/ 0 w 552"/>
              <a:gd name="T11" fmla="*/ 150 h 472"/>
              <a:gd name="T12" fmla="*/ 0 w 552"/>
              <a:gd name="T13" fmla="*/ 472 h 472"/>
            </a:gdLst>
            <a:ahLst/>
            <a:cxnLst>
              <a:cxn ang="0">
                <a:pos x="T0" y="T1"/>
              </a:cxn>
              <a:cxn ang="0">
                <a:pos x="T2" y="T3"/>
              </a:cxn>
              <a:cxn ang="0">
                <a:pos x="T4" y="T5"/>
              </a:cxn>
              <a:cxn ang="0">
                <a:pos x="T6" y="T7"/>
              </a:cxn>
              <a:cxn ang="0">
                <a:pos x="T8" y="T9"/>
              </a:cxn>
              <a:cxn ang="0">
                <a:pos x="T10" y="T11"/>
              </a:cxn>
              <a:cxn ang="0">
                <a:pos x="T12" y="T13"/>
              </a:cxn>
            </a:cxnLst>
            <a:rect l="0" t="0" r="r" b="b"/>
            <a:pathLst>
              <a:path w="552" h="472">
                <a:moveTo>
                  <a:pt x="0" y="472"/>
                </a:moveTo>
                <a:lnTo>
                  <a:pt x="552" y="472"/>
                </a:lnTo>
                <a:lnTo>
                  <a:pt x="552" y="0"/>
                </a:lnTo>
                <a:lnTo>
                  <a:pt x="364" y="46"/>
                </a:lnTo>
                <a:lnTo>
                  <a:pt x="178" y="158"/>
                </a:lnTo>
                <a:lnTo>
                  <a:pt x="0" y="150"/>
                </a:lnTo>
                <a:lnTo>
                  <a:pt x="0" y="472"/>
                </a:lnTo>
                <a:close/>
              </a:path>
            </a:pathLst>
          </a:custGeom>
          <a:solidFill>
            <a:srgbClr val="002050"/>
          </a:solidFill>
          <a:ln>
            <a:noFill/>
          </a:ln>
          <a:extLst/>
        </p:spPr>
        <p:txBody>
          <a:bodyPr vert="horz" wrap="square" lIns="91440" tIns="45720" rIns="91440" bIns="45720" numCol="1" anchor="b" anchorCtr="0" compatLnSpc="1">
            <a:prstTxWarp prst="textNoShape">
              <a:avLst/>
            </a:prstTxWarp>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900" b="1" i="0" u="none" strike="noStrike" kern="0" cap="none" spc="0" normalizeH="0" baseline="0" noProof="0" dirty="0">
                <a:ln>
                  <a:noFill/>
                </a:ln>
                <a:solidFill>
                  <a:srgbClr val="FFFFFF"/>
                </a:solidFill>
                <a:effectLst/>
                <a:uLnTx/>
                <a:uFillTx/>
              </a:rPr>
              <a:t>IT drives business</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en-US" sz="900" b="1" i="0" u="none" strike="noStrike" kern="0" cap="none" spc="20" normalizeH="0" baseline="0" noProof="0" dirty="0">
                <a:ln>
                  <a:noFill/>
                </a:ln>
                <a:solidFill>
                  <a:srgbClr val="FFFFFF"/>
                </a:solidFill>
                <a:effectLst/>
                <a:uLnTx/>
                <a:uFillTx/>
              </a:rPr>
              <a:t>success!</a:t>
            </a:r>
            <a:endParaRPr kumimoji="0" lang="en-US" altLang="en-US" sz="1800" b="0" i="0" u="none" strike="noStrike" kern="0" cap="none" spc="20" normalizeH="0" baseline="0" noProof="0" dirty="0">
              <a:ln>
                <a:noFill/>
              </a:ln>
              <a:solidFill>
                <a:srgbClr val="505050"/>
              </a:solidFill>
              <a:effectLst/>
              <a:uLnTx/>
              <a:uFillTx/>
            </a:endParaRPr>
          </a:p>
        </p:txBody>
      </p:sp>
      <p:sp>
        <p:nvSpPr>
          <p:cNvPr id="445" name="Rectangle 3408"/>
          <p:cNvSpPr>
            <a:spLocks noChangeArrowheads="1"/>
          </p:cNvSpPr>
          <p:nvPr/>
        </p:nvSpPr>
        <p:spPr bwMode="auto">
          <a:xfrm>
            <a:off x="11043460" y="1154965"/>
            <a:ext cx="124537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lnSpc>
                <a:spcPct val="120000"/>
              </a:lnSpc>
            </a:pPr>
            <a:r>
              <a:rPr lang="en-US" altLang="en-US" sz="900" b="1" dirty="0">
                <a:solidFill>
                  <a:srgbClr val="002050"/>
                </a:solidFill>
                <a:latin typeface="Segoe UI" panose="020B0502040204020203" pitchFamily="34" charset="0"/>
              </a:rPr>
              <a:t>High IT performance</a:t>
            </a:r>
            <a:r>
              <a:rPr lang="en-US" altLang="en-US" sz="900" dirty="0">
                <a:solidFill>
                  <a:srgbClr val="002050"/>
                </a:solidFill>
                <a:latin typeface="Segoe UI" panose="020B0502040204020203" pitchFamily="34" charset="0"/>
              </a:rPr>
              <a:t> correlates with strong business performance,</a:t>
            </a:r>
            <a:br>
              <a:rPr lang="en-US" altLang="en-US" sz="900" dirty="0">
                <a:solidFill>
                  <a:srgbClr val="002050"/>
                </a:solidFill>
                <a:latin typeface="Segoe UI" panose="020B0502040204020203" pitchFamily="34" charset="0"/>
              </a:rPr>
            </a:br>
            <a:r>
              <a:rPr lang="en-US" altLang="en-US" sz="900" spc="-30" dirty="0">
                <a:solidFill>
                  <a:srgbClr val="002050"/>
                </a:solidFill>
                <a:latin typeface="Segoe UI" panose="020B0502040204020203" pitchFamily="34" charset="0"/>
              </a:rPr>
              <a:t>helps boost productivity,</a:t>
            </a:r>
            <a:br>
              <a:rPr lang="en-US" altLang="en-US" sz="900" dirty="0">
                <a:solidFill>
                  <a:srgbClr val="002050"/>
                </a:solidFill>
                <a:latin typeface="Segoe UI" panose="020B0502040204020203" pitchFamily="34" charset="0"/>
              </a:rPr>
            </a:br>
            <a:r>
              <a:rPr lang="en-US" altLang="en-US" sz="900" spc="-20" dirty="0">
                <a:solidFill>
                  <a:srgbClr val="002050"/>
                </a:solidFill>
                <a:latin typeface="Segoe UI" panose="020B0502040204020203" pitchFamily="34" charset="0"/>
              </a:rPr>
              <a:t>market share and profit</a:t>
            </a:r>
            <a:endParaRPr lang="en-US" altLang="en-US" spc="-20" dirty="0">
              <a:solidFill>
                <a:srgbClr val="505050"/>
              </a:solidFill>
              <a:latin typeface="Segoe UI" panose="020B0502040204020203" pitchFamily="34" charset="0"/>
            </a:endParaRPr>
          </a:p>
        </p:txBody>
      </p:sp>
      <p:grpSp>
        <p:nvGrpSpPr>
          <p:cNvPr id="446" name="Group 445"/>
          <p:cNvGrpSpPr/>
          <p:nvPr/>
        </p:nvGrpSpPr>
        <p:grpSpPr>
          <a:xfrm>
            <a:off x="7177087" y="1820862"/>
            <a:ext cx="1708150" cy="1242819"/>
            <a:chOff x="7024687" y="1592262"/>
            <a:chExt cx="1708150" cy="1242819"/>
          </a:xfrm>
        </p:grpSpPr>
        <p:pic>
          <p:nvPicPr>
            <p:cNvPr id="447" name="Picture 446"/>
            <p:cNvPicPr>
              <a:picLocks noChangeAspect="1"/>
            </p:cNvPicPr>
            <p:nvPr/>
          </p:nvPicPr>
          <p:blipFill>
            <a:blip r:embed="rId3"/>
            <a:stretch>
              <a:fillRect/>
            </a:stretch>
          </p:blipFill>
          <p:spPr>
            <a:xfrm>
              <a:off x="7535866" y="1592262"/>
              <a:ext cx="1114420" cy="604521"/>
            </a:xfrm>
            <a:prstGeom prst="rect">
              <a:avLst/>
            </a:prstGeom>
          </p:spPr>
        </p:pic>
        <p:sp>
          <p:nvSpPr>
            <p:cNvPr id="448" name="Freeform 3448"/>
            <p:cNvSpPr>
              <a:spLocks/>
            </p:cNvSpPr>
            <p:nvPr/>
          </p:nvSpPr>
          <p:spPr bwMode="auto">
            <a:xfrm>
              <a:off x="7446962" y="1695133"/>
              <a:ext cx="481013" cy="179387"/>
            </a:xfrm>
            <a:custGeom>
              <a:avLst/>
              <a:gdLst>
                <a:gd name="T0" fmla="*/ 246 w 303"/>
                <a:gd name="T1" fmla="*/ 85 h 113"/>
                <a:gd name="T2" fmla="*/ 0 w 303"/>
                <a:gd name="T3" fmla="*/ 85 h 113"/>
                <a:gd name="T4" fmla="*/ 0 w 303"/>
                <a:gd name="T5" fmla="*/ 29 h 113"/>
                <a:gd name="T6" fmla="*/ 246 w 303"/>
                <a:gd name="T7" fmla="*/ 29 h 113"/>
                <a:gd name="T8" fmla="*/ 246 w 303"/>
                <a:gd name="T9" fmla="*/ 0 h 113"/>
                <a:gd name="T10" fmla="*/ 303 w 303"/>
                <a:gd name="T11" fmla="*/ 56 h 113"/>
                <a:gd name="T12" fmla="*/ 246 w 303"/>
                <a:gd name="T13" fmla="*/ 113 h 113"/>
                <a:gd name="T14" fmla="*/ 246 w 303"/>
                <a:gd name="T15" fmla="*/ 85 h 113"/>
                <a:gd name="T16" fmla="*/ 246 w 303"/>
                <a:gd name="T17" fmla="*/ 85 h 113"/>
                <a:gd name="T18" fmla="*/ 246 w 303"/>
                <a:gd name="T19" fmla="*/ 8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113">
                  <a:moveTo>
                    <a:pt x="246" y="85"/>
                  </a:moveTo>
                  <a:lnTo>
                    <a:pt x="0" y="85"/>
                  </a:lnTo>
                  <a:lnTo>
                    <a:pt x="0" y="29"/>
                  </a:lnTo>
                  <a:lnTo>
                    <a:pt x="246" y="29"/>
                  </a:lnTo>
                  <a:lnTo>
                    <a:pt x="246" y="0"/>
                  </a:lnTo>
                  <a:lnTo>
                    <a:pt x="303" y="56"/>
                  </a:lnTo>
                  <a:lnTo>
                    <a:pt x="246" y="113"/>
                  </a:lnTo>
                  <a:lnTo>
                    <a:pt x="246" y="85"/>
                  </a:lnTo>
                  <a:lnTo>
                    <a:pt x="246" y="85"/>
                  </a:lnTo>
                  <a:lnTo>
                    <a:pt x="246" y="85"/>
                  </a:ln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49" name="Rectangle 3449"/>
            <p:cNvSpPr>
              <a:spLocks noChangeArrowheads="1"/>
            </p:cNvSpPr>
            <p:nvPr/>
          </p:nvSpPr>
          <p:spPr bwMode="auto">
            <a:xfrm>
              <a:off x="7108824" y="2336483"/>
              <a:ext cx="1287462"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20000"/>
                </a:lnSpc>
                <a:spcBef>
                  <a:spcPct val="0"/>
                </a:spcBef>
                <a:spcAft>
                  <a:spcPct val="0"/>
                </a:spcAft>
                <a:buClrTx/>
                <a:buSzTx/>
                <a:buFontTx/>
                <a:buNone/>
                <a:tabLst/>
                <a:defRPr/>
              </a:pPr>
              <a:r>
                <a:rPr kumimoji="0" lang="en-US" altLang="en-US" sz="900" b="0" i="0" u="none" strike="noStrike" kern="0" cap="none" spc="0" normalizeH="0" baseline="0" noProof="0" dirty="0">
                  <a:ln>
                    <a:noFill/>
                  </a:ln>
                  <a:solidFill>
                    <a:srgbClr val="002050"/>
                  </a:solidFill>
                  <a:effectLst/>
                  <a:uLnTx/>
                  <a:uFillTx/>
                  <a:latin typeface="Segoe UI" panose="020B0502040204020203" pitchFamily="34" charset="0"/>
                </a:rPr>
                <a:t>… for companies that try</a:t>
              </a:r>
              <a:r>
                <a:rPr kumimoji="0" lang="en-US" altLang="en-US" sz="900" b="0" i="0" u="none" strike="noStrike" kern="0" cap="none" spc="-40" normalizeH="0" baseline="0" noProof="0" dirty="0">
                  <a:ln>
                    <a:noFill/>
                  </a:ln>
                  <a:solidFill>
                    <a:srgbClr val="002050"/>
                  </a:solidFill>
                  <a:effectLst/>
                  <a:uLnTx/>
                  <a:uFillTx/>
                  <a:latin typeface="Segoe UI" panose="020B0502040204020203" pitchFamily="34" charset="0"/>
                </a:rPr>
                <a:t> to adapt their existing</a:t>
              </a:r>
              <a:r>
                <a:rPr kumimoji="0" lang="en-US" altLang="en-US" sz="900" b="0" i="0" u="none" strike="noStrike" kern="0" cap="none" spc="0" normalizeH="0" baseline="0" noProof="0" dirty="0">
                  <a:ln>
                    <a:noFill/>
                  </a:ln>
                  <a:solidFill>
                    <a:srgbClr val="002050"/>
                  </a:solidFill>
                  <a:effectLst/>
                  <a:uLnTx/>
                  <a:uFillTx/>
                  <a:latin typeface="Segoe UI" panose="020B0502040204020203" pitchFamily="34" charset="0"/>
                </a:rPr>
                <a:t> </a:t>
              </a:r>
              <a:r>
                <a:rPr kumimoji="0" lang="en-US" altLang="en-US" sz="900" b="0" i="0" u="none" strike="noStrike" kern="0" cap="none" spc="-40" normalizeH="0" baseline="0" noProof="0" dirty="0">
                  <a:ln>
                    <a:noFill/>
                  </a:ln>
                  <a:solidFill>
                    <a:srgbClr val="002050"/>
                  </a:solidFill>
                  <a:effectLst/>
                  <a:uLnTx/>
                  <a:uFillTx/>
                  <a:latin typeface="Segoe UI" panose="020B0502040204020203" pitchFamily="34" charset="0"/>
                </a:rPr>
                <a:t>tools </a:t>
              </a:r>
              <a:r>
                <a:rPr kumimoji="0" lang="en-US" altLang="en-US" sz="900" b="0" i="0" u="none" strike="noStrike" kern="0" cap="none" spc="0" normalizeH="0" baseline="0" noProof="0" dirty="0">
                  <a:ln>
                    <a:noFill/>
                  </a:ln>
                  <a:solidFill>
                    <a:srgbClr val="002050"/>
                  </a:solidFill>
                  <a:effectLst/>
                  <a:uLnTx/>
                  <a:uFillTx/>
                  <a:latin typeface="Segoe UI" panose="020B0502040204020203" pitchFamily="34" charset="0"/>
                </a:rPr>
                <a:t>for </a:t>
              </a:r>
              <a:r>
                <a:rPr kumimoji="0" lang="en-US" altLang="en-US" sz="900" b="1" i="0" u="none" strike="noStrike" kern="0" cap="none" spc="0" normalizeH="0" baseline="0" noProof="0" dirty="0">
                  <a:ln>
                    <a:noFill/>
                  </a:ln>
                  <a:solidFill>
                    <a:srgbClr val="002050"/>
                  </a:solidFill>
                  <a:effectLst/>
                  <a:uLnTx/>
                  <a:uFillTx/>
                  <a:latin typeface="Segoe UI" panose="020B0502040204020203" pitchFamily="34" charset="0"/>
                </a:rPr>
                <a:t>DevOps practices</a:t>
              </a:r>
              <a:endParaRPr kumimoji="0" lang="en-US" altLang="en-US" sz="1800" b="1" i="0" u="none" strike="noStrike" kern="0" cap="none" spc="0" normalizeH="0" baseline="0" noProof="0" dirty="0">
                <a:ln>
                  <a:noFill/>
                </a:ln>
                <a:solidFill>
                  <a:srgbClr val="505050"/>
                </a:solidFill>
                <a:effectLst/>
                <a:uLnTx/>
                <a:uFillTx/>
                <a:latin typeface="Segoe UI" panose="020B0502040204020203" pitchFamily="34" charset="0"/>
              </a:endParaRPr>
            </a:p>
          </p:txBody>
        </p:sp>
        <p:sp>
          <p:nvSpPr>
            <p:cNvPr id="450" name="Freeform 3455"/>
            <p:cNvSpPr>
              <a:spLocks/>
            </p:cNvSpPr>
            <p:nvPr/>
          </p:nvSpPr>
          <p:spPr bwMode="auto">
            <a:xfrm>
              <a:off x="7261224" y="1861821"/>
              <a:ext cx="760413" cy="242887"/>
            </a:xfrm>
            <a:custGeom>
              <a:avLst/>
              <a:gdLst>
                <a:gd name="T0" fmla="*/ 406 w 479"/>
                <a:gd name="T1" fmla="*/ 114 h 153"/>
                <a:gd name="T2" fmla="*/ 0 w 479"/>
                <a:gd name="T3" fmla="*/ 114 h 153"/>
                <a:gd name="T4" fmla="*/ 0 w 479"/>
                <a:gd name="T5" fmla="*/ 38 h 153"/>
                <a:gd name="T6" fmla="*/ 406 w 479"/>
                <a:gd name="T7" fmla="*/ 38 h 153"/>
                <a:gd name="T8" fmla="*/ 406 w 479"/>
                <a:gd name="T9" fmla="*/ 0 h 153"/>
                <a:gd name="T10" fmla="*/ 479 w 479"/>
                <a:gd name="T11" fmla="*/ 77 h 153"/>
                <a:gd name="T12" fmla="*/ 406 w 479"/>
                <a:gd name="T13" fmla="*/ 153 h 153"/>
                <a:gd name="T14" fmla="*/ 406 w 479"/>
                <a:gd name="T15" fmla="*/ 114 h 153"/>
                <a:gd name="T16" fmla="*/ 406 w 479"/>
                <a:gd name="T17" fmla="*/ 114 h 153"/>
                <a:gd name="T18" fmla="*/ 406 w 479"/>
                <a:gd name="T19" fmla="*/ 11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9" h="153">
                  <a:moveTo>
                    <a:pt x="406" y="114"/>
                  </a:moveTo>
                  <a:lnTo>
                    <a:pt x="0" y="114"/>
                  </a:lnTo>
                  <a:lnTo>
                    <a:pt x="0" y="38"/>
                  </a:lnTo>
                  <a:lnTo>
                    <a:pt x="406" y="38"/>
                  </a:lnTo>
                  <a:lnTo>
                    <a:pt x="406" y="0"/>
                  </a:lnTo>
                  <a:lnTo>
                    <a:pt x="479" y="77"/>
                  </a:lnTo>
                  <a:lnTo>
                    <a:pt x="406" y="153"/>
                  </a:lnTo>
                  <a:lnTo>
                    <a:pt x="406" y="114"/>
                  </a:lnTo>
                  <a:lnTo>
                    <a:pt x="406" y="114"/>
                  </a:lnTo>
                  <a:lnTo>
                    <a:pt x="406" y="114"/>
                  </a:lnTo>
                  <a:close/>
                </a:path>
              </a:pathLst>
            </a:custGeom>
            <a:solidFill>
              <a:srgbClr val="5859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51" name="Freeform 3456"/>
            <p:cNvSpPr>
              <a:spLocks/>
            </p:cNvSpPr>
            <p:nvPr/>
          </p:nvSpPr>
          <p:spPr bwMode="auto">
            <a:xfrm>
              <a:off x="7175499" y="1757046"/>
              <a:ext cx="630238" cy="234950"/>
            </a:xfrm>
            <a:custGeom>
              <a:avLst/>
              <a:gdLst>
                <a:gd name="T0" fmla="*/ 323 w 397"/>
                <a:gd name="T1" fmla="*/ 111 h 148"/>
                <a:gd name="T2" fmla="*/ 0 w 397"/>
                <a:gd name="T3" fmla="*/ 112 h 148"/>
                <a:gd name="T4" fmla="*/ 0 w 397"/>
                <a:gd name="T5" fmla="*/ 38 h 148"/>
                <a:gd name="T6" fmla="*/ 323 w 397"/>
                <a:gd name="T7" fmla="*/ 36 h 148"/>
                <a:gd name="T8" fmla="*/ 323 w 397"/>
                <a:gd name="T9" fmla="*/ 0 h 148"/>
                <a:gd name="T10" fmla="*/ 397 w 397"/>
                <a:gd name="T11" fmla="*/ 73 h 148"/>
                <a:gd name="T12" fmla="*/ 323 w 397"/>
                <a:gd name="T13" fmla="*/ 148 h 148"/>
                <a:gd name="T14" fmla="*/ 323 w 397"/>
                <a:gd name="T15" fmla="*/ 111 h 148"/>
                <a:gd name="T16" fmla="*/ 323 w 397"/>
                <a:gd name="T17" fmla="*/ 111 h 148"/>
                <a:gd name="T18" fmla="*/ 323 w 397"/>
                <a:gd name="T19" fmla="*/ 11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7" h="148">
                  <a:moveTo>
                    <a:pt x="323" y="111"/>
                  </a:moveTo>
                  <a:lnTo>
                    <a:pt x="0" y="112"/>
                  </a:lnTo>
                  <a:lnTo>
                    <a:pt x="0" y="38"/>
                  </a:lnTo>
                  <a:lnTo>
                    <a:pt x="323" y="36"/>
                  </a:lnTo>
                  <a:lnTo>
                    <a:pt x="323" y="0"/>
                  </a:lnTo>
                  <a:lnTo>
                    <a:pt x="397" y="73"/>
                  </a:lnTo>
                  <a:lnTo>
                    <a:pt x="323" y="148"/>
                  </a:lnTo>
                  <a:lnTo>
                    <a:pt x="323" y="111"/>
                  </a:lnTo>
                  <a:lnTo>
                    <a:pt x="323" y="111"/>
                  </a:lnTo>
                  <a:lnTo>
                    <a:pt x="323" y="11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52" name="Freeform 3457"/>
            <p:cNvSpPr>
              <a:spLocks/>
            </p:cNvSpPr>
            <p:nvPr/>
          </p:nvSpPr>
          <p:spPr bwMode="auto">
            <a:xfrm>
              <a:off x="7024687" y="1885633"/>
              <a:ext cx="1708150" cy="561975"/>
            </a:xfrm>
            <a:custGeom>
              <a:avLst/>
              <a:gdLst>
                <a:gd name="T0" fmla="*/ 897 w 1076"/>
                <a:gd name="T1" fmla="*/ 354 h 354"/>
                <a:gd name="T2" fmla="*/ 1076 w 1076"/>
                <a:gd name="T3" fmla="*/ 176 h 354"/>
                <a:gd name="T4" fmla="*/ 901 w 1076"/>
                <a:gd name="T5" fmla="*/ 0 h 354"/>
                <a:gd name="T6" fmla="*/ 897 w 1076"/>
                <a:gd name="T7" fmla="*/ 0 h 354"/>
                <a:gd name="T8" fmla="*/ 897 w 1076"/>
                <a:gd name="T9" fmla="*/ 84 h 354"/>
                <a:gd name="T10" fmla="*/ 0 w 1076"/>
                <a:gd name="T11" fmla="*/ 84 h 354"/>
                <a:gd name="T12" fmla="*/ 0 w 1076"/>
                <a:gd name="T13" fmla="*/ 266 h 354"/>
                <a:gd name="T14" fmla="*/ 897 w 1076"/>
                <a:gd name="T15" fmla="*/ 266 h 354"/>
                <a:gd name="T16" fmla="*/ 897 w 1076"/>
                <a:gd name="T17" fmla="*/ 354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6" h="354">
                  <a:moveTo>
                    <a:pt x="897" y="354"/>
                  </a:moveTo>
                  <a:lnTo>
                    <a:pt x="1076" y="176"/>
                  </a:lnTo>
                  <a:lnTo>
                    <a:pt x="901" y="0"/>
                  </a:lnTo>
                  <a:lnTo>
                    <a:pt x="897" y="0"/>
                  </a:lnTo>
                  <a:lnTo>
                    <a:pt x="897" y="84"/>
                  </a:lnTo>
                  <a:lnTo>
                    <a:pt x="0" y="84"/>
                  </a:lnTo>
                  <a:lnTo>
                    <a:pt x="0" y="266"/>
                  </a:lnTo>
                  <a:lnTo>
                    <a:pt x="897" y="266"/>
                  </a:lnTo>
                  <a:lnTo>
                    <a:pt x="897" y="35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53" name="Rectangle 3458"/>
            <p:cNvSpPr>
              <a:spLocks noChangeArrowheads="1"/>
            </p:cNvSpPr>
            <p:nvPr/>
          </p:nvSpPr>
          <p:spPr bwMode="auto">
            <a:xfrm>
              <a:off x="7102476" y="2015808"/>
              <a:ext cx="2372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FFFFFF"/>
                  </a:solidFill>
                  <a:effectLst/>
                  <a:uLnTx/>
                  <a:uFillTx/>
                  <a:latin typeface="Segoe UI Light" panose="020B0502040204020203" pitchFamily="34" charset="0"/>
                </a:rPr>
                <a:t>80</a:t>
              </a:r>
              <a:endParaRPr kumimoji="0" lang="en-US" altLang="en-US" sz="1800" b="0" i="0" u="none" strike="noStrike" kern="0" cap="none" spc="0" normalizeH="0" baseline="0" noProof="0" dirty="0">
                <a:ln>
                  <a:noFill/>
                </a:ln>
                <a:solidFill>
                  <a:srgbClr val="505050"/>
                </a:solidFill>
                <a:effectLst/>
                <a:uLnTx/>
                <a:uFillTx/>
                <a:latin typeface="Segoe UI" panose="020B0502040204020203" pitchFamily="34" charset="0"/>
              </a:endParaRPr>
            </a:p>
          </p:txBody>
        </p:sp>
        <p:sp>
          <p:nvSpPr>
            <p:cNvPr id="454" name="Rectangle 3459"/>
            <p:cNvSpPr>
              <a:spLocks noChangeArrowheads="1"/>
            </p:cNvSpPr>
            <p:nvPr/>
          </p:nvSpPr>
          <p:spPr bwMode="auto">
            <a:xfrm>
              <a:off x="7361236" y="2024063"/>
              <a:ext cx="141064"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Segoe UI Light" panose="020B0502040204020203" pitchFamily="34" charset="0"/>
                </a:rPr>
                <a:t>%</a:t>
              </a:r>
              <a:endParaRPr kumimoji="0" lang="en-US" altLang="en-US" sz="1800" b="0" i="0" u="none" strike="noStrike" kern="0" cap="none" spc="0" normalizeH="0" baseline="0" noProof="0" dirty="0">
                <a:ln>
                  <a:noFill/>
                </a:ln>
                <a:solidFill>
                  <a:srgbClr val="505050"/>
                </a:solidFill>
                <a:effectLst/>
                <a:uLnTx/>
                <a:uFillTx/>
                <a:latin typeface="Segoe UI" panose="020B0502040204020203" pitchFamily="34" charset="0"/>
              </a:endParaRPr>
            </a:p>
          </p:txBody>
        </p:sp>
        <p:sp>
          <p:nvSpPr>
            <p:cNvPr id="455" name="Rectangle 3460"/>
            <p:cNvSpPr>
              <a:spLocks noChangeArrowheads="1"/>
            </p:cNvSpPr>
            <p:nvPr/>
          </p:nvSpPr>
          <p:spPr bwMode="auto">
            <a:xfrm>
              <a:off x="7551644" y="2094642"/>
              <a:ext cx="66524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900" b="0" i="0" u="none" strike="noStrike" kern="0" cap="none" spc="0" normalizeH="0" baseline="0" noProof="0" dirty="0">
                  <a:ln>
                    <a:noFill/>
                  </a:ln>
                  <a:solidFill>
                    <a:srgbClr val="FFFFFF"/>
                  </a:solidFill>
                  <a:effectLst/>
                  <a:uLnTx/>
                  <a:uFillTx/>
                  <a:latin typeface="Segoe UI" panose="020B0502040204020203" pitchFamily="34" charset="0"/>
                </a:rPr>
                <a:t>failure rate …</a:t>
              </a:r>
            </a:p>
          </p:txBody>
        </p:sp>
      </p:grpSp>
      <p:sp>
        <p:nvSpPr>
          <p:cNvPr id="456" name="Freeform 3465"/>
          <p:cNvSpPr>
            <a:spLocks/>
          </p:cNvSpPr>
          <p:nvPr/>
        </p:nvSpPr>
        <p:spPr bwMode="auto">
          <a:xfrm>
            <a:off x="2495550" y="1341437"/>
            <a:ext cx="257175" cy="198437"/>
          </a:xfrm>
          <a:custGeom>
            <a:avLst/>
            <a:gdLst>
              <a:gd name="T0" fmla="*/ 37 w 125"/>
              <a:gd name="T1" fmla="*/ 96 h 96"/>
              <a:gd name="T2" fmla="*/ 113 w 125"/>
              <a:gd name="T3" fmla="*/ 86 h 96"/>
              <a:gd name="T4" fmla="*/ 114 w 125"/>
              <a:gd name="T5" fmla="*/ 86 h 96"/>
              <a:gd name="T6" fmla="*/ 125 w 125"/>
              <a:gd name="T7" fmla="*/ 5 h 96"/>
              <a:gd name="T8" fmla="*/ 124 w 125"/>
              <a:gd name="T9" fmla="*/ 5 h 96"/>
              <a:gd name="T10" fmla="*/ 0 w 125"/>
              <a:gd name="T11" fmla="*/ 24 h 96"/>
              <a:gd name="T12" fmla="*/ 37 w 125"/>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125" h="96">
                <a:moveTo>
                  <a:pt x="37" y="96"/>
                </a:moveTo>
                <a:cubicBezTo>
                  <a:pt x="60" y="86"/>
                  <a:pt x="86" y="82"/>
                  <a:pt x="113" y="86"/>
                </a:cubicBezTo>
                <a:cubicBezTo>
                  <a:pt x="114" y="86"/>
                  <a:pt x="114" y="86"/>
                  <a:pt x="114" y="86"/>
                </a:cubicBezTo>
                <a:cubicBezTo>
                  <a:pt x="125" y="5"/>
                  <a:pt x="125" y="5"/>
                  <a:pt x="125" y="5"/>
                </a:cubicBezTo>
                <a:cubicBezTo>
                  <a:pt x="124" y="5"/>
                  <a:pt x="124" y="5"/>
                  <a:pt x="124" y="5"/>
                </a:cubicBezTo>
                <a:cubicBezTo>
                  <a:pt x="80" y="0"/>
                  <a:pt x="38" y="7"/>
                  <a:pt x="0" y="24"/>
                </a:cubicBezTo>
                <a:lnTo>
                  <a:pt x="37" y="96"/>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57" name="Freeform 3466"/>
          <p:cNvSpPr>
            <a:spLocks/>
          </p:cNvSpPr>
          <p:nvPr/>
        </p:nvSpPr>
        <p:spPr bwMode="auto">
          <a:xfrm>
            <a:off x="2533650" y="1357312"/>
            <a:ext cx="655638" cy="965200"/>
          </a:xfrm>
          <a:custGeom>
            <a:avLst/>
            <a:gdLst>
              <a:gd name="T0" fmla="*/ 120 w 317"/>
              <a:gd name="T1" fmla="*/ 0 h 466"/>
              <a:gd name="T2" fmla="*/ 109 w 317"/>
              <a:gd name="T3" fmla="*/ 81 h 466"/>
              <a:gd name="T4" fmla="*/ 221 w 317"/>
              <a:gd name="T5" fmla="*/ 242 h 466"/>
              <a:gd name="T6" fmla="*/ 56 w 317"/>
              <a:gd name="T7" fmla="*/ 369 h 466"/>
              <a:gd name="T8" fmla="*/ 33 w 317"/>
              <a:gd name="T9" fmla="*/ 364 h 466"/>
              <a:gd name="T10" fmla="*/ 0 w 317"/>
              <a:gd name="T11" fmla="*/ 438 h 466"/>
              <a:gd name="T12" fmla="*/ 45 w 317"/>
              <a:gd name="T13" fmla="*/ 449 h 466"/>
              <a:gd name="T14" fmla="*/ 301 w 317"/>
              <a:gd name="T15" fmla="*/ 253 h 466"/>
              <a:gd name="T16" fmla="*/ 120 w 317"/>
              <a:gd name="T17"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466">
                <a:moveTo>
                  <a:pt x="120" y="0"/>
                </a:moveTo>
                <a:cubicBezTo>
                  <a:pt x="109" y="81"/>
                  <a:pt x="109" y="81"/>
                  <a:pt x="109" y="81"/>
                </a:cubicBezTo>
                <a:cubicBezTo>
                  <a:pt x="182" y="98"/>
                  <a:pt x="231" y="167"/>
                  <a:pt x="221" y="242"/>
                </a:cubicBezTo>
                <a:cubicBezTo>
                  <a:pt x="210" y="323"/>
                  <a:pt x="136" y="379"/>
                  <a:pt x="56" y="369"/>
                </a:cubicBezTo>
                <a:cubicBezTo>
                  <a:pt x="48" y="368"/>
                  <a:pt x="41" y="366"/>
                  <a:pt x="33" y="364"/>
                </a:cubicBezTo>
                <a:cubicBezTo>
                  <a:pt x="0" y="438"/>
                  <a:pt x="0" y="438"/>
                  <a:pt x="0" y="438"/>
                </a:cubicBezTo>
                <a:cubicBezTo>
                  <a:pt x="15" y="443"/>
                  <a:pt x="30" y="447"/>
                  <a:pt x="45" y="449"/>
                </a:cubicBezTo>
                <a:cubicBezTo>
                  <a:pt x="170" y="466"/>
                  <a:pt x="285" y="378"/>
                  <a:pt x="301" y="253"/>
                </a:cubicBezTo>
                <a:cubicBezTo>
                  <a:pt x="317" y="133"/>
                  <a:pt x="237" y="23"/>
                  <a:pt x="120" y="0"/>
                </a:cubicBezTo>
                <a:close/>
              </a:path>
            </a:pathLst>
          </a:custGeom>
          <a:solidFill>
            <a:srgbClr val="92D050"/>
          </a:solidFill>
          <a:ln>
            <a:noFill/>
          </a:ln>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58" name="Rectangle 3471"/>
          <p:cNvSpPr>
            <a:spLocks noChangeArrowheads="1"/>
          </p:cNvSpPr>
          <p:nvPr/>
        </p:nvSpPr>
        <p:spPr bwMode="auto">
          <a:xfrm>
            <a:off x="1646237" y="1439862"/>
            <a:ext cx="76142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900" dirty="0">
                <a:solidFill>
                  <a:srgbClr val="002050"/>
                </a:solidFill>
                <a:latin typeface="Segoe UI" panose="020B0502040204020203" pitchFamily="34" charset="0"/>
              </a:rPr>
              <a:t>Outperforming</a:t>
            </a:r>
            <a:br>
              <a:rPr lang="en-US" altLang="en-US" sz="900" dirty="0">
                <a:solidFill>
                  <a:srgbClr val="002050"/>
                </a:solidFill>
                <a:latin typeface="Segoe UI" panose="020B0502040204020203" pitchFamily="34" charset="0"/>
              </a:rPr>
            </a:br>
            <a:r>
              <a:rPr lang="en-US" altLang="en-US" sz="900" dirty="0">
                <a:solidFill>
                  <a:srgbClr val="002050"/>
                </a:solidFill>
                <a:latin typeface="Segoe UI" panose="020B0502040204020203" pitchFamily="34" charset="0"/>
              </a:rPr>
              <a:t>teams are</a:t>
            </a:r>
            <a:endParaRPr lang="en-US" altLang="en-US" dirty="0">
              <a:solidFill>
                <a:srgbClr val="505050"/>
              </a:solidFill>
              <a:latin typeface="Segoe UI" panose="020B0502040204020203" pitchFamily="34" charset="0"/>
            </a:endParaRPr>
          </a:p>
        </p:txBody>
      </p:sp>
      <p:sp>
        <p:nvSpPr>
          <p:cNvPr id="459" name="Rectangle 3515"/>
          <p:cNvSpPr>
            <a:spLocks noChangeArrowheads="1"/>
          </p:cNvSpPr>
          <p:nvPr/>
        </p:nvSpPr>
        <p:spPr bwMode="auto">
          <a:xfrm>
            <a:off x="2459038" y="1521364"/>
            <a:ext cx="24045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dirty="0">
                <a:solidFill>
                  <a:srgbClr val="002050"/>
                </a:solidFill>
                <a:latin typeface="Segoe UI Light" panose="020B0502040204020203" pitchFamily="34" charset="0"/>
              </a:rPr>
              <a:t>54</a:t>
            </a:r>
            <a:endParaRPr lang="en-US" altLang="en-US" dirty="0">
              <a:solidFill>
                <a:srgbClr val="505050"/>
              </a:solidFill>
              <a:latin typeface="Segoe UI" panose="020B0502040204020203" pitchFamily="34" charset="0"/>
            </a:endParaRPr>
          </a:p>
        </p:txBody>
      </p:sp>
      <p:sp>
        <p:nvSpPr>
          <p:cNvPr id="460" name="Rectangle 3516"/>
          <p:cNvSpPr>
            <a:spLocks noChangeArrowheads="1"/>
          </p:cNvSpPr>
          <p:nvPr/>
        </p:nvSpPr>
        <p:spPr bwMode="auto">
          <a:xfrm>
            <a:off x="2709863" y="1539875"/>
            <a:ext cx="15068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500" dirty="0">
                <a:solidFill>
                  <a:srgbClr val="002050"/>
                </a:solidFill>
                <a:latin typeface="Segoe UI Light" panose="020B0502040204020203" pitchFamily="34" charset="0"/>
              </a:rPr>
              <a:t>%</a:t>
            </a:r>
            <a:endParaRPr lang="en-US" altLang="en-US" dirty="0">
              <a:solidFill>
                <a:srgbClr val="505050"/>
              </a:solidFill>
              <a:latin typeface="Segoe UI" panose="020B0502040204020203" pitchFamily="34" charset="0"/>
            </a:endParaRPr>
          </a:p>
        </p:txBody>
      </p:sp>
      <p:sp>
        <p:nvSpPr>
          <p:cNvPr id="461" name="Rectangle 3517"/>
          <p:cNvSpPr>
            <a:spLocks noChangeArrowheads="1"/>
          </p:cNvSpPr>
          <p:nvPr/>
        </p:nvSpPr>
        <p:spPr bwMode="auto">
          <a:xfrm>
            <a:off x="2459038" y="1752600"/>
            <a:ext cx="392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dirty="0">
                <a:solidFill>
                  <a:srgbClr val="002050"/>
                </a:solidFill>
                <a:latin typeface="Segoe UI" panose="020B0502040204020203" pitchFamily="34" charset="0"/>
              </a:rPr>
              <a:t>more</a:t>
            </a:r>
            <a:br>
              <a:rPr lang="en-US" altLang="en-US" sz="900" dirty="0">
                <a:solidFill>
                  <a:srgbClr val="002050"/>
                </a:solidFill>
                <a:latin typeface="Segoe UI" panose="020B0502040204020203" pitchFamily="34" charset="0"/>
              </a:rPr>
            </a:br>
            <a:r>
              <a:rPr lang="en-US" altLang="en-US" sz="900" dirty="0">
                <a:solidFill>
                  <a:srgbClr val="002050"/>
                </a:solidFill>
                <a:latin typeface="Segoe UI" panose="020B0502040204020203" pitchFamily="34" charset="0"/>
              </a:rPr>
              <a:t>likely to </a:t>
            </a:r>
            <a:endParaRPr lang="en-US" altLang="en-US" dirty="0">
              <a:solidFill>
                <a:srgbClr val="505050"/>
              </a:solidFill>
              <a:latin typeface="Segoe UI" panose="020B0502040204020203" pitchFamily="34" charset="0"/>
            </a:endParaRPr>
          </a:p>
        </p:txBody>
      </p:sp>
      <p:sp>
        <p:nvSpPr>
          <p:cNvPr id="462" name="Freeform 3521"/>
          <p:cNvSpPr>
            <a:spLocks/>
          </p:cNvSpPr>
          <p:nvPr/>
        </p:nvSpPr>
        <p:spPr bwMode="auto">
          <a:xfrm>
            <a:off x="3714750" y="1130300"/>
            <a:ext cx="187325" cy="227012"/>
          </a:xfrm>
          <a:custGeom>
            <a:avLst/>
            <a:gdLst>
              <a:gd name="T0" fmla="*/ 54 w 91"/>
              <a:gd name="T1" fmla="*/ 56 h 110"/>
              <a:gd name="T2" fmla="*/ 52 w 91"/>
              <a:gd name="T3" fmla="*/ 56 h 110"/>
              <a:gd name="T4" fmla="*/ 52 w 91"/>
              <a:gd name="T5" fmla="*/ 54 h 110"/>
              <a:gd name="T6" fmla="*/ 62 w 91"/>
              <a:gd name="T7" fmla="*/ 53 h 110"/>
              <a:gd name="T8" fmla="*/ 69 w 91"/>
              <a:gd name="T9" fmla="*/ 46 h 110"/>
              <a:gd name="T10" fmla="*/ 67 w 91"/>
              <a:gd name="T11" fmla="*/ 43 h 110"/>
              <a:gd name="T12" fmla="*/ 62 w 91"/>
              <a:gd name="T13" fmla="*/ 43 h 110"/>
              <a:gd name="T14" fmla="*/ 64 w 91"/>
              <a:gd name="T15" fmla="*/ 36 h 110"/>
              <a:gd name="T16" fmla="*/ 65 w 91"/>
              <a:gd name="T17" fmla="*/ 34 h 110"/>
              <a:gd name="T18" fmla="*/ 65 w 91"/>
              <a:gd name="T19" fmla="*/ 34 h 110"/>
              <a:gd name="T20" fmla="*/ 67 w 91"/>
              <a:gd name="T21" fmla="*/ 26 h 110"/>
              <a:gd name="T22" fmla="*/ 57 w 91"/>
              <a:gd name="T23" fmla="*/ 9 h 110"/>
              <a:gd name="T24" fmla="*/ 43 w 91"/>
              <a:gd name="T25" fmla="*/ 0 h 110"/>
              <a:gd name="T26" fmla="*/ 25 w 91"/>
              <a:gd name="T27" fmla="*/ 22 h 110"/>
              <a:gd name="T28" fmla="*/ 28 w 91"/>
              <a:gd name="T29" fmla="*/ 34 h 110"/>
              <a:gd name="T30" fmla="*/ 30 w 91"/>
              <a:gd name="T31" fmla="*/ 43 h 110"/>
              <a:gd name="T32" fmla="*/ 26 w 91"/>
              <a:gd name="T33" fmla="*/ 43 h 110"/>
              <a:gd name="T34" fmla="*/ 23 w 91"/>
              <a:gd name="T35" fmla="*/ 46 h 110"/>
              <a:gd name="T36" fmla="*/ 31 w 91"/>
              <a:gd name="T37" fmla="*/ 53 h 110"/>
              <a:gd name="T38" fmla="*/ 39 w 91"/>
              <a:gd name="T39" fmla="*/ 54 h 110"/>
              <a:gd name="T40" fmla="*/ 39 w 91"/>
              <a:gd name="T41" fmla="*/ 56 h 110"/>
              <a:gd name="T42" fmla="*/ 37 w 91"/>
              <a:gd name="T43" fmla="*/ 56 h 110"/>
              <a:gd name="T44" fmla="*/ 15 w 91"/>
              <a:gd name="T45" fmla="*/ 59 h 110"/>
              <a:gd name="T46" fmla="*/ 15 w 91"/>
              <a:gd name="T47" fmla="*/ 59 h 110"/>
              <a:gd name="T48" fmla="*/ 0 w 91"/>
              <a:gd name="T49" fmla="*/ 110 h 110"/>
              <a:gd name="T50" fmla="*/ 12 w 91"/>
              <a:gd name="T51" fmla="*/ 110 h 110"/>
              <a:gd name="T52" fmla="*/ 16 w 91"/>
              <a:gd name="T53" fmla="*/ 90 h 110"/>
              <a:gd name="T54" fmla="*/ 17 w 91"/>
              <a:gd name="T55" fmla="*/ 110 h 110"/>
              <a:gd name="T56" fmla="*/ 74 w 91"/>
              <a:gd name="T57" fmla="*/ 110 h 110"/>
              <a:gd name="T58" fmla="*/ 75 w 91"/>
              <a:gd name="T59" fmla="*/ 90 h 110"/>
              <a:gd name="T60" fmla="*/ 79 w 91"/>
              <a:gd name="T61" fmla="*/ 110 h 110"/>
              <a:gd name="T62" fmla="*/ 91 w 91"/>
              <a:gd name="T63" fmla="*/ 110 h 110"/>
              <a:gd name="T64" fmla="*/ 77 w 91"/>
              <a:gd name="T65" fmla="*/ 59 h 110"/>
              <a:gd name="T66" fmla="*/ 54 w 91"/>
              <a:gd name="T67"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10">
                <a:moveTo>
                  <a:pt x="54" y="56"/>
                </a:moveTo>
                <a:cubicBezTo>
                  <a:pt x="52" y="56"/>
                  <a:pt x="52" y="56"/>
                  <a:pt x="52" y="56"/>
                </a:cubicBezTo>
                <a:cubicBezTo>
                  <a:pt x="52" y="54"/>
                  <a:pt x="52" y="54"/>
                  <a:pt x="52" y="54"/>
                </a:cubicBezTo>
                <a:cubicBezTo>
                  <a:pt x="55" y="54"/>
                  <a:pt x="58" y="54"/>
                  <a:pt x="62" y="53"/>
                </a:cubicBezTo>
                <a:cubicBezTo>
                  <a:pt x="68" y="52"/>
                  <a:pt x="69" y="49"/>
                  <a:pt x="69" y="46"/>
                </a:cubicBezTo>
                <a:cubicBezTo>
                  <a:pt x="70" y="44"/>
                  <a:pt x="68" y="40"/>
                  <a:pt x="67" y="43"/>
                </a:cubicBezTo>
                <a:cubicBezTo>
                  <a:pt x="66" y="46"/>
                  <a:pt x="63" y="45"/>
                  <a:pt x="62" y="43"/>
                </a:cubicBezTo>
                <a:cubicBezTo>
                  <a:pt x="62" y="42"/>
                  <a:pt x="63" y="38"/>
                  <a:pt x="64" y="36"/>
                </a:cubicBezTo>
                <a:cubicBezTo>
                  <a:pt x="65" y="35"/>
                  <a:pt x="65" y="35"/>
                  <a:pt x="65" y="34"/>
                </a:cubicBezTo>
                <a:cubicBezTo>
                  <a:pt x="65" y="34"/>
                  <a:pt x="65" y="34"/>
                  <a:pt x="65" y="34"/>
                </a:cubicBezTo>
                <a:cubicBezTo>
                  <a:pt x="66" y="31"/>
                  <a:pt x="67" y="29"/>
                  <a:pt x="67" y="26"/>
                </a:cubicBezTo>
                <a:cubicBezTo>
                  <a:pt x="67" y="18"/>
                  <a:pt x="62" y="11"/>
                  <a:pt x="57" y="9"/>
                </a:cubicBezTo>
                <a:cubicBezTo>
                  <a:pt x="53" y="3"/>
                  <a:pt x="48" y="0"/>
                  <a:pt x="43" y="0"/>
                </a:cubicBezTo>
                <a:cubicBezTo>
                  <a:pt x="33" y="0"/>
                  <a:pt x="25" y="10"/>
                  <a:pt x="25" y="22"/>
                </a:cubicBezTo>
                <a:cubicBezTo>
                  <a:pt x="25" y="27"/>
                  <a:pt x="26" y="30"/>
                  <a:pt x="28" y="34"/>
                </a:cubicBezTo>
                <a:cubicBezTo>
                  <a:pt x="28" y="34"/>
                  <a:pt x="31" y="41"/>
                  <a:pt x="30" y="43"/>
                </a:cubicBezTo>
                <a:cubicBezTo>
                  <a:pt x="30" y="45"/>
                  <a:pt x="27" y="46"/>
                  <a:pt x="26" y="43"/>
                </a:cubicBezTo>
                <a:cubicBezTo>
                  <a:pt x="25" y="40"/>
                  <a:pt x="23" y="44"/>
                  <a:pt x="23" y="46"/>
                </a:cubicBezTo>
                <a:cubicBezTo>
                  <a:pt x="24" y="49"/>
                  <a:pt x="24" y="52"/>
                  <a:pt x="31" y="53"/>
                </a:cubicBezTo>
                <a:cubicBezTo>
                  <a:pt x="34" y="54"/>
                  <a:pt x="37" y="54"/>
                  <a:pt x="39" y="54"/>
                </a:cubicBezTo>
                <a:cubicBezTo>
                  <a:pt x="39" y="56"/>
                  <a:pt x="39" y="56"/>
                  <a:pt x="39" y="56"/>
                </a:cubicBezTo>
                <a:cubicBezTo>
                  <a:pt x="37" y="56"/>
                  <a:pt x="37" y="56"/>
                  <a:pt x="37" y="56"/>
                </a:cubicBezTo>
                <a:cubicBezTo>
                  <a:pt x="15" y="59"/>
                  <a:pt x="15" y="59"/>
                  <a:pt x="15" y="59"/>
                </a:cubicBezTo>
                <a:cubicBezTo>
                  <a:pt x="15" y="59"/>
                  <a:pt x="15" y="59"/>
                  <a:pt x="15" y="59"/>
                </a:cubicBezTo>
                <a:cubicBezTo>
                  <a:pt x="7" y="76"/>
                  <a:pt x="3" y="93"/>
                  <a:pt x="0" y="110"/>
                </a:cubicBezTo>
                <a:cubicBezTo>
                  <a:pt x="12" y="110"/>
                  <a:pt x="12" y="110"/>
                  <a:pt x="12" y="110"/>
                </a:cubicBezTo>
                <a:cubicBezTo>
                  <a:pt x="13" y="103"/>
                  <a:pt x="15" y="96"/>
                  <a:pt x="16" y="90"/>
                </a:cubicBezTo>
                <a:cubicBezTo>
                  <a:pt x="17" y="97"/>
                  <a:pt x="17" y="104"/>
                  <a:pt x="17" y="110"/>
                </a:cubicBezTo>
                <a:cubicBezTo>
                  <a:pt x="74" y="110"/>
                  <a:pt x="74" y="110"/>
                  <a:pt x="74" y="110"/>
                </a:cubicBezTo>
                <a:cubicBezTo>
                  <a:pt x="75" y="90"/>
                  <a:pt x="75" y="90"/>
                  <a:pt x="75" y="90"/>
                </a:cubicBezTo>
                <a:cubicBezTo>
                  <a:pt x="77" y="97"/>
                  <a:pt x="78" y="103"/>
                  <a:pt x="79" y="110"/>
                </a:cubicBezTo>
                <a:cubicBezTo>
                  <a:pt x="91" y="110"/>
                  <a:pt x="91" y="110"/>
                  <a:pt x="91" y="110"/>
                </a:cubicBezTo>
                <a:cubicBezTo>
                  <a:pt x="88" y="93"/>
                  <a:pt x="84" y="76"/>
                  <a:pt x="77" y="59"/>
                </a:cubicBezTo>
                <a:cubicBezTo>
                  <a:pt x="54" y="56"/>
                  <a:pt x="54" y="56"/>
                  <a:pt x="54" y="56"/>
                </a:cubicBez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63" name="Freeform 3522"/>
          <p:cNvSpPr>
            <a:spLocks/>
          </p:cNvSpPr>
          <p:nvPr/>
        </p:nvSpPr>
        <p:spPr bwMode="auto">
          <a:xfrm>
            <a:off x="3941763" y="1573212"/>
            <a:ext cx="188913" cy="225425"/>
          </a:xfrm>
          <a:custGeom>
            <a:avLst/>
            <a:gdLst>
              <a:gd name="T0" fmla="*/ 55 w 91"/>
              <a:gd name="T1" fmla="*/ 56 h 109"/>
              <a:gd name="T2" fmla="*/ 52 w 91"/>
              <a:gd name="T3" fmla="*/ 56 h 109"/>
              <a:gd name="T4" fmla="*/ 52 w 91"/>
              <a:gd name="T5" fmla="*/ 54 h 109"/>
              <a:gd name="T6" fmla="*/ 62 w 91"/>
              <a:gd name="T7" fmla="*/ 53 h 109"/>
              <a:gd name="T8" fmla="*/ 69 w 91"/>
              <a:gd name="T9" fmla="*/ 46 h 109"/>
              <a:gd name="T10" fmla="*/ 67 w 91"/>
              <a:gd name="T11" fmla="*/ 42 h 109"/>
              <a:gd name="T12" fmla="*/ 62 w 91"/>
              <a:gd name="T13" fmla="*/ 42 h 109"/>
              <a:gd name="T14" fmla="*/ 64 w 91"/>
              <a:gd name="T15" fmla="*/ 35 h 109"/>
              <a:gd name="T16" fmla="*/ 65 w 91"/>
              <a:gd name="T17" fmla="*/ 33 h 109"/>
              <a:gd name="T18" fmla="*/ 65 w 91"/>
              <a:gd name="T19" fmla="*/ 33 h 109"/>
              <a:gd name="T20" fmla="*/ 67 w 91"/>
              <a:gd name="T21" fmla="*/ 25 h 109"/>
              <a:gd name="T22" fmla="*/ 57 w 91"/>
              <a:gd name="T23" fmla="*/ 8 h 109"/>
              <a:gd name="T24" fmla="*/ 43 w 91"/>
              <a:gd name="T25" fmla="*/ 0 h 109"/>
              <a:gd name="T26" fmla="*/ 25 w 91"/>
              <a:gd name="T27" fmla="*/ 22 h 109"/>
              <a:gd name="T28" fmla="*/ 28 w 91"/>
              <a:gd name="T29" fmla="*/ 33 h 109"/>
              <a:gd name="T30" fmla="*/ 30 w 91"/>
              <a:gd name="T31" fmla="*/ 42 h 109"/>
              <a:gd name="T32" fmla="*/ 26 w 91"/>
              <a:gd name="T33" fmla="*/ 42 h 109"/>
              <a:gd name="T34" fmla="*/ 23 w 91"/>
              <a:gd name="T35" fmla="*/ 46 h 109"/>
              <a:gd name="T36" fmla="*/ 31 w 91"/>
              <a:gd name="T37" fmla="*/ 53 h 109"/>
              <a:gd name="T38" fmla="*/ 39 w 91"/>
              <a:gd name="T39" fmla="*/ 54 h 109"/>
              <a:gd name="T40" fmla="*/ 39 w 91"/>
              <a:gd name="T41" fmla="*/ 56 h 109"/>
              <a:gd name="T42" fmla="*/ 37 w 91"/>
              <a:gd name="T43" fmla="*/ 56 h 109"/>
              <a:gd name="T44" fmla="*/ 15 w 91"/>
              <a:gd name="T45" fmla="*/ 58 h 109"/>
              <a:gd name="T46" fmla="*/ 15 w 91"/>
              <a:gd name="T47" fmla="*/ 58 h 109"/>
              <a:gd name="T48" fmla="*/ 0 w 91"/>
              <a:gd name="T49" fmla="*/ 109 h 109"/>
              <a:gd name="T50" fmla="*/ 12 w 91"/>
              <a:gd name="T51" fmla="*/ 109 h 109"/>
              <a:gd name="T52" fmla="*/ 16 w 91"/>
              <a:gd name="T53" fmla="*/ 89 h 109"/>
              <a:gd name="T54" fmla="*/ 17 w 91"/>
              <a:gd name="T55" fmla="*/ 109 h 109"/>
              <a:gd name="T56" fmla="*/ 74 w 91"/>
              <a:gd name="T57" fmla="*/ 109 h 109"/>
              <a:gd name="T58" fmla="*/ 75 w 91"/>
              <a:gd name="T59" fmla="*/ 89 h 109"/>
              <a:gd name="T60" fmla="*/ 79 w 91"/>
              <a:gd name="T61" fmla="*/ 109 h 109"/>
              <a:gd name="T62" fmla="*/ 91 w 91"/>
              <a:gd name="T63" fmla="*/ 109 h 109"/>
              <a:gd name="T64" fmla="*/ 77 w 91"/>
              <a:gd name="T65" fmla="*/ 58 h 109"/>
              <a:gd name="T66" fmla="*/ 55 w 91"/>
              <a:gd name="T6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09">
                <a:moveTo>
                  <a:pt x="55" y="56"/>
                </a:moveTo>
                <a:cubicBezTo>
                  <a:pt x="52" y="56"/>
                  <a:pt x="52" y="56"/>
                  <a:pt x="52" y="56"/>
                </a:cubicBezTo>
                <a:cubicBezTo>
                  <a:pt x="52" y="54"/>
                  <a:pt x="52" y="54"/>
                  <a:pt x="52" y="54"/>
                </a:cubicBezTo>
                <a:cubicBezTo>
                  <a:pt x="55" y="54"/>
                  <a:pt x="58" y="53"/>
                  <a:pt x="62" y="53"/>
                </a:cubicBezTo>
                <a:cubicBezTo>
                  <a:pt x="68" y="51"/>
                  <a:pt x="69" y="48"/>
                  <a:pt x="69" y="46"/>
                </a:cubicBezTo>
                <a:cubicBezTo>
                  <a:pt x="70" y="43"/>
                  <a:pt x="68" y="39"/>
                  <a:pt x="67" y="42"/>
                </a:cubicBezTo>
                <a:cubicBezTo>
                  <a:pt x="66" y="45"/>
                  <a:pt x="63" y="44"/>
                  <a:pt x="62" y="42"/>
                </a:cubicBezTo>
                <a:cubicBezTo>
                  <a:pt x="62" y="41"/>
                  <a:pt x="63" y="38"/>
                  <a:pt x="64" y="35"/>
                </a:cubicBezTo>
                <a:cubicBezTo>
                  <a:pt x="65" y="35"/>
                  <a:pt x="65" y="34"/>
                  <a:pt x="65" y="33"/>
                </a:cubicBezTo>
                <a:cubicBezTo>
                  <a:pt x="65" y="33"/>
                  <a:pt x="65" y="33"/>
                  <a:pt x="65" y="33"/>
                </a:cubicBezTo>
                <a:cubicBezTo>
                  <a:pt x="66" y="30"/>
                  <a:pt x="67" y="28"/>
                  <a:pt x="67" y="25"/>
                </a:cubicBezTo>
                <a:cubicBezTo>
                  <a:pt x="67" y="17"/>
                  <a:pt x="62" y="10"/>
                  <a:pt x="57" y="8"/>
                </a:cubicBezTo>
                <a:cubicBezTo>
                  <a:pt x="53" y="3"/>
                  <a:pt x="48" y="0"/>
                  <a:pt x="43" y="0"/>
                </a:cubicBezTo>
                <a:cubicBezTo>
                  <a:pt x="33" y="0"/>
                  <a:pt x="25" y="10"/>
                  <a:pt x="25" y="22"/>
                </a:cubicBezTo>
                <a:cubicBezTo>
                  <a:pt x="25" y="26"/>
                  <a:pt x="26" y="30"/>
                  <a:pt x="28" y="33"/>
                </a:cubicBezTo>
                <a:cubicBezTo>
                  <a:pt x="28" y="33"/>
                  <a:pt x="31" y="40"/>
                  <a:pt x="30" y="42"/>
                </a:cubicBezTo>
                <a:cubicBezTo>
                  <a:pt x="30" y="44"/>
                  <a:pt x="27" y="45"/>
                  <a:pt x="26" y="42"/>
                </a:cubicBezTo>
                <a:cubicBezTo>
                  <a:pt x="25" y="39"/>
                  <a:pt x="23" y="43"/>
                  <a:pt x="23" y="46"/>
                </a:cubicBezTo>
                <a:cubicBezTo>
                  <a:pt x="24" y="48"/>
                  <a:pt x="24" y="51"/>
                  <a:pt x="31" y="53"/>
                </a:cubicBezTo>
                <a:cubicBezTo>
                  <a:pt x="34" y="53"/>
                  <a:pt x="37" y="54"/>
                  <a:pt x="39" y="54"/>
                </a:cubicBezTo>
                <a:cubicBezTo>
                  <a:pt x="39" y="56"/>
                  <a:pt x="39" y="56"/>
                  <a:pt x="39" y="56"/>
                </a:cubicBezTo>
                <a:cubicBezTo>
                  <a:pt x="37" y="56"/>
                  <a:pt x="37" y="56"/>
                  <a:pt x="37" y="56"/>
                </a:cubicBezTo>
                <a:cubicBezTo>
                  <a:pt x="15" y="58"/>
                  <a:pt x="15" y="58"/>
                  <a:pt x="15" y="58"/>
                </a:cubicBezTo>
                <a:cubicBezTo>
                  <a:pt x="15" y="58"/>
                  <a:pt x="15" y="58"/>
                  <a:pt x="15" y="58"/>
                </a:cubicBezTo>
                <a:cubicBezTo>
                  <a:pt x="7" y="75"/>
                  <a:pt x="3" y="92"/>
                  <a:pt x="0" y="109"/>
                </a:cubicBezTo>
                <a:cubicBezTo>
                  <a:pt x="12" y="109"/>
                  <a:pt x="12" y="109"/>
                  <a:pt x="12" y="109"/>
                </a:cubicBezTo>
                <a:cubicBezTo>
                  <a:pt x="13" y="102"/>
                  <a:pt x="15" y="96"/>
                  <a:pt x="16" y="89"/>
                </a:cubicBezTo>
                <a:cubicBezTo>
                  <a:pt x="17" y="97"/>
                  <a:pt x="17" y="103"/>
                  <a:pt x="17" y="109"/>
                </a:cubicBezTo>
                <a:cubicBezTo>
                  <a:pt x="74" y="109"/>
                  <a:pt x="74" y="109"/>
                  <a:pt x="74" y="109"/>
                </a:cubicBezTo>
                <a:cubicBezTo>
                  <a:pt x="75" y="89"/>
                  <a:pt x="75" y="89"/>
                  <a:pt x="75" y="89"/>
                </a:cubicBezTo>
                <a:cubicBezTo>
                  <a:pt x="77" y="96"/>
                  <a:pt x="78" y="103"/>
                  <a:pt x="79" y="109"/>
                </a:cubicBezTo>
                <a:cubicBezTo>
                  <a:pt x="91" y="109"/>
                  <a:pt x="91" y="109"/>
                  <a:pt x="91" y="109"/>
                </a:cubicBezTo>
                <a:cubicBezTo>
                  <a:pt x="88" y="92"/>
                  <a:pt x="84" y="75"/>
                  <a:pt x="77" y="58"/>
                </a:cubicBezTo>
                <a:cubicBezTo>
                  <a:pt x="55" y="56"/>
                  <a:pt x="55" y="56"/>
                  <a:pt x="55" y="5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64" name="Freeform 3523"/>
          <p:cNvSpPr>
            <a:spLocks/>
          </p:cNvSpPr>
          <p:nvPr/>
        </p:nvSpPr>
        <p:spPr bwMode="auto">
          <a:xfrm>
            <a:off x="3708400" y="2001837"/>
            <a:ext cx="241300" cy="227012"/>
          </a:xfrm>
          <a:custGeom>
            <a:avLst/>
            <a:gdLst>
              <a:gd name="T0" fmla="*/ 68 w 117"/>
              <a:gd name="T1" fmla="*/ 52 h 110"/>
              <a:gd name="T2" fmla="*/ 68 w 117"/>
              <a:gd name="T3" fmla="*/ 48 h 110"/>
              <a:gd name="T4" fmla="*/ 74 w 117"/>
              <a:gd name="T5" fmla="*/ 40 h 110"/>
              <a:gd name="T6" fmla="*/ 74 w 117"/>
              <a:gd name="T7" fmla="*/ 34 h 110"/>
              <a:gd name="T8" fmla="*/ 77 w 117"/>
              <a:gd name="T9" fmla="*/ 31 h 110"/>
              <a:gd name="T10" fmla="*/ 77 w 117"/>
              <a:gd name="T11" fmla="*/ 25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5 h 110"/>
              <a:gd name="T28" fmla="*/ 39 w 117"/>
              <a:gd name="T29" fmla="*/ 31 h 110"/>
              <a:gd name="T30" fmla="*/ 42 w 117"/>
              <a:gd name="T31" fmla="*/ 34 h 110"/>
              <a:gd name="T32" fmla="*/ 42 w 117"/>
              <a:gd name="T33" fmla="*/ 40 h 110"/>
              <a:gd name="T34" fmla="*/ 49 w 117"/>
              <a:gd name="T35" fmla="*/ 48 h 110"/>
              <a:gd name="T36" fmla="*/ 49 w 117"/>
              <a:gd name="T37" fmla="*/ 52 h 110"/>
              <a:gd name="T38" fmla="*/ 20 w 117"/>
              <a:gd name="T39" fmla="*/ 55 h 110"/>
              <a:gd name="T40" fmla="*/ 20 w 117"/>
              <a:gd name="T41" fmla="*/ 56 h 110"/>
              <a:gd name="T42" fmla="*/ 0 w 117"/>
              <a:gd name="T43" fmla="*/ 110 h 110"/>
              <a:gd name="T44" fmla="*/ 18 w 117"/>
              <a:gd name="T45" fmla="*/ 110 h 110"/>
              <a:gd name="T46" fmla="*/ 20 w 117"/>
              <a:gd name="T47" fmla="*/ 102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2"/>
                </a:moveTo>
                <a:cubicBezTo>
                  <a:pt x="68" y="48"/>
                  <a:pt x="68" y="48"/>
                  <a:pt x="68" y="48"/>
                </a:cubicBezTo>
                <a:cubicBezTo>
                  <a:pt x="72" y="47"/>
                  <a:pt x="74" y="44"/>
                  <a:pt x="74" y="40"/>
                </a:cubicBezTo>
                <a:cubicBezTo>
                  <a:pt x="74" y="34"/>
                  <a:pt x="74" y="34"/>
                  <a:pt x="74" y="34"/>
                </a:cubicBezTo>
                <a:cubicBezTo>
                  <a:pt x="76" y="34"/>
                  <a:pt x="77" y="33"/>
                  <a:pt x="77" y="31"/>
                </a:cubicBezTo>
                <a:cubicBezTo>
                  <a:pt x="77" y="25"/>
                  <a:pt x="77" y="25"/>
                  <a:pt x="77" y="25"/>
                </a:cubicBezTo>
                <a:cubicBezTo>
                  <a:pt x="77" y="24"/>
                  <a:pt x="76" y="23"/>
                  <a:pt x="75" y="23"/>
                </a:cubicBezTo>
                <a:cubicBezTo>
                  <a:pt x="77" y="20"/>
                  <a:pt x="79" y="18"/>
                  <a:pt x="79" y="15"/>
                </a:cubicBezTo>
                <a:cubicBezTo>
                  <a:pt x="79" y="9"/>
                  <a:pt x="74" y="4"/>
                  <a:pt x="68" y="4"/>
                </a:cubicBezTo>
                <a:cubicBezTo>
                  <a:pt x="67" y="4"/>
                  <a:pt x="67" y="4"/>
                  <a:pt x="67" y="4"/>
                </a:cubicBezTo>
                <a:cubicBezTo>
                  <a:pt x="64" y="1"/>
                  <a:pt x="60" y="0"/>
                  <a:pt x="55" y="0"/>
                </a:cubicBezTo>
                <a:cubicBezTo>
                  <a:pt x="46" y="0"/>
                  <a:pt x="38" y="6"/>
                  <a:pt x="38" y="14"/>
                </a:cubicBezTo>
                <a:cubicBezTo>
                  <a:pt x="38" y="17"/>
                  <a:pt x="40" y="20"/>
                  <a:pt x="42" y="23"/>
                </a:cubicBezTo>
                <a:cubicBezTo>
                  <a:pt x="40" y="23"/>
                  <a:pt x="39" y="24"/>
                  <a:pt x="39" y="25"/>
                </a:cubicBezTo>
                <a:cubicBezTo>
                  <a:pt x="39" y="31"/>
                  <a:pt x="39" y="31"/>
                  <a:pt x="39" y="31"/>
                </a:cubicBezTo>
                <a:cubicBezTo>
                  <a:pt x="39" y="33"/>
                  <a:pt x="41" y="34"/>
                  <a:pt x="42" y="34"/>
                </a:cubicBezTo>
                <a:cubicBezTo>
                  <a:pt x="42" y="40"/>
                  <a:pt x="42" y="40"/>
                  <a:pt x="42" y="40"/>
                </a:cubicBezTo>
                <a:cubicBezTo>
                  <a:pt x="42" y="44"/>
                  <a:pt x="45" y="47"/>
                  <a:pt x="49" y="48"/>
                </a:cubicBezTo>
                <a:cubicBezTo>
                  <a:pt x="49" y="52"/>
                  <a:pt x="49" y="52"/>
                  <a:pt x="49" y="52"/>
                </a:cubicBezTo>
                <a:cubicBezTo>
                  <a:pt x="20" y="55"/>
                  <a:pt x="20" y="55"/>
                  <a:pt x="20" y="55"/>
                </a:cubicBezTo>
                <a:cubicBezTo>
                  <a:pt x="20" y="56"/>
                  <a:pt x="20" y="56"/>
                  <a:pt x="20" y="56"/>
                </a:cubicBezTo>
                <a:cubicBezTo>
                  <a:pt x="12" y="74"/>
                  <a:pt x="5" y="91"/>
                  <a:pt x="0" y="110"/>
                </a:cubicBezTo>
                <a:cubicBezTo>
                  <a:pt x="18" y="110"/>
                  <a:pt x="18" y="110"/>
                  <a:pt x="18" y="110"/>
                </a:cubicBezTo>
                <a:cubicBezTo>
                  <a:pt x="18" y="107"/>
                  <a:pt x="19" y="104"/>
                  <a:pt x="20" y="102"/>
                </a:cubicBezTo>
                <a:cubicBezTo>
                  <a:pt x="20" y="104"/>
                  <a:pt x="20" y="107"/>
                  <a:pt x="20" y="110"/>
                </a:cubicBezTo>
                <a:cubicBezTo>
                  <a:pt x="97" y="110"/>
                  <a:pt x="97" y="110"/>
                  <a:pt x="97" y="110"/>
                </a:cubicBezTo>
                <a:cubicBezTo>
                  <a:pt x="97" y="100"/>
                  <a:pt x="97" y="100"/>
                  <a:pt x="97" y="100"/>
                </a:cubicBezTo>
                <a:cubicBezTo>
                  <a:pt x="98" y="103"/>
                  <a:pt x="99" y="106"/>
                  <a:pt x="100" y="110"/>
                </a:cubicBezTo>
                <a:cubicBezTo>
                  <a:pt x="117" y="110"/>
                  <a:pt x="117" y="110"/>
                  <a:pt x="117" y="110"/>
                </a:cubicBezTo>
                <a:cubicBezTo>
                  <a:pt x="112" y="91"/>
                  <a:pt x="105" y="73"/>
                  <a:pt x="97" y="55"/>
                </a:cubicBezTo>
                <a:cubicBezTo>
                  <a:pt x="68" y="52"/>
                  <a:pt x="68" y="52"/>
                  <a:pt x="68" y="5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65" name="Freeform 3524"/>
          <p:cNvSpPr>
            <a:spLocks/>
          </p:cNvSpPr>
          <p:nvPr/>
        </p:nvSpPr>
        <p:spPr bwMode="auto">
          <a:xfrm>
            <a:off x="3767137" y="2466975"/>
            <a:ext cx="241300" cy="227012"/>
          </a:xfrm>
          <a:custGeom>
            <a:avLst/>
            <a:gdLst>
              <a:gd name="T0" fmla="*/ 68 w 117"/>
              <a:gd name="T1" fmla="*/ 53 h 110"/>
              <a:gd name="T2" fmla="*/ 68 w 117"/>
              <a:gd name="T3" fmla="*/ 48 h 110"/>
              <a:gd name="T4" fmla="*/ 74 w 117"/>
              <a:gd name="T5" fmla="*/ 41 h 110"/>
              <a:gd name="T6" fmla="*/ 74 w 117"/>
              <a:gd name="T7" fmla="*/ 34 h 110"/>
              <a:gd name="T8" fmla="*/ 77 w 117"/>
              <a:gd name="T9" fmla="*/ 31 h 110"/>
              <a:gd name="T10" fmla="*/ 77 w 117"/>
              <a:gd name="T11" fmla="*/ 26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6 h 110"/>
              <a:gd name="T28" fmla="*/ 39 w 117"/>
              <a:gd name="T29" fmla="*/ 31 h 110"/>
              <a:gd name="T30" fmla="*/ 42 w 117"/>
              <a:gd name="T31" fmla="*/ 34 h 110"/>
              <a:gd name="T32" fmla="*/ 42 w 117"/>
              <a:gd name="T33" fmla="*/ 41 h 110"/>
              <a:gd name="T34" fmla="*/ 49 w 117"/>
              <a:gd name="T35" fmla="*/ 48 h 110"/>
              <a:gd name="T36" fmla="*/ 49 w 117"/>
              <a:gd name="T37" fmla="*/ 53 h 110"/>
              <a:gd name="T38" fmla="*/ 20 w 117"/>
              <a:gd name="T39" fmla="*/ 55 h 110"/>
              <a:gd name="T40" fmla="*/ 20 w 117"/>
              <a:gd name="T41" fmla="*/ 56 h 110"/>
              <a:gd name="T42" fmla="*/ 0 w 117"/>
              <a:gd name="T43" fmla="*/ 110 h 110"/>
              <a:gd name="T44" fmla="*/ 18 w 117"/>
              <a:gd name="T45" fmla="*/ 110 h 110"/>
              <a:gd name="T46" fmla="*/ 20 w 117"/>
              <a:gd name="T47" fmla="*/ 102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3"/>
                </a:moveTo>
                <a:cubicBezTo>
                  <a:pt x="68" y="48"/>
                  <a:pt x="68" y="48"/>
                  <a:pt x="68" y="48"/>
                </a:cubicBezTo>
                <a:cubicBezTo>
                  <a:pt x="72" y="48"/>
                  <a:pt x="74" y="44"/>
                  <a:pt x="74" y="41"/>
                </a:cubicBezTo>
                <a:cubicBezTo>
                  <a:pt x="74" y="34"/>
                  <a:pt x="74" y="34"/>
                  <a:pt x="74" y="34"/>
                </a:cubicBezTo>
                <a:cubicBezTo>
                  <a:pt x="76" y="34"/>
                  <a:pt x="77" y="33"/>
                  <a:pt x="77" y="31"/>
                </a:cubicBezTo>
                <a:cubicBezTo>
                  <a:pt x="77" y="26"/>
                  <a:pt x="77" y="26"/>
                  <a:pt x="77" y="26"/>
                </a:cubicBezTo>
                <a:cubicBezTo>
                  <a:pt x="77" y="24"/>
                  <a:pt x="76" y="23"/>
                  <a:pt x="75" y="23"/>
                </a:cubicBezTo>
                <a:cubicBezTo>
                  <a:pt x="77" y="21"/>
                  <a:pt x="79" y="18"/>
                  <a:pt x="79" y="15"/>
                </a:cubicBezTo>
                <a:cubicBezTo>
                  <a:pt x="79" y="9"/>
                  <a:pt x="74" y="4"/>
                  <a:pt x="68" y="4"/>
                </a:cubicBezTo>
                <a:cubicBezTo>
                  <a:pt x="67" y="4"/>
                  <a:pt x="67" y="4"/>
                  <a:pt x="67" y="4"/>
                </a:cubicBezTo>
                <a:cubicBezTo>
                  <a:pt x="64" y="2"/>
                  <a:pt x="60" y="0"/>
                  <a:pt x="55" y="0"/>
                </a:cubicBezTo>
                <a:cubicBezTo>
                  <a:pt x="46" y="0"/>
                  <a:pt x="38" y="6"/>
                  <a:pt x="38" y="14"/>
                </a:cubicBezTo>
                <a:cubicBezTo>
                  <a:pt x="38" y="17"/>
                  <a:pt x="40" y="21"/>
                  <a:pt x="42" y="23"/>
                </a:cubicBezTo>
                <a:cubicBezTo>
                  <a:pt x="40" y="23"/>
                  <a:pt x="39" y="24"/>
                  <a:pt x="39" y="26"/>
                </a:cubicBezTo>
                <a:cubicBezTo>
                  <a:pt x="39" y="31"/>
                  <a:pt x="39" y="31"/>
                  <a:pt x="39" y="31"/>
                </a:cubicBezTo>
                <a:cubicBezTo>
                  <a:pt x="39" y="33"/>
                  <a:pt x="41" y="34"/>
                  <a:pt x="42" y="34"/>
                </a:cubicBezTo>
                <a:cubicBezTo>
                  <a:pt x="42" y="41"/>
                  <a:pt x="42" y="41"/>
                  <a:pt x="42" y="41"/>
                </a:cubicBezTo>
                <a:cubicBezTo>
                  <a:pt x="42" y="44"/>
                  <a:pt x="45" y="48"/>
                  <a:pt x="49" y="48"/>
                </a:cubicBezTo>
                <a:cubicBezTo>
                  <a:pt x="49" y="53"/>
                  <a:pt x="49" y="53"/>
                  <a:pt x="49" y="53"/>
                </a:cubicBezTo>
                <a:cubicBezTo>
                  <a:pt x="20" y="55"/>
                  <a:pt x="20" y="55"/>
                  <a:pt x="20" y="55"/>
                </a:cubicBezTo>
                <a:cubicBezTo>
                  <a:pt x="20" y="56"/>
                  <a:pt x="20" y="56"/>
                  <a:pt x="20" y="56"/>
                </a:cubicBezTo>
                <a:cubicBezTo>
                  <a:pt x="12" y="74"/>
                  <a:pt x="5" y="92"/>
                  <a:pt x="0" y="110"/>
                </a:cubicBezTo>
                <a:cubicBezTo>
                  <a:pt x="18" y="110"/>
                  <a:pt x="18" y="110"/>
                  <a:pt x="18" y="110"/>
                </a:cubicBezTo>
                <a:cubicBezTo>
                  <a:pt x="18" y="107"/>
                  <a:pt x="19" y="105"/>
                  <a:pt x="20" y="102"/>
                </a:cubicBezTo>
                <a:cubicBezTo>
                  <a:pt x="20" y="105"/>
                  <a:pt x="20" y="107"/>
                  <a:pt x="20" y="110"/>
                </a:cubicBezTo>
                <a:cubicBezTo>
                  <a:pt x="97" y="110"/>
                  <a:pt x="97" y="110"/>
                  <a:pt x="97" y="110"/>
                </a:cubicBezTo>
                <a:cubicBezTo>
                  <a:pt x="97" y="100"/>
                  <a:pt x="97" y="100"/>
                  <a:pt x="97" y="100"/>
                </a:cubicBezTo>
                <a:cubicBezTo>
                  <a:pt x="98" y="103"/>
                  <a:pt x="99" y="107"/>
                  <a:pt x="100" y="110"/>
                </a:cubicBezTo>
                <a:cubicBezTo>
                  <a:pt x="117" y="110"/>
                  <a:pt x="117" y="110"/>
                  <a:pt x="117" y="110"/>
                </a:cubicBezTo>
                <a:cubicBezTo>
                  <a:pt x="112" y="91"/>
                  <a:pt x="105" y="73"/>
                  <a:pt x="97" y="55"/>
                </a:cubicBezTo>
                <a:cubicBezTo>
                  <a:pt x="68" y="53"/>
                  <a:pt x="68" y="53"/>
                  <a:pt x="68" y="53"/>
                </a:cubicBez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66" name="Freeform 3525"/>
          <p:cNvSpPr>
            <a:spLocks/>
          </p:cNvSpPr>
          <p:nvPr/>
        </p:nvSpPr>
        <p:spPr bwMode="auto">
          <a:xfrm>
            <a:off x="3806825" y="1601787"/>
            <a:ext cx="242888" cy="228600"/>
          </a:xfrm>
          <a:custGeom>
            <a:avLst/>
            <a:gdLst>
              <a:gd name="T0" fmla="*/ 68 w 117"/>
              <a:gd name="T1" fmla="*/ 52 h 110"/>
              <a:gd name="T2" fmla="*/ 68 w 117"/>
              <a:gd name="T3" fmla="*/ 48 h 110"/>
              <a:gd name="T4" fmla="*/ 74 w 117"/>
              <a:gd name="T5" fmla="*/ 40 h 110"/>
              <a:gd name="T6" fmla="*/ 74 w 117"/>
              <a:gd name="T7" fmla="*/ 34 h 110"/>
              <a:gd name="T8" fmla="*/ 77 w 117"/>
              <a:gd name="T9" fmla="*/ 31 h 110"/>
              <a:gd name="T10" fmla="*/ 77 w 117"/>
              <a:gd name="T11" fmla="*/ 25 h 110"/>
              <a:gd name="T12" fmla="*/ 75 w 117"/>
              <a:gd name="T13" fmla="*/ 23 h 110"/>
              <a:gd name="T14" fmla="*/ 79 w 117"/>
              <a:gd name="T15" fmla="*/ 15 h 110"/>
              <a:gd name="T16" fmla="*/ 68 w 117"/>
              <a:gd name="T17" fmla="*/ 4 h 110"/>
              <a:gd name="T18" fmla="*/ 67 w 117"/>
              <a:gd name="T19" fmla="*/ 4 h 110"/>
              <a:gd name="T20" fmla="*/ 55 w 117"/>
              <a:gd name="T21" fmla="*/ 0 h 110"/>
              <a:gd name="T22" fmla="*/ 38 w 117"/>
              <a:gd name="T23" fmla="*/ 14 h 110"/>
              <a:gd name="T24" fmla="*/ 42 w 117"/>
              <a:gd name="T25" fmla="*/ 23 h 110"/>
              <a:gd name="T26" fmla="*/ 39 w 117"/>
              <a:gd name="T27" fmla="*/ 25 h 110"/>
              <a:gd name="T28" fmla="*/ 39 w 117"/>
              <a:gd name="T29" fmla="*/ 31 h 110"/>
              <a:gd name="T30" fmla="*/ 42 w 117"/>
              <a:gd name="T31" fmla="*/ 34 h 110"/>
              <a:gd name="T32" fmla="*/ 42 w 117"/>
              <a:gd name="T33" fmla="*/ 40 h 110"/>
              <a:gd name="T34" fmla="*/ 49 w 117"/>
              <a:gd name="T35" fmla="*/ 48 h 110"/>
              <a:gd name="T36" fmla="*/ 49 w 117"/>
              <a:gd name="T37" fmla="*/ 52 h 110"/>
              <a:gd name="T38" fmla="*/ 20 w 117"/>
              <a:gd name="T39" fmla="*/ 55 h 110"/>
              <a:gd name="T40" fmla="*/ 20 w 117"/>
              <a:gd name="T41" fmla="*/ 56 h 110"/>
              <a:gd name="T42" fmla="*/ 0 w 117"/>
              <a:gd name="T43" fmla="*/ 110 h 110"/>
              <a:gd name="T44" fmla="*/ 17 w 117"/>
              <a:gd name="T45" fmla="*/ 110 h 110"/>
              <a:gd name="T46" fmla="*/ 20 w 117"/>
              <a:gd name="T47" fmla="*/ 101 h 110"/>
              <a:gd name="T48" fmla="*/ 20 w 117"/>
              <a:gd name="T49" fmla="*/ 110 h 110"/>
              <a:gd name="T50" fmla="*/ 97 w 117"/>
              <a:gd name="T51" fmla="*/ 110 h 110"/>
              <a:gd name="T52" fmla="*/ 97 w 117"/>
              <a:gd name="T53" fmla="*/ 100 h 110"/>
              <a:gd name="T54" fmla="*/ 100 w 117"/>
              <a:gd name="T55" fmla="*/ 110 h 110"/>
              <a:gd name="T56" fmla="*/ 117 w 117"/>
              <a:gd name="T57" fmla="*/ 110 h 110"/>
              <a:gd name="T58" fmla="*/ 97 w 117"/>
              <a:gd name="T59" fmla="*/ 55 h 110"/>
              <a:gd name="T60" fmla="*/ 68 w 117"/>
              <a:gd name="T61"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10">
                <a:moveTo>
                  <a:pt x="68" y="52"/>
                </a:moveTo>
                <a:cubicBezTo>
                  <a:pt x="68" y="48"/>
                  <a:pt x="68" y="48"/>
                  <a:pt x="68" y="48"/>
                </a:cubicBezTo>
                <a:cubicBezTo>
                  <a:pt x="71" y="47"/>
                  <a:pt x="74" y="44"/>
                  <a:pt x="74" y="40"/>
                </a:cubicBezTo>
                <a:cubicBezTo>
                  <a:pt x="74" y="34"/>
                  <a:pt x="74" y="34"/>
                  <a:pt x="74" y="34"/>
                </a:cubicBezTo>
                <a:cubicBezTo>
                  <a:pt x="76" y="34"/>
                  <a:pt x="77" y="33"/>
                  <a:pt x="77" y="31"/>
                </a:cubicBezTo>
                <a:cubicBezTo>
                  <a:pt x="77" y="25"/>
                  <a:pt x="77" y="25"/>
                  <a:pt x="77" y="25"/>
                </a:cubicBezTo>
                <a:cubicBezTo>
                  <a:pt x="77" y="24"/>
                  <a:pt x="76" y="23"/>
                  <a:pt x="75" y="23"/>
                </a:cubicBezTo>
                <a:cubicBezTo>
                  <a:pt x="77" y="20"/>
                  <a:pt x="79" y="18"/>
                  <a:pt x="79" y="15"/>
                </a:cubicBezTo>
                <a:cubicBezTo>
                  <a:pt x="79" y="9"/>
                  <a:pt x="73" y="4"/>
                  <a:pt x="68" y="4"/>
                </a:cubicBezTo>
                <a:cubicBezTo>
                  <a:pt x="67" y="4"/>
                  <a:pt x="67" y="4"/>
                  <a:pt x="67" y="4"/>
                </a:cubicBezTo>
                <a:cubicBezTo>
                  <a:pt x="64" y="1"/>
                  <a:pt x="60" y="0"/>
                  <a:pt x="55" y="0"/>
                </a:cubicBezTo>
                <a:cubicBezTo>
                  <a:pt x="46" y="0"/>
                  <a:pt x="38" y="6"/>
                  <a:pt x="38" y="14"/>
                </a:cubicBezTo>
                <a:cubicBezTo>
                  <a:pt x="38" y="17"/>
                  <a:pt x="40" y="20"/>
                  <a:pt x="42" y="23"/>
                </a:cubicBezTo>
                <a:cubicBezTo>
                  <a:pt x="40" y="23"/>
                  <a:pt x="39" y="24"/>
                  <a:pt x="39" y="25"/>
                </a:cubicBezTo>
                <a:cubicBezTo>
                  <a:pt x="39" y="31"/>
                  <a:pt x="39" y="31"/>
                  <a:pt x="39" y="31"/>
                </a:cubicBezTo>
                <a:cubicBezTo>
                  <a:pt x="39" y="33"/>
                  <a:pt x="41" y="34"/>
                  <a:pt x="42" y="34"/>
                </a:cubicBezTo>
                <a:cubicBezTo>
                  <a:pt x="42" y="40"/>
                  <a:pt x="42" y="40"/>
                  <a:pt x="42" y="40"/>
                </a:cubicBezTo>
                <a:cubicBezTo>
                  <a:pt x="42" y="44"/>
                  <a:pt x="45" y="47"/>
                  <a:pt x="49" y="48"/>
                </a:cubicBezTo>
                <a:cubicBezTo>
                  <a:pt x="49" y="52"/>
                  <a:pt x="49" y="52"/>
                  <a:pt x="49" y="52"/>
                </a:cubicBezTo>
                <a:cubicBezTo>
                  <a:pt x="20" y="55"/>
                  <a:pt x="20" y="55"/>
                  <a:pt x="20" y="55"/>
                </a:cubicBezTo>
                <a:cubicBezTo>
                  <a:pt x="20" y="56"/>
                  <a:pt x="20" y="56"/>
                  <a:pt x="20" y="56"/>
                </a:cubicBezTo>
                <a:cubicBezTo>
                  <a:pt x="12" y="74"/>
                  <a:pt x="5" y="91"/>
                  <a:pt x="0" y="110"/>
                </a:cubicBezTo>
                <a:cubicBezTo>
                  <a:pt x="17" y="110"/>
                  <a:pt x="17" y="110"/>
                  <a:pt x="17" y="110"/>
                </a:cubicBezTo>
                <a:cubicBezTo>
                  <a:pt x="18" y="107"/>
                  <a:pt x="19" y="104"/>
                  <a:pt x="20" y="101"/>
                </a:cubicBezTo>
                <a:cubicBezTo>
                  <a:pt x="20" y="104"/>
                  <a:pt x="20" y="107"/>
                  <a:pt x="20" y="110"/>
                </a:cubicBezTo>
                <a:cubicBezTo>
                  <a:pt x="97" y="110"/>
                  <a:pt x="97" y="110"/>
                  <a:pt x="97" y="110"/>
                </a:cubicBezTo>
                <a:cubicBezTo>
                  <a:pt x="97" y="100"/>
                  <a:pt x="97" y="100"/>
                  <a:pt x="97" y="100"/>
                </a:cubicBezTo>
                <a:cubicBezTo>
                  <a:pt x="98" y="103"/>
                  <a:pt x="99" y="106"/>
                  <a:pt x="100" y="110"/>
                </a:cubicBezTo>
                <a:cubicBezTo>
                  <a:pt x="117" y="110"/>
                  <a:pt x="117" y="110"/>
                  <a:pt x="117" y="110"/>
                </a:cubicBezTo>
                <a:cubicBezTo>
                  <a:pt x="112" y="91"/>
                  <a:pt x="105" y="73"/>
                  <a:pt x="97" y="55"/>
                </a:cubicBezTo>
                <a:cubicBezTo>
                  <a:pt x="68" y="52"/>
                  <a:pt x="68" y="52"/>
                  <a:pt x="68" y="52"/>
                </a:cubicBez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67" name="Oval 3203"/>
          <p:cNvSpPr>
            <a:spLocks noChangeArrowheads="1"/>
          </p:cNvSpPr>
          <p:nvPr/>
        </p:nvSpPr>
        <p:spPr bwMode="auto">
          <a:xfrm>
            <a:off x="1409700" y="2640012"/>
            <a:ext cx="2260600" cy="2260600"/>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68" name="Freeform 3205"/>
          <p:cNvSpPr>
            <a:spLocks/>
          </p:cNvSpPr>
          <p:nvPr/>
        </p:nvSpPr>
        <p:spPr bwMode="auto">
          <a:xfrm>
            <a:off x="2871787" y="4352925"/>
            <a:ext cx="206375" cy="109537"/>
          </a:xfrm>
          <a:custGeom>
            <a:avLst/>
            <a:gdLst>
              <a:gd name="T0" fmla="*/ 43 w 100"/>
              <a:gd name="T1" fmla="*/ 0 h 53"/>
              <a:gd name="T2" fmla="*/ 100 w 100"/>
              <a:gd name="T3" fmla="*/ 53 h 53"/>
              <a:gd name="T4" fmla="*/ 43 w 100"/>
              <a:gd name="T5" fmla="*/ 53 h 53"/>
              <a:gd name="T6" fmla="*/ 0 w 100"/>
              <a:gd name="T7" fmla="*/ 53 h 53"/>
              <a:gd name="T8" fmla="*/ 0 w 100"/>
              <a:gd name="T9" fmla="*/ 0 h 53"/>
              <a:gd name="T10" fmla="*/ 43 w 100"/>
              <a:gd name="T11" fmla="*/ 0 h 53"/>
              <a:gd name="T12" fmla="*/ 43 w 100"/>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00" h="53">
                <a:moveTo>
                  <a:pt x="43" y="0"/>
                </a:moveTo>
                <a:cubicBezTo>
                  <a:pt x="73" y="0"/>
                  <a:pt x="97" y="23"/>
                  <a:pt x="100" y="53"/>
                </a:cubicBezTo>
                <a:cubicBezTo>
                  <a:pt x="43" y="53"/>
                  <a:pt x="43" y="53"/>
                  <a:pt x="43" y="53"/>
                </a:cubicBezTo>
                <a:cubicBezTo>
                  <a:pt x="0" y="53"/>
                  <a:pt x="0" y="53"/>
                  <a:pt x="0" y="53"/>
                </a:cubicBezTo>
                <a:cubicBezTo>
                  <a:pt x="0" y="0"/>
                  <a:pt x="0" y="0"/>
                  <a:pt x="0" y="0"/>
                </a:cubicBezTo>
                <a:cubicBezTo>
                  <a:pt x="43" y="0"/>
                  <a:pt x="43" y="0"/>
                  <a:pt x="43" y="0"/>
                </a:cubicBezTo>
                <a:cubicBezTo>
                  <a:pt x="43" y="0"/>
                  <a:pt x="43" y="0"/>
                  <a:pt x="43" y="0"/>
                </a:cubicBez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69" name="Freeform 3207"/>
          <p:cNvSpPr>
            <a:spLocks/>
          </p:cNvSpPr>
          <p:nvPr/>
        </p:nvSpPr>
        <p:spPr bwMode="auto">
          <a:xfrm>
            <a:off x="2616200" y="4352925"/>
            <a:ext cx="207963" cy="109537"/>
          </a:xfrm>
          <a:custGeom>
            <a:avLst/>
            <a:gdLst>
              <a:gd name="T0" fmla="*/ 42 w 100"/>
              <a:gd name="T1" fmla="*/ 0 h 53"/>
              <a:gd name="T2" fmla="*/ 100 w 100"/>
              <a:gd name="T3" fmla="*/ 53 h 53"/>
              <a:gd name="T4" fmla="*/ 42 w 100"/>
              <a:gd name="T5" fmla="*/ 53 h 53"/>
              <a:gd name="T6" fmla="*/ 0 w 100"/>
              <a:gd name="T7" fmla="*/ 53 h 53"/>
              <a:gd name="T8" fmla="*/ 0 w 100"/>
              <a:gd name="T9" fmla="*/ 0 h 53"/>
              <a:gd name="T10" fmla="*/ 42 w 100"/>
              <a:gd name="T11" fmla="*/ 0 h 53"/>
              <a:gd name="T12" fmla="*/ 42 w 100"/>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00" h="53">
                <a:moveTo>
                  <a:pt x="42" y="0"/>
                </a:moveTo>
                <a:cubicBezTo>
                  <a:pt x="73" y="0"/>
                  <a:pt x="96" y="23"/>
                  <a:pt x="100" y="53"/>
                </a:cubicBezTo>
                <a:cubicBezTo>
                  <a:pt x="42" y="53"/>
                  <a:pt x="42" y="53"/>
                  <a:pt x="42" y="53"/>
                </a:cubicBezTo>
                <a:cubicBezTo>
                  <a:pt x="0" y="53"/>
                  <a:pt x="0" y="53"/>
                  <a:pt x="0" y="53"/>
                </a:cubicBezTo>
                <a:cubicBezTo>
                  <a:pt x="0" y="0"/>
                  <a:pt x="0" y="0"/>
                  <a:pt x="0" y="0"/>
                </a:cubicBezTo>
                <a:cubicBezTo>
                  <a:pt x="42" y="0"/>
                  <a:pt x="42" y="0"/>
                  <a:pt x="42" y="0"/>
                </a:cubicBezTo>
                <a:cubicBezTo>
                  <a:pt x="42" y="0"/>
                  <a:pt x="42" y="0"/>
                  <a:pt x="42" y="0"/>
                </a:cubicBez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70" name="Freeform 3228"/>
          <p:cNvSpPr>
            <a:spLocks/>
          </p:cNvSpPr>
          <p:nvPr/>
        </p:nvSpPr>
        <p:spPr bwMode="auto">
          <a:xfrm>
            <a:off x="1971675" y="4395787"/>
            <a:ext cx="212725" cy="109537"/>
          </a:xfrm>
          <a:custGeom>
            <a:avLst/>
            <a:gdLst>
              <a:gd name="T0" fmla="*/ 58 w 103"/>
              <a:gd name="T1" fmla="*/ 0 h 53"/>
              <a:gd name="T2" fmla="*/ 0 w 103"/>
              <a:gd name="T3" fmla="*/ 53 h 53"/>
              <a:gd name="T4" fmla="*/ 58 w 103"/>
              <a:gd name="T5" fmla="*/ 53 h 53"/>
              <a:gd name="T6" fmla="*/ 103 w 103"/>
              <a:gd name="T7" fmla="*/ 53 h 53"/>
              <a:gd name="T8" fmla="*/ 103 w 103"/>
              <a:gd name="T9" fmla="*/ 0 h 53"/>
              <a:gd name="T10" fmla="*/ 58 w 103"/>
              <a:gd name="T11" fmla="*/ 0 h 53"/>
              <a:gd name="T12" fmla="*/ 58 w 103"/>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03" h="53">
                <a:moveTo>
                  <a:pt x="58" y="0"/>
                </a:moveTo>
                <a:cubicBezTo>
                  <a:pt x="28" y="0"/>
                  <a:pt x="2" y="24"/>
                  <a:pt x="0" y="53"/>
                </a:cubicBezTo>
                <a:cubicBezTo>
                  <a:pt x="58" y="53"/>
                  <a:pt x="58" y="53"/>
                  <a:pt x="58" y="53"/>
                </a:cubicBezTo>
                <a:cubicBezTo>
                  <a:pt x="103" y="53"/>
                  <a:pt x="103" y="53"/>
                  <a:pt x="103" y="53"/>
                </a:cubicBezTo>
                <a:cubicBezTo>
                  <a:pt x="103" y="0"/>
                  <a:pt x="103" y="0"/>
                  <a:pt x="103" y="0"/>
                </a:cubicBezTo>
                <a:cubicBezTo>
                  <a:pt x="58" y="0"/>
                  <a:pt x="58" y="0"/>
                  <a:pt x="58" y="0"/>
                </a:cubicBezTo>
                <a:cubicBezTo>
                  <a:pt x="58" y="0"/>
                  <a:pt x="58" y="0"/>
                  <a:pt x="58" y="0"/>
                </a:cubicBez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71" name="Freeform 3239"/>
          <p:cNvSpPr>
            <a:spLocks/>
          </p:cNvSpPr>
          <p:nvPr/>
        </p:nvSpPr>
        <p:spPr bwMode="auto">
          <a:xfrm>
            <a:off x="1990725" y="4395787"/>
            <a:ext cx="190500" cy="57150"/>
          </a:xfrm>
          <a:custGeom>
            <a:avLst/>
            <a:gdLst>
              <a:gd name="T0" fmla="*/ 49 w 92"/>
              <a:gd name="T1" fmla="*/ 0 h 27"/>
              <a:gd name="T2" fmla="*/ 0 w 92"/>
              <a:gd name="T3" fmla="*/ 27 h 27"/>
              <a:gd name="T4" fmla="*/ 63 w 92"/>
              <a:gd name="T5" fmla="*/ 27 h 27"/>
              <a:gd name="T6" fmla="*/ 92 w 92"/>
              <a:gd name="T7" fmla="*/ 0 h 27"/>
              <a:gd name="T8" fmla="*/ 49 w 92"/>
              <a:gd name="T9" fmla="*/ 0 h 27"/>
              <a:gd name="T10" fmla="*/ 49 w 92"/>
              <a:gd name="T11" fmla="*/ 0 h 27"/>
            </a:gdLst>
            <a:ahLst/>
            <a:cxnLst>
              <a:cxn ang="0">
                <a:pos x="T0" y="T1"/>
              </a:cxn>
              <a:cxn ang="0">
                <a:pos x="T2" y="T3"/>
              </a:cxn>
              <a:cxn ang="0">
                <a:pos x="T4" y="T5"/>
              </a:cxn>
              <a:cxn ang="0">
                <a:pos x="T6" y="T7"/>
              </a:cxn>
              <a:cxn ang="0">
                <a:pos x="T8" y="T9"/>
              </a:cxn>
              <a:cxn ang="0">
                <a:pos x="T10" y="T11"/>
              </a:cxn>
            </a:cxnLst>
            <a:rect l="0" t="0" r="r" b="b"/>
            <a:pathLst>
              <a:path w="92" h="27">
                <a:moveTo>
                  <a:pt x="49" y="0"/>
                </a:moveTo>
                <a:cubicBezTo>
                  <a:pt x="29" y="0"/>
                  <a:pt x="11" y="11"/>
                  <a:pt x="0" y="27"/>
                </a:cubicBezTo>
                <a:cubicBezTo>
                  <a:pt x="63" y="27"/>
                  <a:pt x="63" y="27"/>
                  <a:pt x="63" y="27"/>
                </a:cubicBezTo>
                <a:cubicBezTo>
                  <a:pt x="79" y="27"/>
                  <a:pt x="91" y="15"/>
                  <a:pt x="92" y="0"/>
                </a:cubicBezTo>
                <a:cubicBezTo>
                  <a:pt x="49" y="0"/>
                  <a:pt x="49" y="0"/>
                  <a:pt x="49" y="0"/>
                </a:cubicBezTo>
                <a:cubicBezTo>
                  <a:pt x="49" y="0"/>
                  <a:pt x="49" y="0"/>
                  <a:pt x="4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72" name="Freeform 3240"/>
          <p:cNvSpPr>
            <a:spLocks/>
          </p:cNvSpPr>
          <p:nvPr/>
        </p:nvSpPr>
        <p:spPr bwMode="auto">
          <a:xfrm>
            <a:off x="2235200" y="4395787"/>
            <a:ext cx="212725" cy="109537"/>
          </a:xfrm>
          <a:custGeom>
            <a:avLst/>
            <a:gdLst>
              <a:gd name="T0" fmla="*/ 59 w 103"/>
              <a:gd name="T1" fmla="*/ 0 h 53"/>
              <a:gd name="T2" fmla="*/ 0 w 103"/>
              <a:gd name="T3" fmla="*/ 53 h 53"/>
              <a:gd name="T4" fmla="*/ 59 w 103"/>
              <a:gd name="T5" fmla="*/ 53 h 53"/>
              <a:gd name="T6" fmla="*/ 103 w 103"/>
              <a:gd name="T7" fmla="*/ 53 h 53"/>
              <a:gd name="T8" fmla="*/ 103 w 103"/>
              <a:gd name="T9" fmla="*/ 0 h 53"/>
              <a:gd name="T10" fmla="*/ 59 w 103"/>
              <a:gd name="T11" fmla="*/ 0 h 53"/>
              <a:gd name="T12" fmla="*/ 59 w 103"/>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103" h="53">
                <a:moveTo>
                  <a:pt x="59" y="0"/>
                </a:moveTo>
                <a:cubicBezTo>
                  <a:pt x="28" y="0"/>
                  <a:pt x="3" y="24"/>
                  <a:pt x="0" y="53"/>
                </a:cubicBezTo>
                <a:cubicBezTo>
                  <a:pt x="59" y="53"/>
                  <a:pt x="59" y="53"/>
                  <a:pt x="59" y="53"/>
                </a:cubicBezTo>
                <a:cubicBezTo>
                  <a:pt x="103" y="53"/>
                  <a:pt x="103" y="53"/>
                  <a:pt x="103" y="53"/>
                </a:cubicBezTo>
                <a:cubicBezTo>
                  <a:pt x="103" y="0"/>
                  <a:pt x="103" y="0"/>
                  <a:pt x="103" y="0"/>
                </a:cubicBezTo>
                <a:cubicBezTo>
                  <a:pt x="59" y="0"/>
                  <a:pt x="59" y="0"/>
                  <a:pt x="59" y="0"/>
                </a:cubicBezTo>
                <a:cubicBezTo>
                  <a:pt x="59" y="0"/>
                  <a:pt x="59" y="0"/>
                  <a:pt x="59" y="0"/>
                </a:cubicBezTo>
                <a:close/>
              </a:path>
            </a:pathLst>
          </a:custGeom>
          <a:solidFill>
            <a:srgbClr val="514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73" name="Freeform 3241"/>
          <p:cNvSpPr>
            <a:spLocks/>
          </p:cNvSpPr>
          <p:nvPr/>
        </p:nvSpPr>
        <p:spPr bwMode="auto">
          <a:xfrm>
            <a:off x="2255837" y="4395787"/>
            <a:ext cx="192088" cy="57150"/>
          </a:xfrm>
          <a:custGeom>
            <a:avLst/>
            <a:gdLst>
              <a:gd name="T0" fmla="*/ 49 w 93"/>
              <a:gd name="T1" fmla="*/ 0 h 27"/>
              <a:gd name="T2" fmla="*/ 0 w 93"/>
              <a:gd name="T3" fmla="*/ 27 h 27"/>
              <a:gd name="T4" fmla="*/ 63 w 93"/>
              <a:gd name="T5" fmla="*/ 27 h 27"/>
              <a:gd name="T6" fmla="*/ 93 w 93"/>
              <a:gd name="T7" fmla="*/ 0 h 27"/>
              <a:gd name="T8" fmla="*/ 49 w 93"/>
              <a:gd name="T9" fmla="*/ 0 h 27"/>
              <a:gd name="T10" fmla="*/ 49 w 93"/>
              <a:gd name="T11" fmla="*/ 0 h 27"/>
            </a:gdLst>
            <a:ahLst/>
            <a:cxnLst>
              <a:cxn ang="0">
                <a:pos x="T0" y="T1"/>
              </a:cxn>
              <a:cxn ang="0">
                <a:pos x="T2" y="T3"/>
              </a:cxn>
              <a:cxn ang="0">
                <a:pos x="T4" y="T5"/>
              </a:cxn>
              <a:cxn ang="0">
                <a:pos x="T6" y="T7"/>
              </a:cxn>
              <a:cxn ang="0">
                <a:pos x="T8" y="T9"/>
              </a:cxn>
              <a:cxn ang="0">
                <a:pos x="T10" y="T11"/>
              </a:cxn>
            </a:cxnLst>
            <a:rect l="0" t="0" r="r" b="b"/>
            <a:pathLst>
              <a:path w="93" h="27">
                <a:moveTo>
                  <a:pt x="49" y="0"/>
                </a:moveTo>
                <a:cubicBezTo>
                  <a:pt x="29" y="0"/>
                  <a:pt x="11" y="11"/>
                  <a:pt x="0" y="27"/>
                </a:cubicBezTo>
                <a:cubicBezTo>
                  <a:pt x="63" y="27"/>
                  <a:pt x="63" y="27"/>
                  <a:pt x="63" y="27"/>
                </a:cubicBezTo>
                <a:cubicBezTo>
                  <a:pt x="78" y="27"/>
                  <a:pt x="91" y="15"/>
                  <a:pt x="93" y="0"/>
                </a:cubicBezTo>
                <a:cubicBezTo>
                  <a:pt x="49" y="0"/>
                  <a:pt x="49" y="0"/>
                  <a:pt x="49" y="0"/>
                </a:cubicBezTo>
                <a:cubicBezTo>
                  <a:pt x="49" y="0"/>
                  <a:pt x="49" y="0"/>
                  <a:pt x="49" y="0"/>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74" name="Freeform 3526"/>
          <p:cNvSpPr>
            <a:spLocks/>
          </p:cNvSpPr>
          <p:nvPr/>
        </p:nvSpPr>
        <p:spPr bwMode="auto">
          <a:xfrm>
            <a:off x="3644900" y="2508250"/>
            <a:ext cx="188913" cy="227012"/>
          </a:xfrm>
          <a:custGeom>
            <a:avLst/>
            <a:gdLst>
              <a:gd name="T0" fmla="*/ 55 w 91"/>
              <a:gd name="T1" fmla="*/ 56 h 110"/>
              <a:gd name="T2" fmla="*/ 52 w 91"/>
              <a:gd name="T3" fmla="*/ 56 h 110"/>
              <a:gd name="T4" fmla="*/ 53 w 91"/>
              <a:gd name="T5" fmla="*/ 54 h 110"/>
              <a:gd name="T6" fmla="*/ 62 w 91"/>
              <a:gd name="T7" fmla="*/ 53 h 110"/>
              <a:gd name="T8" fmla="*/ 70 w 91"/>
              <a:gd name="T9" fmla="*/ 46 h 110"/>
              <a:gd name="T10" fmla="*/ 67 w 91"/>
              <a:gd name="T11" fmla="*/ 42 h 110"/>
              <a:gd name="T12" fmla="*/ 63 w 91"/>
              <a:gd name="T13" fmla="*/ 42 h 110"/>
              <a:gd name="T14" fmla="*/ 64 w 91"/>
              <a:gd name="T15" fmla="*/ 35 h 110"/>
              <a:gd name="T16" fmla="*/ 65 w 91"/>
              <a:gd name="T17" fmla="*/ 33 h 110"/>
              <a:gd name="T18" fmla="*/ 65 w 91"/>
              <a:gd name="T19" fmla="*/ 33 h 110"/>
              <a:gd name="T20" fmla="*/ 67 w 91"/>
              <a:gd name="T21" fmla="*/ 25 h 110"/>
              <a:gd name="T22" fmla="*/ 57 w 91"/>
              <a:gd name="T23" fmla="*/ 8 h 110"/>
              <a:gd name="T24" fmla="*/ 43 w 91"/>
              <a:gd name="T25" fmla="*/ 0 h 110"/>
              <a:gd name="T26" fmla="*/ 25 w 91"/>
              <a:gd name="T27" fmla="*/ 22 h 110"/>
              <a:gd name="T28" fmla="*/ 28 w 91"/>
              <a:gd name="T29" fmla="*/ 33 h 110"/>
              <a:gd name="T30" fmla="*/ 30 w 91"/>
              <a:gd name="T31" fmla="*/ 42 h 110"/>
              <a:gd name="T32" fmla="*/ 26 w 91"/>
              <a:gd name="T33" fmla="*/ 42 h 110"/>
              <a:gd name="T34" fmla="*/ 24 w 91"/>
              <a:gd name="T35" fmla="*/ 46 h 110"/>
              <a:gd name="T36" fmla="*/ 31 w 91"/>
              <a:gd name="T37" fmla="*/ 53 h 110"/>
              <a:gd name="T38" fmla="*/ 39 w 91"/>
              <a:gd name="T39" fmla="*/ 54 h 110"/>
              <a:gd name="T40" fmla="*/ 39 w 91"/>
              <a:gd name="T41" fmla="*/ 56 h 110"/>
              <a:gd name="T42" fmla="*/ 37 w 91"/>
              <a:gd name="T43" fmla="*/ 56 h 110"/>
              <a:gd name="T44" fmla="*/ 15 w 91"/>
              <a:gd name="T45" fmla="*/ 58 h 110"/>
              <a:gd name="T46" fmla="*/ 15 w 91"/>
              <a:gd name="T47" fmla="*/ 58 h 110"/>
              <a:gd name="T48" fmla="*/ 0 w 91"/>
              <a:gd name="T49" fmla="*/ 110 h 110"/>
              <a:gd name="T50" fmla="*/ 12 w 91"/>
              <a:gd name="T51" fmla="*/ 110 h 110"/>
              <a:gd name="T52" fmla="*/ 17 w 91"/>
              <a:gd name="T53" fmla="*/ 89 h 110"/>
              <a:gd name="T54" fmla="*/ 18 w 91"/>
              <a:gd name="T55" fmla="*/ 110 h 110"/>
              <a:gd name="T56" fmla="*/ 74 w 91"/>
              <a:gd name="T57" fmla="*/ 110 h 110"/>
              <a:gd name="T58" fmla="*/ 75 w 91"/>
              <a:gd name="T59" fmla="*/ 89 h 110"/>
              <a:gd name="T60" fmla="*/ 79 w 91"/>
              <a:gd name="T61" fmla="*/ 110 h 110"/>
              <a:gd name="T62" fmla="*/ 91 w 91"/>
              <a:gd name="T63" fmla="*/ 110 h 110"/>
              <a:gd name="T64" fmla="*/ 77 w 91"/>
              <a:gd name="T65" fmla="*/ 58 h 110"/>
              <a:gd name="T66" fmla="*/ 55 w 91"/>
              <a:gd name="T67"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10">
                <a:moveTo>
                  <a:pt x="55" y="56"/>
                </a:moveTo>
                <a:cubicBezTo>
                  <a:pt x="52" y="56"/>
                  <a:pt x="52" y="56"/>
                  <a:pt x="52" y="56"/>
                </a:cubicBezTo>
                <a:cubicBezTo>
                  <a:pt x="53" y="54"/>
                  <a:pt x="53" y="54"/>
                  <a:pt x="53" y="54"/>
                </a:cubicBezTo>
                <a:cubicBezTo>
                  <a:pt x="55" y="54"/>
                  <a:pt x="58" y="53"/>
                  <a:pt x="62" y="53"/>
                </a:cubicBezTo>
                <a:cubicBezTo>
                  <a:pt x="68" y="52"/>
                  <a:pt x="69" y="48"/>
                  <a:pt x="70" y="46"/>
                </a:cubicBezTo>
                <a:cubicBezTo>
                  <a:pt x="70" y="43"/>
                  <a:pt x="68" y="39"/>
                  <a:pt x="67" y="42"/>
                </a:cubicBezTo>
                <a:cubicBezTo>
                  <a:pt x="66" y="45"/>
                  <a:pt x="63" y="44"/>
                  <a:pt x="63" y="42"/>
                </a:cubicBezTo>
                <a:cubicBezTo>
                  <a:pt x="62" y="41"/>
                  <a:pt x="63" y="38"/>
                  <a:pt x="64" y="35"/>
                </a:cubicBezTo>
                <a:cubicBezTo>
                  <a:pt x="65" y="35"/>
                  <a:pt x="65" y="34"/>
                  <a:pt x="65" y="33"/>
                </a:cubicBezTo>
                <a:cubicBezTo>
                  <a:pt x="65" y="33"/>
                  <a:pt x="65" y="33"/>
                  <a:pt x="65" y="33"/>
                </a:cubicBezTo>
                <a:cubicBezTo>
                  <a:pt x="66" y="30"/>
                  <a:pt x="67" y="28"/>
                  <a:pt x="67" y="25"/>
                </a:cubicBezTo>
                <a:cubicBezTo>
                  <a:pt x="67" y="17"/>
                  <a:pt x="63" y="10"/>
                  <a:pt x="57" y="8"/>
                </a:cubicBezTo>
                <a:cubicBezTo>
                  <a:pt x="53" y="3"/>
                  <a:pt x="48" y="0"/>
                  <a:pt x="43" y="0"/>
                </a:cubicBezTo>
                <a:cubicBezTo>
                  <a:pt x="33" y="0"/>
                  <a:pt x="25" y="10"/>
                  <a:pt x="25" y="22"/>
                </a:cubicBezTo>
                <a:cubicBezTo>
                  <a:pt x="25" y="26"/>
                  <a:pt x="26" y="30"/>
                  <a:pt x="28" y="33"/>
                </a:cubicBezTo>
                <a:cubicBezTo>
                  <a:pt x="28" y="33"/>
                  <a:pt x="31" y="40"/>
                  <a:pt x="30" y="42"/>
                </a:cubicBezTo>
                <a:cubicBezTo>
                  <a:pt x="30" y="44"/>
                  <a:pt x="27" y="45"/>
                  <a:pt x="26" y="42"/>
                </a:cubicBezTo>
                <a:cubicBezTo>
                  <a:pt x="25" y="39"/>
                  <a:pt x="24" y="43"/>
                  <a:pt x="24" y="46"/>
                </a:cubicBezTo>
                <a:cubicBezTo>
                  <a:pt x="24" y="48"/>
                  <a:pt x="25" y="52"/>
                  <a:pt x="31" y="53"/>
                </a:cubicBezTo>
                <a:cubicBezTo>
                  <a:pt x="35" y="53"/>
                  <a:pt x="37" y="54"/>
                  <a:pt x="39" y="54"/>
                </a:cubicBezTo>
                <a:cubicBezTo>
                  <a:pt x="39" y="56"/>
                  <a:pt x="39" y="56"/>
                  <a:pt x="39" y="56"/>
                </a:cubicBezTo>
                <a:cubicBezTo>
                  <a:pt x="37" y="56"/>
                  <a:pt x="37" y="56"/>
                  <a:pt x="37" y="56"/>
                </a:cubicBezTo>
                <a:cubicBezTo>
                  <a:pt x="15" y="58"/>
                  <a:pt x="15" y="58"/>
                  <a:pt x="15" y="58"/>
                </a:cubicBezTo>
                <a:cubicBezTo>
                  <a:pt x="15" y="58"/>
                  <a:pt x="15" y="58"/>
                  <a:pt x="15" y="58"/>
                </a:cubicBezTo>
                <a:cubicBezTo>
                  <a:pt x="7" y="75"/>
                  <a:pt x="3" y="92"/>
                  <a:pt x="0" y="110"/>
                </a:cubicBezTo>
                <a:cubicBezTo>
                  <a:pt x="12" y="110"/>
                  <a:pt x="12" y="110"/>
                  <a:pt x="12" y="110"/>
                </a:cubicBezTo>
                <a:cubicBezTo>
                  <a:pt x="14" y="103"/>
                  <a:pt x="15" y="96"/>
                  <a:pt x="17" y="89"/>
                </a:cubicBezTo>
                <a:cubicBezTo>
                  <a:pt x="17" y="97"/>
                  <a:pt x="17" y="104"/>
                  <a:pt x="18" y="110"/>
                </a:cubicBezTo>
                <a:cubicBezTo>
                  <a:pt x="74" y="110"/>
                  <a:pt x="74" y="110"/>
                  <a:pt x="74" y="110"/>
                </a:cubicBezTo>
                <a:cubicBezTo>
                  <a:pt x="75" y="89"/>
                  <a:pt x="75" y="89"/>
                  <a:pt x="75" y="89"/>
                </a:cubicBezTo>
                <a:cubicBezTo>
                  <a:pt x="77" y="96"/>
                  <a:pt x="78" y="103"/>
                  <a:pt x="79" y="110"/>
                </a:cubicBezTo>
                <a:cubicBezTo>
                  <a:pt x="91" y="110"/>
                  <a:pt x="91" y="110"/>
                  <a:pt x="91" y="110"/>
                </a:cubicBezTo>
                <a:cubicBezTo>
                  <a:pt x="89" y="92"/>
                  <a:pt x="85" y="75"/>
                  <a:pt x="77" y="58"/>
                </a:cubicBezTo>
                <a:cubicBezTo>
                  <a:pt x="55" y="56"/>
                  <a:pt x="55" y="56"/>
                  <a:pt x="55" y="56"/>
                </a:cubicBezTo>
                <a:close/>
              </a:path>
            </a:pathLst>
          </a:custGeom>
          <a:solidFill>
            <a:srgbClr val="002050"/>
          </a:solidFill>
          <a:ln>
            <a:noFill/>
          </a:ln>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grpSp>
        <p:nvGrpSpPr>
          <p:cNvPr id="475" name="Group 474"/>
          <p:cNvGrpSpPr/>
          <p:nvPr/>
        </p:nvGrpSpPr>
        <p:grpSpPr>
          <a:xfrm>
            <a:off x="2865437" y="5208464"/>
            <a:ext cx="2312987" cy="803398"/>
            <a:chOff x="2940049" y="5173662"/>
            <a:chExt cx="2312987" cy="803398"/>
          </a:xfrm>
        </p:grpSpPr>
        <p:sp>
          <p:nvSpPr>
            <p:cNvPr id="476" name="Rectangle 3696"/>
            <p:cNvSpPr>
              <a:spLocks noChangeArrowheads="1"/>
            </p:cNvSpPr>
            <p:nvPr/>
          </p:nvSpPr>
          <p:spPr bwMode="auto">
            <a:xfrm>
              <a:off x="2940049" y="5478462"/>
              <a:ext cx="2312987"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20000"/>
                </a:lnSpc>
                <a:spcBef>
                  <a:spcPct val="0"/>
                </a:spcBef>
                <a:spcAft>
                  <a:spcPct val="0"/>
                </a:spcAft>
                <a:buClrTx/>
                <a:buSzTx/>
                <a:buFontTx/>
                <a:buNone/>
                <a:tabLst/>
                <a:defRPr/>
              </a:pPr>
              <a:r>
                <a:rPr kumimoji="0" lang="en-US" altLang="en-US" sz="900" b="1" i="0" u="none" strike="noStrike" kern="0" cap="none" spc="0" normalizeH="0" baseline="0" noProof="0" dirty="0">
                  <a:ln>
                    <a:noFill/>
                  </a:ln>
                  <a:solidFill>
                    <a:srgbClr val="002050"/>
                  </a:solidFill>
                  <a:effectLst/>
                  <a:uLnTx/>
                  <a:uFillTx/>
                  <a:latin typeface="Segoe UI" panose="020B0502040204020203" pitchFamily="34" charset="0"/>
                </a:rPr>
                <a:t>DevOps</a:t>
              </a:r>
              <a:r>
                <a:rPr kumimoji="0" lang="en-US" altLang="en-US" sz="900" b="0" i="0" u="none" strike="noStrike" kern="0" cap="none" spc="0" normalizeH="0" baseline="0" noProof="0" dirty="0">
                  <a:ln>
                    <a:noFill/>
                  </a:ln>
                  <a:solidFill>
                    <a:srgbClr val="002050"/>
                  </a:solidFill>
                  <a:effectLst/>
                  <a:uLnTx/>
                  <a:uFillTx/>
                  <a:latin typeface="Segoe UI" panose="020B0502040204020203" pitchFamily="34" charset="0"/>
                </a:rPr>
                <a:t> was being initiated by</a:t>
              </a:r>
              <a:br>
                <a:rPr kumimoji="0" lang="en-US" altLang="en-US" sz="900" b="0" i="0" u="none" strike="noStrike" kern="0" cap="none" spc="0" normalizeH="0" baseline="0" noProof="0" dirty="0">
                  <a:ln>
                    <a:noFill/>
                  </a:ln>
                  <a:solidFill>
                    <a:srgbClr val="002050"/>
                  </a:solidFill>
                  <a:effectLst/>
                  <a:uLnTx/>
                  <a:uFillTx/>
                  <a:latin typeface="Segoe UI" panose="020B0502040204020203" pitchFamily="34" charset="0"/>
                </a:rPr>
              </a:br>
              <a:r>
                <a:rPr kumimoji="0" lang="en-US" altLang="en-US" sz="900" b="0" i="0" u="none" strike="noStrike" kern="0" cap="none" spc="0" normalizeH="0" baseline="0" noProof="0" dirty="0">
                  <a:ln>
                    <a:noFill/>
                  </a:ln>
                  <a:solidFill>
                    <a:srgbClr val="002050"/>
                  </a:solidFill>
                  <a:effectLst/>
                  <a:uLnTx/>
                  <a:uFillTx/>
                  <a:latin typeface="Segoe UI" panose="020B0502040204020203" pitchFamily="34" charset="0"/>
                </a:rPr>
                <a:t>more development teams than IT Ops</a:t>
              </a:r>
              <a:br>
                <a:rPr kumimoji="0" lang="en-US" altLang="en-US" sz="900" b="0" i="0" u="none" strike="noStrike" kern="0" cap="none" spc="0" normalizeH="0" baseline="0" noProof="0" dirty="0">
                  <a:ln>
                    <a:noFill/>
                  </a:ln>
                  <a:solidFill>
                    <a:srgbClr val="002050"/>
                  </a:solidFill>
                  <a:effectLst/>
                  <a:uLnTx/>
                  <a:uFillTx/>
                  <a:latin typeface="Segoe UI" panose="020B0502040204020203" pitchFamily="34" charset="0"/>
                </a:rPr>
              </a:br>
              <a:r>
                <a:rPr kumimoji="0" lang="en-US" altLang="en-US" sz="900" b="0" i="0" u="none" strike="noStrike" kern="0" cap="none" spc="0" normalizeH="0" baseline="0" noProof="0" dirty="0">
                  <a:ln>
                    <a:noFill/>
                  </a:ln>
                  <a:solidFill>
                    <a:srgbClr val="002050"/>
                  </a:solidFill>
                  <a:effectLst/>
                  <a:uLnTx/>
                  <a:uFillTx/>
                  <a:latin typeface="Segoe UI" panose="020B0502040204020203" pitchFamily="34" charset="0"/>
                </a:rPr>
                <a:t>teams by about a </a:t>
              </a:r>
              <a:r>
                <a:rPr kumimoji="0" lang="en-US" altLang="en-US" sz="900" b="1" i="0" u="none" strike="noStrike" kern="0" cap="none" spc="0" normalizeH="0" baseline="0" noProof="0" dirty="0">
                  <a:ln>
                    <a:noFill/>
                  </a:ln>
                  <a:solidFill>
                    <a:srgbClr val="002050"/>
                  </a:solidFill>
                  <a:effectLst/>
                  <a:uLnTx/>
                  <a:uFillTx/>
                  <a:latin typeface="Segoe UI" panose="020B0502040204020203" pitchFamily="34" charset="0"/>
                </a:rPr>
                <a:t>40%</a:t>
              </a:r>
              <a:r>
                <a:rPr kumimoji="0" lang="en-US" altLang="en-US" sz="900" b="0" i="0" u="none" strike="noStrike" kern="0" cap="none" spc="0" normalizeH="0" baseline="0" noProof="0" dirty="0">
                  <a:ln>
                    <a:noFill/>
                  </a:ln>
                  <a:solidFill>
                    <a:srgbClr val="002050"/>
                  </a:solidFill>
                  <a:effectLst/>
                  <a:uLnTx/>
                  <a:uFillTx/>
                  <a:latin typeface="Segoe UI" panose="020B0502040204020203" pitchFamily="34" charset="0"/>
                </a:rPr>
                <a:t> to </a:t>
              </a:r>
              <a:r>
                <a:rPr kumimoji="0" lang="en-US" altLang="en-US" sz="900" b="1" i="0" u="none" strike="noStrike" kern="0" cap="none" spc="0" normalizeH="0" baseline="0" noProof="0" dirty="0">
                  <a:ln>
                    <a:noFill/>
                  </a:ln>
                  <a:solidFill>
                    <a:srgbClr val="002050"/>
                  </a:solidFill>
                  <a:effectLst/>
                  <a:uLnTx/>
                  <a:uFillTx/>
                  <a:latin typeface="Segoe UI" panose="020B0502040204020203" pitchFamily="34" charset="0"/>
                </a:rPr>
                <a:t>33%</a:t>
              </a:r>
              <a:r>
                <a:rPr kumimoji="0" lang="en-US" altLang="en-US" sz="900" b="0" i="0" u="none" strike="noStrike" kern="0" cap="none" spc="0" normalizeH="0" baseline="0" noProof="0" dirty="0">
                  <a:ln>
                    <a:noFill/>
                  </a:ln>
                  <a:solidFill>
                    <a:srgbClr val="002050"/>
                  </a:solidFill>
                  <a:effectLst/>
                  <a:uLnTx/>
                  <a:uFillTx/>
                  <a:latin typeface="Segoe UI" panose="020B0502040204020203" pitchFamily="34" charset="0"/>
                </a:rPr>
                <a:t> margin</a:t>
              </a:r>
              <a:endParaRPr kumimoji="0" lang="en-US" altLang="en-US" sz="1800" b="1" i="0" u="none" strike="noStrike" kern="0" cap="none" spc="0" normalizeH="0" baseline="0" noProof="0" dirty="0">
                <a:ln>
                  <a:noFill/>
                </a:ln>
                <a:solidFill>
                  <a:srgbClr val="505050"/>
                </a:solidFill>
                <a:effectLst/>
                <a:uLnTx/>
                <a:uFillTx/>
                <a:latin typeface="Segoe UI" panose="020B0502040204020203" pitchFamily="34" charset="0"/>
              </a:endParaRPr>
            </a:p>
          </p:txBody>
        </p:sp>
        <p:grpSp>
          <p:nvGrpSpPr>
            <p:cNvPr id="477" name="Group 476"/>
            <p:cNvGrpSpPr/>
            <p:nvPr/>
          </p:nvGrpSpPr>
          <p:grpSpPr>
            <a:xfrm>
              <a:off x="2941637" y="5173662"/>
              <a:ext cx="1600200" cy="212726"/>
              <a:chOff x="2941637" y="5173662"/>
              <a:chExt cx="1600200" cy="212726"/>
            </a:xfrm>
          </p:grpSpPr>
          <p:grpSp>
            <p:nvGrpSpPr>
              <p:cNvPr id="478" name="Group 477"/>
              <p:cNvGrpSpPr/>
              <p:nvPr/>
            </p:nvGrpSpPr>
            <p:grpSpPr>
              <a:xfrm>
                <a:off x="3800474" y="5173662"/>
                <a:ext cx="741363" cy="212726"/>
                <a:chOff x="3267074" y="5108575"/>
                <a:chExt cx="741363" cy="212726"/>
              </a:xfrm>
            </p:grpSpPr>
            <p:sp>
              <p:nvSpPr>
                <p:cNvPr id="490" name="Freeform 3709"/>
                <p:cNvSpPr>
                  <a:spLocks/>
                </p:cNvSpPr>
                <p:nvPr/>
              </p:nvSpPr>
              <p:spPr bwMode="auto">
                <a:xfrm>
                  <a:off x="3640137" y="5164138"/>
                  <a:ext cx="80963" cy="157163"/>
                </a:xfrm>
                <a:custGeom>
                  <a:avLst/>
                  <a:gdLst>
                    <a:gd name="T0" fmla="*/ 0 w 51"/>
                    <a:gd name="T1" fmla="*/ 0 h 99"/>
                    <a:gd name="T2" fmla="*/ 51 w 51"/>
                    <a:gd name="T3" fmla="*/ 0 h 99"/>
                    <a:gd name="T4" fmla="*/ 51 w 51"/>
                    <a:gd name="T5" fmla="*/ 99 h 99"/>
                    <a:gd name="T6" fmla="*/ 0 w 51"/>
                    <a:gd name="T7" fmla="*/ 99 h 99"/>
                    <a:gd name="T8" fmla="*/ 0 w 51"/>
                    <a:gd name="T9" fmla="*/ 0 h 99"/>
                    <a:gd name="T10" fmla="*/ 0 w 51"/>
                    <a:gd name="T11" fmla="*/ 0 h 99"/>
                  </a:gdLst>
                  <a:ahLst/>
                  <a:cxnLst>
                    <a:cxn ang="0">
                      <a:pos x="T0" y="T1"/>
                    </a:cxn>
                    <a:cxn ang="0">
                      <a:pos x="T2" y="T3"/>
                    </a:cxn>
                    <a:cxn ang="0">
                      <a:pos x="T4" y="T5"/>
                    </a:cxn>
                    <a:cxn ang="0">
                      <a:pos x="T6" y="T7"/>
                    </a:cxn>
                    <a:cxn ang="0">
                      <a:pos x="T8" y="T9"/>
                    </a:cxn>
                    <a:cxn ang="0">
                      <a:pos x="T10" y="T11"/>
                    </a:cxn>
                  </a:cxnLst>
                  <a:rect l="0" t="0" r="r" b="b"/>
                  <a:pathLst>
                    <a:path w="51" h="99">
                      <a:moveTo>
                        <a:pt x="0" y="0"/>
                      </a:moveTo>
                      <a:lnTo>
                        <a:pt x="51" y="0"/>
                      </a:lnTo>
                      <a:lnTo>
                        <a:pt x="51" y="99"/>
                      </a:lnTo>
                      <a:lnTo>
                        <a:pt x="0" y="99"/>
                      </a:lnTo>
                      <a:lnTo>
                        <a:pt x="0"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91" name="Freeform 3710"/>
                <p:cNvSpPr>
                  <a:spLocks/>
                </p:cNvSpPr>
                <p:nvPr/>
              </p:nvSpPr>
              <p:spPr bwMode="auto">
                <a:xfrm>
                  <a:off x="3267074" y="5108575"/>
                  <a:ext cx="373063" cy="212725"/>
                </a:xfrm>
                <a:custGeom>
                  <a:avLst/>
                  <a:gdLst>
                    <a:gd name="T0" fmla="*/ 0 w 181"/>
                    <a:gd name="T1" fmla="*/ 54 h 103"/>
                    <a:gd name="T2" fmla="*/ 9 w 181"/>
                    <a:gd name="T3" fmla="*/ 46 h 103"/>
                    <a:gd name="T4" fmla="*/ 9 w 181"/>
                    <a:gd name="T5" fmla="*/ 46 h 103"/>
                    <a:gd name="T6" fmla="*/ 9 w 181"/>
                    <a:gd name="T7" fmla="*/ 46 h 103"/>
                    <a:gd name="T8" fmla="*/ 85 w 181"/>
                    <a:gd name="T9" fmla="*/ 46 h 103"/>
                    <a:gd name="T10" fmla="*/ 85 w 181"/>
                    <a:gd name="T11" fmla="*/ 42 h 103"/>
                    <a:gd name="T12" fmla="*/ 23 w 181"/>
                    <a:gd name="T13" fmla="*/ 42 h 103"/>
                    <a:gd name="T14" fmla="*/ 20 w 181"/>
                    <a:gd name="T15" fmla="*/ 41 h 103"/>
                    <a:gd name="T16" fmla="*/ 15 w 181"/>
                    <a:gd name="T17" fmla="*/ 34 h 103"/>
                    <a:gd name="T18" fmla="*/ 23 w 181"/>
                    <a:gd name="T19" fmla="*/ 25 h 103"/>
                    <a:gd name="T20" fmla="*/ 24 w 181"/>
                    <a:gd name="T21" fmla="*/ 25 h 103"/>
                    <a:gd name="T22" fmla="*/ 85 w 181"/>
                    <a:gd name="T23" fmla="*/ 25 h 103"/>
                    <a:gd name="T24" fmla="*/ 103 w 181"/>
                    <a:gd name="T25" fmla="*/ 25 h 103"/>
                    <a:gd name="T26" fmla="*/ 150 w 181"/>
                    <a:gd name="T27" fmla="*/ 71 h 103"/>
                    <a:gd name="T28" fmla="*/ 152 w 181"/>
                    <a:gd name="T29" fmla="*/ 68 h 103"/>
                    <a:gd name="T30" fmla="*/ 150 w 181"/>
                    <a:gd name="T31" fmla="*/ 65 h 103"/>
                    <a:gd name="T32" fmla="*/ 108 w 181"/>
                    <a:gd name="T33" fmla="*/ 22 h 103"/>
                    <a:gd name="T34" fmla="*/ 108 w 181"/>
                    <a:gd name="T35" fmla="*/ 20 h 103"/>
                    <a:gd name="T36" fmla="*/ 69 w 181"/>
                    <a:gd name="T37" fmla="*/ 20 h 103"/>
                    <a:gd name="T38" fmla="*/ 69 w 181"/>
                    <a:gd name="T39" fmla="*/ 20 h 103"/>
                    <a:gd name="T40" fmla="*/ 60 w 181"/>
                    <a:gd name="T41" fmla="*/ 10 h 103"/>
                    <a:gd name="T42" fmla="*/ 69 w 181"/>
                    <a:gd name="T43" fmla="*/ 0 h 103"/>
                    <a:gd name="T44" fmla="*/ 70 w 181"/>
                    <a:gd name="T45" fmla="*/ 0 h 103"/>
                    <a:gd name="T46" fmla="*/ 70 w 181"/>
                    <a:gd name="T47" fmla="*/ 0 h 103"/>
                    <a:gd name="T48" fmla="*/ 152 w 181"/>
                    <a:gd name="T49" fmla="*/ 0 h 103"/>
                    <a:gd name="T50" fmla="*/ 181 w 181"/>
                    <a:gd name="T51" fmla="*/ 29 h 103"/>
                    <a:gd name="T52" fmla="*/ 181 w 181"/>
                    <a:gd name="T53" fmla="*/ 62 h 103"/>
                    <a:gd name="T54" fmla="*/ 181 w 181"/>
                    <a:gd name="T55" fmla="*/ 103 h 103"/>
                    <a:gd name="T56" fmla="*/ 35 w 181"/>
                    <a:gd name="T57" fmla="*/ 103 h 103"/>
                    <a:gd name="T58" fmla="*/ 27 w 181"/>
                    <a:gd name="T59" fmla="*/ 95 h 103"/>
                    <a:gd name="T60" fmla="*/ 35 w 181"/>
                    <a:gd name="T61" fmla="*/ 87 h 103"/>
                    <a:gd name="T62" fmla="*/ 85 w 181"/>
                    <a:gd name="T63" fmla="*/ 87 h 103"/>
                    <a:gd name="T64" fmla="*/ 85 w 181"/>
                    <a:gd name="T65" fmla="*/ 83 h 103"/>
                    <a:gd name="T66" fmla="*/ 23 w 181"/>
                    <a:gd name="T67" fmla="*/ 83 h 103"/>
                    <a:gd name="T68" fmla="*/ 21 w 181"/>
                    <a:gd name="T69" fmla="*/ 82 h 103"/>
                    <a:gd name="T70" fmla="*/ 15 w 181"/>
                    <a:gd name="T71" fmla="*/ 75 h 103"/>
                    <a:gd name="T72" fmla="*/ 23 w 181"/>
                    <a:gd name="T73" fmla="*/ 66 h 103"/>
                    <a:gd name="T74" fmla="*/ 23 w 181"/>
                    <a:gd name="T75" fmla="*/ 66 h 103"/>
                    <a:gd name="T76" fmla="*/ 23 w 181"/>
                    <a:gd name="T77" fmla="*/ 66 h 103"/>
                    <a:gd name="T78" fmla="*/ 85 w 181"/>
                    <a:gd name="T79" fmla="*/ 66 h 103"/>
                    <a:gd name="T80" fmla="*/ 85 w 181"/>
                    <a:gd name="T81" fmla="*/ 62 h 103"/>
                    <a:gd name="T82" fmla="*/ 9 w 181"/>
                    <a:gd name="T83" fmla="*/ 62 h 103"/>
                    <a:gd name="T84" fmla="*/ 7 w 181"/>
                    <a:gd name="T85" fmla="*/ 62 h 103"/>
                    <a:gd name="T86" fmla="*/ 0 w 181"/>
                    <a:gd name="T87" fmla="*/ 5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03">
                      <a:moveTo>
                        <a:pt x="0" y="54"/>
                      </a:moveTo>
                      <a:cubicBezTo>
                        <a:pt x="0" y="49"/>
                        <a:pt x="5" y="46"/>
                        <a:pt x="9" y="46"/>
                      </a:cubicBezTo>
                      <a:cubicBezTo>
                        <a:pt x="9" y="46"/>
                        <a:pt x="9" y="46"/>
                        <a:pt x="9" y="46"/>
                      </a:cubicBezTo>
                      <a:cubicBezTo>
                        <a:pt x="9" y="46"/>
                        <a:pt x="9" y="46"/>
                        <a:pt x="9" y="46"/>
                      </a:cubicBezTo>
                      <a:cubicBezTo>
                        <a:pt x="85" y="46"/>
                        <a:pt x="85" y="46"/>
                        <a:pt x="85" y="46"/>
                      </a:cubicBezTo>
                      <a:cubicBezTo>
                        <a:pt x="85" y="42"/>
                        <a:pt x="85" y="42"/>
                        <a:pt x="85" y="42"/>
                      </a:cubicBezTo>
                      <a:cubicBezTo>
                        <a:pt x="23" y="42"/>
                        <a:pt x="23" y="42"/>
                        <a:pt x="23" y="42"/>
                      </a:cubicBezTo>
                      <a:cubicBezTo>
                        <a:pt x="22" y="42"/>
                        <a:pt x="21" y="42"/>
                        <a:pt x="20" y="41"/>
                      </a:cubicBezTo>
                      <a:cubicBezTo>
                        <a:pt x="17" y="40"/>
                        <a:pt x="15" y="37"/>
                        <a:pt x="15" y="34"/>
                      </a:cubicBezTo>
                      <a:cubicBezTo>
                        <a:pt x="15" y="29"/>
                        <a:pt x="18" y="25"/>
                        <a:pt x="23" y="25"/>
                      </a:cubicBezTo>
                      <a:cubicBezTo>
                        <a:pt x="24" y="25"/>
                        <a:pt x="24" y="25"/>
                        <a:pt x="24" y="25"/>
                      </a:cubicBezTo>
                      <a:cubicBezTo>
                        <a:pt x="30" y="25"/>
                        <a:pt x="85" y="25"/>
                        <a:pt x="85" y="25"/>
                      </a:cubicBezTo>
                      <a:cubicBezTo>
                        <a:pt x="103" y="25"/>
                        <a:pt x="103" y="25"/>
                        <a:pt x="103" y="25"/>
                      </a:cubicBezTo>
                      <a:cubicBezTo>
                        <a:pt x="104" y="51"/>
                        <a:pt x="125" y="71"/>
                        <a:pt x="150" y="71"/>
                      </a:cubicBezTo>
                      <a:cubicBezTo>
                        <a:pt x="151" y="71"/>
                        <a:pt x="152" y="69"/>
                        <a:pt x="152" y="68"/>
                      </a:cubicBezTo>
                      <a:cubicBezTo>
                        <a:pt x="152" y="66"/>
                        <a:pt x="151" y="65"/>
                        <a:pt x="150" y="65"/>
                      </a:cubicBezTo>
                      <a:cubicBezTo>
                        <a:pt x="127" y="65"/>
                        <a:pt x="108" y="46"/>
                        <a:pt x="108" y="22"/>
                      </a:cubicBezTo>
                      <a:cubicBezTo>
                        <a:pt x="108" y="22"/>
                        <a:pt x="108" y="21"/>
                        <a:pt x="108" y="20"/>
                      </a:cubicBezTo>
                      <a:cubicBezTo>
                        <a:pt x="69" y="20"/>
                        <a:pt x="69" y="20"/>
                        <a:pt x="69" y="20"/>
                      </a:cubicBezTo>
                      <a:cubicBezTo>
                        <a:pt x="69" y="20"/>
                        <a:pt x="69" y="20"/>
                        <a:pt x="69" y="20"/>
                      </a:cubicBezTo>
                      <a:cubicBezTo>
                        <a:pt x="64" y="20"/>
                        <a:pt x="60" y="15"/>
                        <a:pt x="60" y="10"/>
                      </a:cubicBezTo>
                      <a:cubicBezTo>
                        <a:pt x="60" y="4"/>
                        <a:pt x="64" y="0"/>
                        <a:pt x="69" y="0"/>
                      </a:cubicBezTo>
                      <a:cubicBezTo>
                        <a:pt x="69" y="0"/>
                        <a:pt x="69" y="0"/>
                        <a:pt x="70" y="0"/>
                      </a:cubicBezTo>
                      <a:cubicBezTo>
                        <a:pt x="70" y="0"/>
                        <a:pt x="70" y="0"/>
                        <a:pt x="70" y="0"/>
                      </a:cubicBezTo>
                      <a:cubicBezTo>
                        <a:pt x="152" y="0"/>
                        <a:pt x="152" y="0"/>
                        <a:pt x="152" y="0"/>
                      </a:cubicBezTo>
                      <a:cubicBezTo>
                        <a:pt x="169" y="0"/>
                        <a:pt x="181" y="12"/>
                        <a:pt x="181" y="29"/>
                      </a:cubicBezTo>
                      <a:cubicBezTo>
                        <a:pt x="181" y="62"/>
                        <a:pt x="181" y="62"/>
                        <a:pt x="181" y="62"/>
                      </a:cubicBezTo>
                      <a:cubicBezTo>
                        <a:pt x="181" y="103"/>
                        <a:pt x="181" y="103"/>
                        <a:pt x="181" y="103"/>
                      </a:cubicBezTo>
                      <a:cubicBezTo>
                        <a:pt x="35" y="103"/>
                        <a:pt x="35" y="103"/>
                        <a:pt x="35" y="103"/>
                      </a:cubicBezTo>
                      <a:cubicBezTo>
                        <a:pt x="30" y="103"/>
                        <a:pt x="27" y="99"/>
                        <a:pt x="27" y="95"/>
                      </a:cubicBezTo>
                      <a:cubicBezTo>
                        <a:pt x="27" y="90"/>
                        <a:pt x="30" y="87"/>
                        <a:pt x="35" y="87"/>
                      </a:cubicBezTo>
                      <a:cubicBezTo>
                        <a:pt x="35" y="87"/>
                        <a:pt x="85" y="87"/>
                        <a:pt x="85" y="87"/>
                      </a:cubicBezTo>
                      <a:cubicBezTo>
                        <a:pt x="85" y="83"/>
                        <a:pt x="85" y="83"/>
                        <a:pt x="85" y="83"/>
                      </a:cubicBezTo>
                      <a:cubicBezTo>
                        <a:pt x="23" y="83"/>
                        <a:pt x="23" y="83"/>
                        <a:pt x="23" y="83"/>
                      </a:cubicBezTo>
                      <a:cubicBezTo>
                        <a:pt x="22" y="83"/>
                        <a:pt x="22" y="82"/>
                        <a:pt x="21" y="82"/>
                      </a:cubicBezTo>
                      <a:cubicBezTo>
                        <a:pt x="17" y="81"/>
                        <a:pt x="15" y="78"/>
                        <a:pt x="15" y="75"/>
                      </a:cubicBezTo>
                      <a:cubicBezTo>
                        <a:pt x="15" y="70"/>
                        <a:pt x="18" y="66"/>
                        <a:pt x="23" y="66"/>
                      </a:cubicBezTo>
                      <a:cubicBezTo>
                        <a:pt x="23" y="66"/>
                        <a:pt x="23" y="66"/>
                        <a:pt x="23" y="66"/>
                      </a:cubicBezTo>
                      <a:cubicBezTo>
                        <a:pt x="23" y="66"/>
                        <a:pt x="23" y="66"/>
                        <a:pt x="23" y="66"/>
                      </a:cubicBezTo>
                      <a:cubicBezTo>
                        <a:pt x="85" y="66"/>
                        <a:pt x="85" y="66"/>
                        <a:pt x="85" y="66"/>
                      </a:cubicBezTo>
                      <a:cubicBezTo>
                        <a:pt x="85" y="62"/>
                        <a:pt x="85" y="62"/>
                        <a:pt x="85" y="62"/>
                      </a:cubicBezTo>
                      <a:cubicBezTo>
                        <a:pt x="9" y="62"/>
                        <a:pt x="9" y="62"/>
                        <a:pt x="9" y="62"/>
                      </a:cubicBezTo>
                      <a:cubicBezTo>
                        <a:pt x="8" y="62"/>
                        <a:pt x="7" y="62"/>
                        <a:pt x="7" y="62"/>
                      </a:cubicBezTo>
                      <a:cubicBezTo>
                        <a:pt x="3" y="61"/>
                        <a:pt x="0" y="58"/>
                        <a:pt x="0" y="54"/>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92" name="Freeform 3711"/>
                <p:cNvSpPr>
                  <a:spLocks/>
                </p:cNvSpPr>
                <p:nvPr/>
              </p:nvSpPr>
              <p:spPr bwMode="auto">
                <a:xfrm>
                  <a:off x="3721099" y="5164138"/>
                  <a:ext cx="287338" cy="157163"/>
                </a:xfrm>
                <a:custGeom>
                  <a:avLst/>
                  <a:gdLst>
                    <a:gd name="T0" fmla="*/ 0 w 181"/>
                    <a:gd name="T1" fmla="*/ 0 h 99"/>
                    <a:gd name="T2" fmla="*/ 181 w 181"/>
                    <a:gd name="T3" fmla="*/ 0 h 99"/>
                    <a:gd name="T4" fmla="*/ 181 w 181"/>
                    <a:gd name="T5" fmla="*/ 99 h 99"/>
                    <a:gd name="T6" fmla="*/ 0 w 181"/>
                    <a:gd name="T7" fmla="*/ 99 h 99"/>
                    <a:gd name="T8" fmla="*/ 0 w 181"/>
                    <a:gd name="T9" fmla="*/ 0 h 99"/>
                    <a:gd name="T10" fmla="*/ 0 w 181"/>
                    <a:gd name="T11" fmla="*/ 0 h 99"/>
                  </a:gdLst>
                  <a:ahLst/>
                  <a:cxnLst>
                    <a:cxn ang="0">
                      <a:pos x="T0" y="T1"/>
                    </a:cxn>
                    <a:cxn ang="0">
                      <a:pos x="T2" y="T3"/>
                    </a:cxn>
                    <a:cxn ang="0">
                      <a:pos x="T4" y="T5"/>
                    </a:cxn>
                    <a:cxn ang="0">
                      <a:pos x="T6" y="T7"/>
                    </a:cxn>
                    <a:cxn ang="0">
                      <a:pos x="T8" y="T9"/>
                    </a:cxn>
                    <a:cxn ang="0">
                      <a:pos x="T10" y="T11"/>
                    </a:cxn>
                  </a:cxnLst>
                  <a:rect l="0" t="0" r="r" b="b"/>
                  <a:pathLst>
                    <a:path w="181" h="99">
                      <a:moveTo>
                        <a:pt x="0" y="0"/>
                      </a:moveTo>
                      <a:lnTo>
                        <a:pt x="181" y="0"/>
                      </a:lnTo>
                      <a:lnTo>
                        <a:pt x="181" y="99"/>
                      </a:lnTo>
                      <a:lnTo>
                        <a:pt x="0" y="99"/>
                      </a:lnTo>
                      <a:lnTo>
                        <a:pt x="0" y="0"/>
                      </a:lnTo>
                      <a:lnTo>
                        <a:pt x="0" y="0"/>
                      </a:ln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93" name="Oval 3712"/>
                <p:cNvSpPr>
                  <a:spLocks noChangeArrowheads="1"/>
                </p:cNvSpPr>
                <p:nvPr/>
              </p:nvSpPr>
              <p:spPr bwMode="auto">
                <a:xfrm>
                  <a:off x="3665537" y="5268913"/>
                  <a:ext cx="26988"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grpSp>
          <p:grpSp>
            <p:nvGrpSpPr>
              <p:cNvPr id="479" name="Group 478"/>
              <p:cNvGrpSpPr/>
              <p:nvPr/>
            </p:nvGrpSpPr>
            <p:grpSpPr>
              <a:xfrm>
                <a:off x="2941637" y="5173662"/>
                <a:ext cx="741362" cy="212726"/>
                <a:chOff x="2789237" y="5173662"/>
                <a:chExt cx="741362" cy="212726"/>
              </a:xfrm>
            </p:grpSpPr>
            <p:sp>
              <p:nvSpPr>
                <p:cNvPr id="480" name="Freeform 3713"/>
                <p:cNvSpPr>
                  <a:spLocks/>
                </p:cNvSpPr>
                <p:nvPr/>
              </p:nvSpPr>
              <p:spPr bwMode="auto">
                <a:xfrm>
                  <a:off x="3462337" y="5316537"/>
                  <a:ext cx="26988" cy="23813"/>
                </a:xfrm>
                <a:custGeom>
                  <a:avLst/>
                  <a:gdLst>
                    <a:gd name="T0" fmla="*/ 13 w 13"/>
                    <a:gd name="T1" fmla="*/ 0 h 12"/>
                    <a:gd name="T2" fmla="*/ 7 w 13"/>
                    <a:gd name="T3" fmla="*/ 0 h 12"/>
                    <a:gd name="T4" fmla="*/ 0 w 13"/>
                    <a:gd name="T5" fmla="*/ 6 h 12"/>
                    <a:gd name="T6" fmla="*/ 7 w 13"/>
                    <a:gd name="T7" fmla="*/ 12 h 12"/>
                    <a:gd name="T8" fmla="*/ 13 w 13"/>
                    <a:gd name="T9" fmla="*/ 12 h 12"/>
                    <a:gd name="T10" fmla="*/ 13 w 13"/>
                    <a:gd name="T11" fmla="*/ 0 h 12"/>
                    <a:gd name="T12" fmla="*/ 13 w 13"/>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3" h="12">
                      <a:moveTo>
                        <a:pt x="13" y="0"/>
                      </a:moveTo>
                      <a:cubicBezTo>
                        <a:pt x="7" y="0"/>
                        <a:pt x="7" y="0"/>
                        <a:pt x="7" y="0"/>
                      </a:cubicBezTo>
                      <a:cubicBezTo>
                        <a:pt x="3" y="0"/>
                        <a:pt x="0" y="2"/>
                        <a:pt x="0" y="6"/>
                      </a:cubicBezTo>
                      <a:cubicBezTo>
                        <a:pt x="0" y="9"/>
                        <a:pt x="3" y="12"/>
                        <a:pt x="7" y="12"/>
                      </a:cubicBezTo>
                      <a:cubicBezTo>
                        <a:pt x="13" y="12"/>
                        <a:pt x="13" y="12"/>
                        <a:pt x="13" y="12"/>
                      </a:cubicBezTo>
                      <a:cubicBezTo>
                        <a:pt x="13" y="0"/>
                        <a:pt x="13" y="0"/>
                        <a:pt x="13" y="0"/>
                      </a:cubicBezTo>
                      <a:cubicBezTo>
                        <a:pt x="13" y="0"/>
                        <a:pt x="13" y="0"/>
                        <a:pt x="13" y="0"/>
                      </a:cubicBez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81" name="Freeform 3714"/>
                <p:cNvSpPr>
                  <a:spLocks/>
                </p:cNvSpPr>
                <p:nvPr/>
              </p:nvSpPr>
              <p:spPr bwMode="auto">
                <a:xfrm>
                  <a:off x="3489324" y="5272087"/>
                  <a:ext cx="28575" cy="26988"/>
                </a:xfrm>
                <a:custGeom>
                  <a:avLst/>
                  <a:gdLst>
                    <a:gd name="T0" fmla="*/ 14 w 14"/>
                    <a:gd name="T1" fmla="*/ 0 h 13"/>
                    <a:gd name="T2" fmla="*/ 7 w 14"/>
                    <a:gd name="T3" fmla="*/ 0 h 13"/>
                    <a:gd name="T4" fmla="*/ 0 w 14"/>
                    <a:gd name="T5" fmla="*/ 6 h 13"/>
                    <a:gd name="T6" fmla="*/ 7 w 14"/>
                    <a:gd name="T7" fmla="*/ 13 h 13"/>
                    <a:gd name="T8" fmla="*/ 14 w 14"/>
                    <a:gd name="T9" fmla="*/ 13 h 13"/>
                    <a:gd name="T10" fmla="*/ 14 w 14"/>
                    <a:gd name="T11" fmla="*/ 0 h 13"/>
                    <a:gd name="T12" fmla="*/ 14 w 1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4" h="13">
                      <a:moveTo>
                        <a:pt x="14" y="0"/>
                      </a:moveTo>
                      <a:cubicBezTo>
                        <a:pt x="7" y="0"/>
                        <a:pt x="7" y="0"/>
                        <a:pt x="7" y="0"/>
                      </a:cubicBezTo>
                      <a:cubicBezTo>
                        <a:pt x="3" y="0"/>
                        <a:pt x="0" y="3"/>
                        <a:pt x="0" y="6"/>
                      </a:cubicBezTo>
                      <a:cubicBezTo>
                        <a:pt x="0" y="10"/>
                        <a:pt x="3" y="13"/>
                        <a:pt x="7" y="13"/>
                      </a:cubicBezTo>
                      <a:cubicBezTo>
                        <a:pt x="14" y="13"/>
                        <a:pt x="14" y="13"/>
                        <a:pt x="14" y="13"/>
                      </a:cubicBezTo>
                      <a:cubicBezTo>
                        <a:pt x="14" y="0"/>
                        <a:pt x="14" y="0"/>
                        <a:pt x="14" y="0"/>
                      </a:cubicBezTo>
                      <a:cubicBezTo>
                        <a:pt x="14" y="0"/>
                        <a:pt x="14" y="0"/>
                        <a:pt x="14" y="0"/>
                      </a:cubicBez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82" name="Freeform 3715"/>
                <p:cNvSpPr>
                  <a:spLocks/>
                </p:cNvSpPr>
                <p:nvPr/>
              </p:nvSpPr>
              <p:spPr bwMode="auto">
                <a:xfrm>
                  <a:off x="3460749" y="5229225"/>
                  <a:ext cx="28575" cy="26988"/>
                </a:xfrm>
                <a:custGeom>
                  <a:avLst/>
                  <a:gdLst>
                    <a:gd name="T0" fmla="*/ 14 w 14"/>
                    <a:gd name="T1" fmla="*/ 0 h 13"/>
                    <a:gd name="T2" fmla="*/ 6 w 14"/>
                    <a:gd name="T3" fmla="*/ 0 h 13"/>
                    <a:gd name="T4" fmla="*/ 0 w 14"/>
                    <a:gd name="T5" fmla="*/ 6 h 13"/>
                    <a:gd name="T6" fmla="*/ 6 w 14"/>
                    <a:gd name="T7" fmla="*/ 13 h 13"/>
                    <a:gd name="T8" fmla="*/ 14 w 14"/>
                    <a:gd name="T9" fmla="*/ 13 h 13"/>
                    <a:gd name="T10" fmla="*/ 14 w 14"/>
                    <a:gd name="T11" fmla="*/ 0 h 13"/>
                    <a:gd name="T12" fmla="*/ 14 w 1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4" h="13">
                      <a:moveTo>
                        <a:pt x="14" y="0"/>
                      </a:moveTo>
                      <a:cubicBezTo>
                        <a:pt x="6" y="0"/>
                        <a:pt x="6" y="0"/>
                        <a:pt x="6" y="0"/>
                      </a:cubicBezTo>
                      <a:cubicBezTo>
                        <a:pt x="3" y="0"/>
                        <a:pt x="0" y="3"/>
                        <a:pt x="0" y="6"/>
                      </a:cubicBezTo>
                      <a:cubicBezTo>
                        <a:pt x="0" y="10"/>
                        <a:pt x="3" y="13"/>
                        <a:pt x="6" y="13"/>
                      </a:cubicBezTo>
                      <a:cubicBezTo>
                        <a:pt x="14" y="13"/>
                        <a:pt x="14" y="13"/>
                        <a:pt x="14" y="13"/>
                      </a:cubicBezTo>
                      <a:cubicBezTo>
                        <a:pt x="14" y="0"/>
                        <a:pt x="14" y="0"/>
                        <a:pt x="14" y="0"/>
                      </a:cubicBezTo>
                      <a:cubicBezTo>
                        <a:pt x="14" y="0"/>
                        <a:pt x="14" y="0"/>
                        <a:pt x="14" y="0"/>
                      </a:cubicBez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83" name="Freeform 3716"/>
                <p:cNvSpPr>
                  <a:spLocks/>
                </p:cNvSpPr>
                <p:nvPr/>
              </p:nvSpPr>
              <p:spPr bwMode="auto">
                <a:xfrm>
                  <a:off x="3078162" y="5229225"/>
                  <a:ext cx="77788" cy="157163"/>
                </a:xfrm>
                <a:custGeom>
                  <a:avLst/>
                  <a:gdLst>
                    <a:gd name="T0" fmla="*/ 49 w 49"/>
                    <a:gd name="T1" fmla="*/ 99 h 99"/>
                    <a:gd name="T2" fmla="*/ 0 w 49"/>
                    <a:gd name="T3" fmla="*/ 99 h 99"/>
                    <a:gd name="T4" fmla="*/ 0 w 49"/>
                    <a:gd name="T5" fmla="*/ 0 h 99"/>
                    <a:gd name="T6" fmla="*/ 49 w 49"/>
                    <a:gd name="T7" fmla="*/ 2 h 99"/>
                    <a:gd name="T8" fmla="*/ 49 w 49"/>
                    <a:gd name="T9" fmla="*/ 99 h 99"/>
                    <a:gd name="T10" fmla="*/ 49 w 49"/>
                    <a:gd name="T11" fmla="*/ 99 h 99"/>
                    <a:gd name="T12" fmla="*/ 49 w 49"/>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49" h="99">
                      <a:moveTo>
                        <a:pt x="49" y="99"/>
                      </a:moveTo>
                      <a:lnTo>
                        <a:pt x="0" y="99"/>
                      </a:lnTo>
                      <a:lnTo>
                        <a:pt x="0" y="0"/>
                      </a:lnTo>
                      <a:lnTo>
                        <a:pt x="49" y="2"/>
                      </a:lnTo>
                      <a:lnTo>
                        <a:pt x="49" y="99"/>
                      </a:lnTo>
                      <a:lnTo>
                        <a:pt x="49" y="99"/>
                      </a:lnTo>
                      <a:lnTo>
                        <a:pt x="49"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84" name="Freeform 3717"/>
                <p:cNvSpPr>
                  <a:spLocks/>
                </p:cNvSpPr>
                <p:nvPr/>
              </p:nvSpPr>
              <p:spPr bwMode="auto">
                <a:xfrm>
                  <a:off x="3078162" y="5229225"/>
                  <a:ext cx="77788" cy="157163"/>
                </a:xfrm>
                <a:custGeom>
                  <a:avLst/>
                  <a:gdLst>
                    <a:gd name="T0" fmla="*/ 0 w 49"/>
                    <a:gd name="T1" fmla="*/ 0 h 99"/>
                    <a:gd name="T2" fmla="*/ 49 w 49"/>
                    <a:gd name="T3" fmla="*/ 0 h 99"/>
                    <a:gd name="T4" fmla="*/ 49 w 49"/>
                    <a:gd name="T5" fmla="*/ 99 h 99"/>
                    <a:gd name="T6" fmla="*/ 0 w 49"/>
                    <a:gd name="T7" fmla="*/ 99 h 99"/>
                    <a:gd name="T8" fmla="*/ 0 w 49"/>
                    <a:gd name="T9" fmla="*/ 0 h 99"/>
                    <a:gd name="T10" fmla="*/ 0 w 49"/>
                    <a:gd name="T11" fmla="*/ 0 h 99"/>
                  </a:gdLst>
                  <a:ahLst/>
                  <a:cxnLst>
                    <a:cxn ang="0">
                      <a:pos x="T0" y="T1"/>
                    </a:cxn>
                    <a:cxn ang="0">
                      <a:pos x="T2" y="T3"/>
                    </a:cxn>
                    <a:cxn ang="0">
                      <a:pos x="T4" y="T5"/>
                    </a:cxn>
                    <a:cxn ang="0">
                      <a:pos x="T6" y="T7"/>
                    </a:cxn>
                    <a:cxn ang="0">
                      <a:pos x="T8" y="T9"/>
                    </a:cxn>
                    <a:cxn ang="0">
                      <a:pos x="T10" y="T11"/>
                    </a:cxn>
                  </a:cxnLst>
                  <a:rect l="0" t="0" r="r" b="b"/>
                  <a:pathLst>
                    <a:path w="49" h="99">
                      <a:moveTo>
                        <a:pt x="0" y="0"/>
                      </a:moveTo>
                      <a:lnTo>
                        <a:pt x="49" y="0"/>
                      </a:lnTo>
                      <a:lnTo>
                        <a:pt x="49" y="99"/>
                      </a:lnTo>
                      <a:lnTo>
                        <a:pt x="0" y="99"/>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85" name="Freeform 3718"/>
                <p:cNvSpPr>
                  <a:spLocks/>
                </p:cNvSpPr>
                <p:nvPr/>
              </p:nvSpPr>
              <p:spPr bwMode="auto">
                <a:xfrm>
                  <a:off x="2789237" y="5229225"/>
                  <a:ext cx="288925" cy="157163"/>
                </a:xfrm>
                <a:custGeom>
                  <a:avLst/>
                  <a:gdLst>
                    <a:gd name="T0" fmla="*/ 0 w 182"/>
                    <a:gd name="T1" fmla="*/ 0 h 99"/>
                    <a:gd name="T2" fmla="*/ 182 w 182"/>
                    <a:gd name="T3" fmla="*/ 0 h 99"/>
                    <a:gd name="T4" fmla="*/ 182 w 182"/>
                    <a:gd name="T5" fmla="*/ 99 h 99"/>
                    <a:gd name="T6" fmla="*/ 0 w 182"/>
                    <a:gd name="T7" fmla="*/ 99 h 99"/>
                    <a:gd name="T8" fmla="*/ 0 w 182"/>
                    <a:gd name="T9" fmla="*/ 0 h 99"/>
                    <a:gd name="T10" fmla="*/ 0 w 182"/>
                    <a:gd name="T11" fmla="*/ 0 h 99"/>
                  </a:gdLst>
                  <a:ahLst/>
                  <a:cxnLst>
                    <a:cxn ang="0">
                      <a:pos x="T0" y="T1"/>
                    </a:cxn>
                    <a:cxn ang="0">
                      <a:pos x="T2" y="T3"/>
                    </a:cxn>
                    <a:cxn ang="0">
                      <a:pos x="T4" y="T5"/>
                    </a:cxn>
                    <a:cxn ang="0">
                      <a:pos x="T6" y="T7"/>
                    </a:cxn>
                    <a:cxn ang="0">
                      <a:pos x="T8" y="T9"/>
                    </a:cxn>
                    <a:cxn ang="0">
                      <a:pos x="T10" y="T11"/>
                    </a:cxn>
                  </a:cxnLst>
                  <a:rect l="0" t="0" r="r" b="b"/>
                  <a:pathLst>
                    <a:path w="182" h="99">
                      <a:moveTo>
                        <a:pt x="0" y="0"/>
                      </a:moveTo>
                      <a:lnTo>
                        <a:pt x="182" y="0"/>
                      </a:lnTo>
                      <a:lnTo>
                        <a:pt x="182" y="99"/>
                      </a:lnTo>
                      <a:lnTo>
                        <a:pt x="0" y="99"/>
                      </a:lnTo>
                      <a:lnTo>
                        <a:pt x="0" y="0"/>
                      </a:lnTo>
                      <a:lnTo>
                        <a:pt x="0" y="0"/>
                      </a:lnTo>
                      <a:close/>
                    </a:path>
                  </a:pathLst>
                </a:custGeom>
                <a:solidFill>
                  <a:srgbClr val="8D2376"/>
                </a:solidFill>
                <a:ln>
                  <a:noFill/>
                </a:ln>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86" name="Oval 3719"/>
                <p:cNvSpPr>
                  <a:spLocks noChangeArrowheads="1"/>
                </p:cNvSpPr>
                <p:nvPr/>
              </p:nvSpPr>
              <p:spPr bwMode="auto">
                <a:xfrm>
                  <a:off x="3105149" y="5334000"/>
                  <a:ext cx="26988" cy="269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87" name="Freeform 3720"/>
                <p:cNvSpPr>
                  <a:spLocks/>
                </p:cNvSpPr>
                <p:nvPr/>
              </p:nvSpPr>
              <p:spPr bwMode="auto">
                <a:xfrm>
                  <a:off x="3155949" y="5173662"/>
                  <a:ext cx="374650" cy="212725"/>
                </a:xfrm>
                <a:custGeom>
                  <a:avLst/>
                  <a:gdLst>
                    <a:gd name="T0" fmla="*/ 173 w 181"/>
                    <a:gd name="T1" fmla="*/ 46 h 103"/>
                    <a:gd name="T2" fmla="*/ 173 w 181"/>
                    <a:gd name="T3" fmla="*/ 46 h 103"/>
                    <a:gd name="T4" fmla="*/ 172 w 181"/>
                    <a:gd name="T5" fmla="*/ 46 h 103"/>
                    <a:gd name="T6" fmla="*/ 96 w 181"/>
                    <a:gd name="T7" fmla="*/ 46 h 103"/>
                    <a:gd name="T8" fmla="*/ 96 w 181"/>
                    <a:gd name="T9" fmla="*/ 42 h 103"/>
                    <a:gd name="T10" fmla="*/ 158 w 181"/>
                    <a:gd name="T11" fmla="*/ 42 h 103"/>
                    <a:gd name="T12" fmla="*/ 160 w 181"/>
                    <a:gd name="T13" fmla="*/ 41 h 103"/>
                    <a:gd name="T14" fmla="*/ 166 w 181"/>
                    <a:gd name="T15" fmla="*/ 34 h 103"/>
                    <a:gd name="T16" fmla="*/ 158 w 181"/>
                    <a:gd name="T17" fmla="*/ 25 h 103"/>
                    <a:gd name="T18" fmla="*/ 157 w 181"/>
                    <a:gd name="T19" fmla="*/ 25 h 103"/>
                    <a:gd name="T20" fmla="*/ 83 w 181"/>
                    <a:gd name="T21" fmla="*/ 25 h 103"/>
                    <a:gd name="T22" fmla="*/ 83 w 181"/>
                    <a:gd name="T23" fmla="*/ 20 h 103"/>
                    <a:gd name="T24" fmla="*/ 112 w 181"/>
                    <a:gd name="T25" fmla="*/ 20 h 103"/>
                    <a:gd name="T26" fmla="*/ 112 w 181"/>
                    <a:gd name="T27" fmla="*/ 20 h 103"/>
                    <a:gd name="T28" fmla="*/ 122 w 181"/>
                    <a:gd name="T29" fmla="*/ 10 h 103"/>
                    <a:gd name="T30" fmla="*/ 122 w 181"/>
                    <a:gd name="T31" fmla="*/ 0 h 103"/>
                    <a:gd name="T32" fmla="*/ 111 w 181"/>
                    <a:gd name="T33" fmla="*/ 0 h 103"/>
                    <a:gd name="T34" fmla="*/ 29 w 181"/>
                    <a:gd name="T35" fmla="*/ 0 h 103"/>
                    <a:gd name="T36" fmla="*/ 0 w 181"/>
                    <a:gd name="T37" fmla="*/ 29 h 103"/>
                    <a:gd name="T38" fmla="*/ 0 w 181"/>
                    <a:gd name="T39" fmla="*/ 103 h 103"/>
                    <a:gd name="T40" fmla="*/ 146 w 181"/>
                    <a:gd name="T41" fmla="*/ 103 h 103"/>
                    <a:gd name="T42" fmla="*/ 155 w 181"/>
                    <a:gd name="T43" fmla="*/ 95 h 103"/>
                    <a:gd name="T44" fmla="*/ 146 w 181"/>
                    <a:gd name="T45" fmla="*/ 87 h 103"/>
                    <a:gd name="T46" fmla="*/ 96 w 181"/>
                    <a:gd name="T47" fmla="*/ 87 h 103"/>
                    <a:gd name="T48" fmla="*/ 96 w 181"/>
                    <a:gd name="T49" fmla="*/ 83 h 103"/>
                    <a:gd name="T50" fmla="*/ 158 w 181"/>
                    <a:gd name="T51" fmla="*/ 83 h 103"/>
                    <a:gd name="T52" fmla="*/ 160 w 181"/>
                    <a:gd name="T53" fmla="*/ 82 h 103"/>
                    <a:gd name="T54" fmla="*/ 166 w 181"/>
                    <a:gd name="T55" fmla="*/ 75 h 103"/>
                    <a:gd name="T56" fmla="*/ 158 w 181"/>
                    <a:gd name="T57" fmla="*/ 66 h 103"/>
                    <a:gd name="T58" fmla="*/ 158 w 181"/>
                    <a:gd name="T59" fmla="*/ 66 h 103"/>
                    <a:gd name="T60" fmla="*/ 158 w 181"/>
                    <a:gd name="T61" fmla="*/ 66 h 103"/>
                    <a:gd name="T62" fmla="*/ 96 w 181"/>
                    <a:gd name="T63" fmla="*/ 66 h 103"/>
                    <a:gd name="T64" fmla="*/ 96 w 181"/>
                    <a:gd name="T65" fmla="*/ 62 h 103"/>
                    <a:gd name="T66" fmla="*/ 172 w 181"/>
                    <a:gd name="T67" fmla="*/ 62 h 103"/>
                    <a:gd name="T68" fmla="*/ 174 w 181"/>
                    <a:gd name="T69" fmla="*/ 62 h 103"/>
                    <a:gd name="T70" fmla="*/ 181 w 181"/>
                    <a:gd name="T71" fmla="*/ 54 h 103"/>
                    <a:gd name="T72" fmla="*/ 173 w 181"/>
                    <a:gd name="T73" fmla="*/ 46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1" h="103">
                      <a:moveTo>
                        <a:pt x="173" y="46"/>
                      </a:moveTo>
                      <a:cubicBezTo>
                        <a:pt x="173" y="46"/>
                        <a:pt x="173" y="46"/>
                        <a:pt x="173" y="46"/>
                      </a:cubicBezTo>
                      <a:cubicBezTo>
                        <a:pt x="173" y="46"/>
                        <a:pt x="173" y="46"/>
                        <a:pt x="172" y="46"/>
                      </a:cubicBezTo>
                      <a:cubicBezTo>
                        <a:pt x="96" y="46"/>
                        <a:pt x="96" y="46"/>
                        <a:pt x="96" y="46"/>
                      </a:cubicBezTo>
                      <a:cubicBezTo>
                        <a:pt x="96" y="42"/>
                        <a:pt x="96" y="42"/>
                        <a:pt x="96" y="42"/>
                      </a:cubicBezTo>
                      <a:cubicBezTo>
                        <a:pt x="158" y="42"/>
                        <a:pt x="158" y="42"/>
                        <a:pt x="158" y="42"/>
                      </a:cubicBezTo>
                      <a:cubicBezTo>
                        <a:pt x="159" y="42"/>
                        <a:pt x="160" y="42"/>
                        <a:pt x="160" y="41"/>
                      </a:cubicBezTo>
                      <a:cubicBezTo>
                        <a:pt x="164" y="40"/>
                        <a:pt x="166" y="37"/>
                        <a:pt x="166" y="34"/>
                      </a:cubicBezTo>
                      <a:cubicBezTo>
                        <a:pt x="166" y="29"/>
                        <a:pt x="163" y="25"/>
                        <a:pt x="158" y="25"/>
                      </a:cubicBezTo>
                      <a:cubicBezTo>
                        <a:pt x="157" y="25"/>
                        <a:pt x="157" y="25"/>
                        <a:pt x="157" y="25"/>
                      </a:cubicBezTo>
                      <a:cubicBezTo>
                        <a:pt x="151" y="25"/>
                        <a:pt x="83" y="25"/>
                        <a:pt x="83" y="25"/>
                      </a:cubicBezTo>
                      <a:cubicBezTo>
                        <a:pt x="83" y="20"/>
                        <a:pt x="83" y="20"/>
                        <a:pt x="83" y="20"/>
                      </a:cubicBezTo>
                      <a:cubicBezTo>
                        <a:pt x="112" y="20"/>
                        <a:pt x="112" y="20"/>
                        <a:pt x="112" y="20"/>
                      </a:cubicBezTo>
                      <a:cubicBezTo>
                        <a:pt x="112" y="20"/>
                        <a:pt x="112" y="20"/>
                        <a:pt x="112" y="20"/>
                      </a:cubicBezTo>
                      <a:cubicBezTo>
                        <a:pt x="117" y="20"/>
                        <a:pt x="122" y="15"/>
                        <a:pt x="122" y="10"/>
                      </a:cubicBezTo>
                      <a:cubicBezTo>
                        <a:pt x="122" y="0"/>
                        <a:pt x="122" y="0"/>
                        <a:pt x="122" y="0"/>
                      </a:cubicBezTo>
                      <a:cubicBezTo>
                        <a:pt x="111" y="0"/>
                        <a:pt x="111" y="0"/>
                        <a:pt x="111" y="0"/>
                      </a:cubicBezTo>
                      <a:cubicBezTo>
                        <a:pt x="29" y="0"/>
                        <a:pt x="29" y="0"/>
                        <a:pt x="29" y="0"/>
                      </a:cubicBezTo>
                      <a:cubicBezTo>
                        <a:pt x="12" y="0"/>
                        <a:pt x="0" y="12"/>
                        <a:pt x="0" y="29"/>
                      </a:cubicBezTo>
                      <a:cubicBezTo>
                        <a:pt x="0" y="103"/>
                        <a:pt x="0" y="103"/>
                        <a:pt x="0" y="103"/>
                      </a:cubicBezTo>
                      <a:cubicBezTo>
                        <a:pt x="146" y="103"/>
                        <a:pt x="146" y="103"/>
                        <a:pt x="146" y="103"/>
                      </a:cubicBezTo>
                      <a:cubicBezTo>
                        <a:pt x="151" y="103"/>
                        <a:pt x="155" y="99"/>
                        <a:pt x="155" y="95"/>
                      </a:cubicBezTo>
                      <a:cubicBezTo>
                        <a:pt x="155" y="90"/>
                        <a:pt x="151" y="87"/>
                        <a:pt x="146" y="87"/>
                      </a:cubicBezTo>
                      <a:cubicBezTo>
                        <a:pt x="146" y="87"/>
                        <a:pt x="96" y="87"/>
                        <a:pt x="96" y="87"/>
                      </a:cubicBezTo>
                      <a:cubicBezTo>
                        <a:pt x="96" y="83"/>
                        <a:pt x="96" y="83"/>
                        <a:pt x="96" y="83"/>
                      </a:cubicBezTo>
                      <a:cubicBezTo>
                        <a:pt x="158" y="83"/>
                        <a:pt x="158" y="83"/>
                        <a:pt x="158" y="83"/>
                      </a:cubicBezTo>
                      <a:cubicBezTo>
                        <a:pt x="159" y="83"/>
                        <a:pt x="159" y="82"/>
                        <a:pt x="160" y="82"/>
                      </a:cubicBezTo>
                      <a:cubicBezTo>
                        <a:pt x="164" y="82"/>
                        <a:pt x="166" y="78"/>
                        <a:pt x="166" y="75"/>
                      </a:cubicBezTo>
                      <a:cubicBezTo>
                        <a:pt x="166" y="70"/>
                        <a:pt x="163" y="66"/>
                        <a:pt x="158" y="66"/>
                      </a:cubicBezTo>
                      <a:cubicBezTo>
                        <a:pt x="158" y="66"/>
                        <a:pt x="158" y="66"/>
                        <a:pt x="158" y="66"/>
                      </a:cubicBezTo>
                      <a:cubicBezTo>
                        <a:pt x="158" y="66"/>
                        <a:pt x="158" y="66"/>
                        <a:pt x="158" y="66"/>
                      </a:cubicBezTo>
                      <a:cubicBezTo>
                        <a:pt x="96" y="66"/>
                        <a:pt x="96" y="66"/>
                        <a:pt x="96" y="66"/>
                      </a:cubicBezTo>
                      <a:cubicBezTo>
                        <a:pt x="96" y="62"/>
                        <a:pt x="96" y="62"/>
                        <a:pt x="96" y="62"/>
                      </a:cubicBezTo>
                      <a:cubicBezTo>
                        <a:pt x="172" y="62"/>
                        <a:pt x="172" y="62"/>
                        <a:pt x="172" y="62"/>
                      </a:cubicBezTo>
                      <a:cubicBezTo>
                        <a:pt x="173" y="62"/>
                        <a:pt x="174" y="62"/>
                        <a:pt x="174" y="62"/>
                      </a:cubicBezTo>
                      <a:cubicBezTo>
                        <a:pt x="178" y="61"/>
                        <a:pt x="181" y="58"/>
                        <a:pt x="181" y="54"/>
                      </a:cubicBezTo>
                      <a:cubicBezTo>
                        <a:pt x="181" y="49"/>
                        <a:pt x="177" y="46"/>
                        <a:pt x="173" y="46"/>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88" name="Freeform 3721"/>
                <p:cNvSpPr>
                  <a:spLocks/>
                </p:cNvSpPr>
                <p:nvPr/>
              </p:nvSpPr>
              <p:spPr bwMode="auto">
                <a:xfrm>
                  <a:off x="3435349" y="5354637"/>
                  <a:ext cx="26988" cy="30163"/>
                </a:xfrm>
                <a:custGeom>
                  <a:avLst/>
                  <a:gdLst>
                    <a:gd name="T0" fmla="*/ 13 w 13"/>
                    <a:gd name="T1" fmla="*/ 0 h 14"/>
                    <a:gd name="T2" fmla="*/ 6 w 13"/>
                    <a:gd name="T3" fmla="*/ 0 h 14"/>
                    <a:gd name="T4" fmla="*/ 0 w 13"/>
                    <a:gd name="T5" fmla="*/ 7 h 14"/>
                    <a:gd name="T6" fmla="*/ 6 w 13"/>
                    <a:gd name="T7" fmla="*/ 14 h 14"/>
                    <a:gd name="T8" fmla="*/ 13 w 13"/>
                    <a:gd name="T9" fmla="*/ 14 h 14"/>
                    <a:gd name="T10" fmla="*/ 13 w 13"/>
                    <a:gd name="T11" fmla="*/ 0 h 14"/>
                    <a:gd name="T12" fmla="*/ 13 w 1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3" h="14">
                      <a:moveTo>
                        <a:pt x="13" y="0"/>
                      </a:moveTo>
                      <a:cubicBezTo>
                        <a:pt x="6" y="0"/>
                        <a:pt x="6" y="0"/>
                        <a:pt x="6" y="0"/>
                      </a:cubicBezTo>
                      <a:cubicBezTo>
                        <a:pt x="3" y="0"/>
                        <a:pt x="0" y="3"/>
                        <a:pt x="0" y="7"/>
                      </a:cubicBezTo>
                      <a:cubicBezTo>
                        <a:pt x="0" y="11"/>
                        <a:pt x="3" y="14"/>
                        <a:pt x="6" y="14"/>
                      </a:cubicBezTo>
                      <a:cubicBezTo>
                        <a:pt x="13" y="14"/>
                        <a:pt x="13" y="14"/>
                        <a:pt x="13" y="14"/>
                      </a:cubicBezTo>
                      <a:cubicBezTo>
                        <a:pt x="13" y="0"/>
                        <a:pt x="13" y="0"/>
                        <a:pt x="13" y="0"/>
                      </a:cubicBezTo>
                      <a:cubicBezTo>
                        <a:pt x="13" y="0"/>
                        <a:pt x="13" y="0"/>
                        <a:pt x="13" y="0"/>
                      </a:cubicBez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89" name="Freeform 3724"/>
                <p:cNvSpPr>
                  <a:spLocks/>
                </p:cNvSpPr>
                <p:nvPr/>
              </p:nvSpPr>
              <p:spPr bwMode="auto">
                <a:xfrm>
                  <a:off x="3363912" y="5173662"/>
                  <a:ext cx="36513" cy="17463"/>
                </a:xfrm>
                <a:custGeom>
                  <a:avLst/>
                  <a:gdLst>
                    <a:gd name="T0" fmla="*/ 0 w 18"/>
                    <a:gd name="T1" fmla="*/ 0 h 9"/>
                    <a:gd name="T2" fmla="*/ 9 w 18"/>
                    <a:gd name="T3" fmla="*/ 9 h 9"/>
                    <a:gd name="T4" fmla="*/ 18 w 18"/>
                    <a:gd name="T5" fmla="*/ 9 h 9"/>
                    <a:gd name="T6" fmla="*/ 18 w 18"/>
                    <a:gd name="T7" fmla="*/ 0 h 9"/>
                    <a:gd name="T8" fmla="*/ 0 w 18"/>
                    <a:gd name="T9" fmla="*/ 0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4"/>
                        <a:pt x="4" y="9"/>
                        <a:pt x="9" y="9"/>
                      </a:cubicBezTo>
                      <a:cubicBezTo>
                        <a:pt x="18" y="9"/>
                        <a:pt x="18" y="9"/>
                        <a:pt x="18" y="9"/>
                      </a:cubicBezTo>
                      <a:cubicBezTo>
                        <a:pt x="18" y="0"/>
                        <a:pt x="18" y="0"/>
                        <a:pt x="18" y="0"/>
                      </a:cubicBezTo>
                      <a:cubicBezTo>
                        <a:pt x="0" y="0"/>
                        <a:pt x="0" y="0"/>
                        <a:pt x="0" y="0"/>
                      </a:cubicBezTo>
                      <a:cubicBezTo>
                        <a:pt x="0" y="0"/>
                        <a:pt x="0" y="0"/>
                        <a:pt x="0" y="0"/>
                      </a:cubicBezTo>
                      <a:close/>
                    </a:path>
                  </a:pathLst>
                </a:custGeom>
                <a:solidFill>
                  <a:srgbClr val="ECCE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grpSp>
        </p:grpSp>
      </p:grpSp>
      <p:sp>
        <p:nvSpPr>
          <p:cNvPr id="494" name="Rectangle 3290"/>
          <p:cNvSpPr>
            <a:spLocks noChangeArrowheads="1"/>
          </p:cNvSpPr>
          <p:nvPr/>
        </p:nvSpPr>
        <p:spPr bwMode="auto">
          <a:xfrm>
            <a:off x="4922837" y="4792662"/>
            <a:ext cx="8672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dirty="0">
                <a:solidFill>
                  <a:srgbClr val="002050"/>
                </a:solidFill>
                <a:latin typeface="Segoe UI" panose="020B0502040204020203" pitchFamily="34" charset="0"/>
              </a:rPr>
              <a:t>IT decision</a:t>
            </a:r>
            <a:br>
              <a:rPr lang="en-US" altLang="en-US" sz="900" b="1" dirty="0">
                <a:solidFill>
                  <a:srgbClr val="002050"/>
                </a:solidFill>
                <a:latin typeface="Segoe UI" panose="020B0502040204020203" pitchFamily="34" charset="0"/>
              </a:rPr>
            </a:br>
            <a:r>
              <a:rPr lang="en-US" altLang="en-US" sz="900" b="1" dirty="0">
                <a:solidFill>
                  <a:srgbClr val="002050"/>
                </a:solidFill>
                <a:latin typeface="Segoe UI" panose="020B0502040204020203" pitchFamily="34" charset="0"/>
              </a:rPr>
              <a:t>makers</a:t>
            </a:r>
            <a:r>
              <a:rPr lang="en-US" altLang="en-US" sz="900" dirty="0">
                <a:solidFill>
                  <a:srgbClr val="002050"/>
                </a:solidFill>
                <a:latin typeface="Segoe UI" panose="020B0502040204020203" pitchFamily="34" charset="0"/>
              </a:rPr>
              <a:t> is still</a:t>
            </a:r>
            <a:br>
              <a:rPr lang="en-US" altLang="en-US" sz="900" dirty="0">
                <a:solidFill>
                  <a:srgbClr val="002050"/>
                </a:solidFill>
                <a:latin typeface="Segoe UI" panose="020B0502040204020203" pitchFamily="34" charset="0"/>
              </a:rPr>
            </a:br>
            <a:r>
              <a:rPr lang="en-US" altLang="en-US" sz="900" dirty="0">
                <a:solidFill>
                  <a:srgbClr val="002050"/>
                </a:solidFill>
                <a:latin typeface="Segoe UI" panose="020B0502040204020203" pitchFamily="34" charset="0"/>
              </a:rPr>
              <a:t>unfamiliar with</a:t>
            </a:r>
            <a:br>
              <a:rPr lang="en-US" altLang="en-US" sz="900" dirty="0">
                <a:solidFill>
                  <a:srgbClr val="002050"/>
                </a:solidFill>
                <a:latin typeface="Segoe UI" panose="020B0502040204020203" pitchFamily="34" charset="0"/>
              </a:rPr>
            </a:br>
            <a:r>
              <a:rPr lang="en-US" altLang="en-US" sz="900" dirty="0">
                <a:solidFill>
                  <a:srgbClr val="002050"/>
                </a:solidFill>
                <a:latin typeface="Segoe UI" panose="020B0502040204020203" pitchFamily="34" charset="0"/>
              </a:rPr>
              <a:t>the term DevOps</a:t>
            </a:r>
            <a:endParaRPr lang="en-US" altLang="en-US" dirty="0">
              <a:solidFill>
                <a:srgbClr val="505050"/>
              </a:solidFill>
              <a:latin typeface="Segoe UI" panose="020B0502040204020203" pitchFamily="34" charset="0"/>
            </a:endParaRPr>
          </a:p>
        </p:txBody>
      </p:sp>
      <p:sp>
        <p:nvSpPr>
          <p:cNvPr id="495" name="Freeform 3296"/>
          <p:cNvSpPr>
            <a:spLocks/>
          </p:cNvSpPr>
          <p:nvPr/>
        </p:nvSpPr>
        <p:spPr bwMode="auto">
          <a:xfrm>
            <a:off x="3824287" y="4405312"/>
            <a:ext cx="719138" cy="457200"/>
          </a:xfrm>
          <a:custGeom>
            <a:avLst/>
            <a:gdLst>
              <a:gd name="T0" fmla="*/ 288 w 348"/>
              <a:gd name="T1" fmla="*/ 221 h 221"/>
              <a:gd name="T2" fmla="*/ 61 w 348"/>
              <a:gd name="T3" fmla="*/ 221 h 221"/>
              <a:gd name="T4" fmla="*/ 0 w 348"/>
              <a:gd name="T5" fmla="*/ 161 h 221"/>
              <a:gd name="T6" fmla="*/ 0 w 348"/>
              <a:gd name="T7" fmla="*/ 111 h 221"/>
              <a:gd name="T8" fmla="*/ 61 w 348"/>
              <a:gd name="T9" fmla="*/ 51 h 221"/>
              <a:gd name="T10" fmla="*/ 93 w 348"/>
              <a:gd name="T11" fmla="*/ 51 h 221"/>
              <a:gd name="T12" fmla="*/ 93 w 348"/>
              <a:gd name="T13" fmla="*/ 0 h 221"/>
              <a:gd name="T14" fmla="*/ 137 w 348"/>
              <a:gd name="T15" fmla="*/ 51 h 221"/>
              <a:gd name="T16" fmla="*/ 288 w 348"/>
              <a:gd name="T17" fmla="*/ 51 h 221"/>
              <a:gd name="T18" fmla="*/ 348 w 348"/>
              <a:gd name="T19" fmla="*/ 111 h 221"/>
              <a:gd name="T20" fmla="*/ 348 w 348"/>
              <a:gd name="T21" fmla="*/ 161 h 221"/>
              <a:gd name="T22" fmla="*/ 288 w 348"/>
              <a:gd name="T23"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8" h="221">
                <a:moveTo>
                  <a:pt x="288" y="221"/>
                </a:moveTo>
                <a:cubicBezTo>
                  <a:pt x="61" y="221"/>
                  <a:pt x="61" y="221"/>
                  <a:pt x="61" y="221"/>
                </a:cubicBezTo>
                <a:cubicBezTo>
                  <a:pt x="28" y="221"/>
                  <a:pt x="0" y="195"/>
                  <a:pt x="0" y="161"/>
                </a:cubicBezTo>
                <a:cubicBezTo>
                  <a:pt x="0" y="111"/>
                  <a:pt x="0" y="111"/>
                  <a:pt x="0" y="111"/>
                </a:cubicBezTo>
                <a:cubicBezTo>
                  <a:pt x="0" y="77"/>
                  <a:pt x="28" y="51"/>
                  <a:pt x="61" y="51"/>
                </a:cubicBezTo>
                <a:cubicBezTo>
                  <a:pt x="93" y="51"/>
                  <a:pt x="93" y="51"/>
                  <a:pt x="93" y="51"/>
                </a:cubicBezTo>
                <a:cubicBezTo>
                  <a:pt x="93" y="0"/>
                  <a:pt x="93" y="0"/>
                  <a:pt x="93" y="0"/>
                </a:cubicBezTo>
                <a:cubicBezTo>
                  <a:pt x="137" y="51"/>
                  <a:pt x="137" y="51"/>
                  <a:pt x="137" y="51"/>
                </a:cubicBezTo>
                <a:cubicBezTo>
                  <a:pt x="288" y="51"/>
                  <a:pt x="288" y="51"/>
                  <a:pt x="288" y="51"/>
                </a:cubicBezTo>
                <a:cubicBezTo>
                  <a:pt x="321" y="51"/>
                  <a:pt x="348" y="77"/>
                  <a:pt x="348" y="111"/>
                </a:cubicBezTo>
                <a:cubicBezTo>
                  <a:pt x="348" y="161"/>
                  <a:pt x="348" y="161"/>
                  <a:pt x="348" y="161"/>
                </a:cubicBezTo>
                <a:cubicBezTo>
                  <a:pt x="348" y="195"/>
                  <a:pt x="321" y="221"/>
                  <a:pt x="288" y="22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96" name="Freeform 3297"/>
          <p:cNvSpPr>
            <a:spLocks/>
          </p:cNvSpPr>
          <p:nvPr/>
        </p:nvSpPr>
        <p:spPr bwMode="auto">
          <a:xfrm>
            <a:off x="4344987" y="4440237"/>
            <a:ext cx="501650" cy="657225"/>
          </a:xfrm>
          <a:custGeom>
            <a:avLst/>
            <a:gdLst>
              <a:gd name="T0" fmla="*/ 243 w 243"/>
              <a:gd name="T1" fmla="*/ 121 h 318"/>
              <a:gd name="T2" fmla="*/ 122 w 243"/>
              <a:gd name="T3" fmla="*/ 0 h 318"/>
              <a:gd name="T4" fmla="*/ 0 w 243"/>
              <a:gd name="T5" fmla="*/ 121 h 318"/>
              <a:gd name="T6" fmla="*/ 122 w 243"/>
              <a:gd name="T7" fmla="*/ 241 h 318"/>
              <a:gd name="T8" fmla="*/ 168 w 243"/>
              <a:gd name="T9" fmla="*/ 232 h 318"/>
              <a:gd name="T10" fmla="*/ 243 w 243"/>
              <a:gd name="T11" fmla="*/ 318 h 318"/>
              <a:gd name="T12" fmla="*/ 243 w 243"/>
              <a:gd name="T13" fmla="*/ 121 h 318"/>
              <a:gd name="T14" fmla="*/ 243 w 243"/>
              <a:gd name="T15" fmla="*/ 121 h 3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318">
                <a:moveTo>
                  <a:pt x="243" y="121"/>
                </a:moveTo>
                <a:cubicBezTo>
                  <a:pt x="243" y="54"/>
                  <a:pt x="188" y="0"/>
                  <a:pt x="122" y="0"/>
                </a:cubicBezTo>
                <a:cubicBezTo>
                  <a:pt x="54" y="0"/>
                  <a:pt x="0" y="54"/>
                  <a:pt x="0" y="121"/>
                </a:cubicBezTo>
                <a:cubicBezTo>
                  <a:pt x="0" y="187"/>
                  <a:pt x="54" y="241"/>
                  <a:pt x="122" y="241"/>
                </a:cubicBezTo>
                <a:cubicBezTo>
                  <a:pt x="138" y="241"/>
                  <a:pt x="153" y="238"/>
                  <a:pt x="168" y="232"/>
                </a:cubicBezTo>
                <a:cubicBezTo>
                  <a:pt x="243" y="318"/>
                  <a:pt x="243" y="318"/>
                  <a:pt x="243" y="318"/>
                </a:cubicBezTo>
                <a:cubicBezTo>
                  <a:pt x="243" y="121"/>
                  <a:pt x="243" y="121"/>
                  <a:pt x="243" y="121"/>
                </a:cubicBezTo>
                <a:cubicBezTo>
                  <a:pt x="243" y="121"/>
                  <a:pt x="243" y="121"/>
                  <a:pt x="243" y="121"/>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97" name="Rectangle 3300"/>
          <p:cNvSpPr>
            <a:spLocks noChangeArrowheads="1"/>
          </p:cNvSpPr>
          <p:nvPr/>
        </p:nvSpPr>
        <p:spPr bwMode="auto">
          <a:xfrm>
            <a:off x="4488092" y="4511955"/>
            <a:ext cx="1490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200" dirty="0">
                <a:solidFill>
                  <a:srgbClr val="FFFFFF"/>
                </a:solidFill>
                <a:latin typeface="Segoe UI Semilight" panose="020B0402040204020203" pitchFamily="34" charset="0"/>
              </a:rPr>
              <a:t>6</a:t>
            </a:r>
            <a:endParaRPr lang="en-US" altLang="en-US" dirty="0">
              <a:solidFill>
                <a:srgbClr val="505050"/>
              </a:solidFill>
              <a:latin typeface="Segoe UI" panose="020B0502040204020203" pitchFamily="34" charset="0"/>
            </a:endParaRPr>
          </a:p>
        </p:txBody>
      </p:sp>
      <p:sp>
        <p:nvSpPr>
          <p:cNvPr id="498" name="Freeform 3462"/>
          <p:cNvSpPr>
            <a:spLocks/>
          </p:cNvSpPr>
          <p:nvPr/>
        </p:nvSpPr>
        <p:spPr bwMode="auto">
          <a:xfrm>
            <a:off x="6074550" y="5575299"/>
            <a:ext cx="1588" cy="1587"/>
          </a:xfrm>
          <a:custGeom>
            <a:avLst/>
            <a:gdLst>
              <a:gd name="T0" fmla="*/ 0 w 1"/>
              <a:gd name="T1" fmla="*/ 0 h 1"/>
              <a:gd name="T2" fmla="*/ 1 w 1"/>
              <a:gd name="T3" fmla="*/ 0 h 1"/>
              <a:gd name="T4" fmla="*/ 1 w 1"/>
              <a:gd name="T5" fmla="*/ 1 h 1"/>
              <a:gd name="T6" fmla="*/ 0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lnTo>
                  <a:pt x="1" y="0"/>
                </a:lnTo>
                <a:lnTo>
                  <a:pt x="1"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499" name="Rectangle 3725"/>
          <p:cNvSpPr>
            <a:spLocks noChangeArrowheads="1"/>
          </p:cNvSpPr>
          <p:nvPr/>
        </p:nvSpPr>
        <p:spPr bwMode="auto">
          <a:xfrm>
            <a:off x="4408847" y="6143794"/>
            <a:ext cx="120545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r" defTabSz="914400"/>
            <a:r>
              <a:rPr lang="en-US" altLang="en-US" sz="900" dirty="0">
                <a:solidFill>
                  <a:srgbClr val="002050"/>
                </a:solidFill>
                <a:latin typeface="Segoe UI" panose="020B0502040204020203" pitchFamily="34" charset="0"/>
              </a:rPr>
              <a:t>Responding to</a:t>
            </a:r>
            <a:br>
              <a:rPr lang="en-US" altLang="en-US" sz="900" dirty="0">
                <a:solidFill>
                  <a:srgbClr val="002050"/>
                </a:solidFill>
                <a:latin typeface="Segoe UI" panose="020B0502040204020203" pitchFamily="34" charset="0"/>
              </a:rPr>
            </a:br>
            <a:r>
              <a:rPr lang="en-US" altLang="en-US" sz="900" dirty="0">
                <a:solidFill>
                  <a:srgbClr val="002050"/>
                </a:solidFill>
                <a:latin typeface="Segoe UI" panose="020B0502040204020203" pitchFamily="34" charset="0"/>
              </a:rPr>
              <a:t>ongoing needs for</a:t>
            </a:r>
            <a:br>
              <a:rPr lang="en-US" altLang="en-US" sz="900" dirty="0">
                <a:solidFill>
                  <a:srgbClr val="002050"/>
                </a:solidFill>
                <a:latin typeface="Segoe UI" panose="020B0502040204020203" pitchFamily="34" charset="0"/>
              </a:rPr>
            </a:br>
            <a:r>
              <a:rPr lang="en-US" altLang="en-US" sz="900" b="1" dirty="0">
                <a:solidFill>
                  <a:srgbClr val="002050"/>
                </a:solidFill>
                <a:latin typeface="Segoe UI" panose="020B0502040204020203" pitchFamily="34" charset="0"/>
              </a:rPr>
              <a:t>efficiency and growth</a:t>
            </a:r>
            <a:endParaRPr lang="en-US" altLang="en-US" b="1" dirty="0">
              <a:solidFill>
                <a:srgbClr val="505050"/>
              </a:solidFill>
              <a:latin typeface="Segoe UI" panose="020B0502040204020203" pitchFamily="34" charset="0"/>
            </a:endParaRPr>
          </a:p>
        </p:txBody>
      </p:sp>
      <p:sp>
        <p:nvSpPr>
          <p:cNvPr id="500" name="Rectangle 3731"/>
          <p:cNvSpPr>
            <a:spLocks noChangeArrowheads="1"/>
          </p:cNvSpPr>
          <p:nvPr/>
        </p:nvSpPr>
        <p:spPr bwMode="auto">
          <a:xfrm>
            <a:off x="6751637" y="6282293"/>
            <a:ext cx="127599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dirty="0">
                <a:solidFill>
                  <a:srgbClr val="002050"/>
                </a:solidFill>
                <a:latin typeface="Segoe UI" panose="020B0502040204020203" pitchFamily="34" charset="0"/>
              </a:rPr>
              <a:t>Always keeping all</a:t>
            </a:r>
            <a:br>
              <a:rPr lang="en-US" altLang="en-US" sz="900" dirty="0">
                <a:solidFill>
                  <a:srgbClr val="002050"/>
                </a:solidFill>
                <a:latin typeface="Segoe UI" panose="020B0502040204020203" pitchFamily="34" charset="0"/>
              </a:rPr>
            </a:br>
            <a:r>
              <a:rPr lang="en-US" altLang="en-US" sz="900" dirty="0">
                <a:solidFill>
                  <a:srgbClr val="002050"/>
                </a:solidFill>
                <a:latin typeface="Segoe UI" panose="020B0502040204020203" pitchFamily="34" charset="0"/>
              </a:rPr>
              <a:t>systems </a:t>
            </a:r>
            <a:r>
              <a:rPr lang="en-US" altLang="en-US" sz="900" b="1" dirty="0">
                <a:solidFill>
                  <a:srgbClr val="002050"/>
                </a:solidFill>
                <a:latin typeface="Segoe UI" panose="020B0502040204020203" pitchFamily="34" charset="0"/>
              </a:rPr>
              <a:t>safe and secure</a:t>
            </a:r>
            <a:endParaRPr lang="en-US" altLang="en-US" b="1" dirty="0">
              <a:solidFill>
                <a:srgbClr val="505050"/>
              </a:solidFill>
              <a:latin typeface="Segoe UI" panose="020B0502040204020203" pitchFamily="34" charset="0"/>
            </a:endParaRPr>
          </a:p>
        </p:txBody>
      </p:sp>
      <p:sp>
        <p:nvSpPr>
          <p:cNvPr id="501" name="Freeform 3743"/>
          <p:cNvSpPr>
            <a:spLocks/>
          </p:cNvSpPr>
          <p:nvPr/>
        </p:nvSpPr>
        <p:spPr bwMode="auto">
          <a:xfrm>
            <a:off x="6131700" y="5702300"/>
            <a:ext cx="112713" cy="122238"/>
          </a:xfrm>
          <a:custGeom>
            <a:avLst/>
            <a:gdLst>
              <a:gd name="T0" fmla="*/ 71 w 71"/>
              <a:gd name="T1" fmla="*/ 59 h 77"/>
              <a:gd name="T2" fmla="*/ 71 w 71"/>
              <a:gd name="T3" fmla="*/ 59 h 77"/>
              <a:gd name="T4" fmla="*/ 36 w 71"/>
              <a:gd name="T5" fmla="*/ 77 h 77"/>
              <a:gd name="T6" fmla="*/ 0 w 71"/>
              <a:gd name="T7" fmla="*/ 59 h 77"/>
              <a:gd name="T8" fmla="*/ 0 w 71"/>
              <a:gd name="T9" fmla="*/ 0 h 77"/>
              <a:gd name="T10" fmla="*/ 71 w 71"/>
              <a:gd name="T11" fmla="*/ 0 h 77"/>
              <a:gd name="T12" fmla="*/ 71 w 71"/>
              <a:gd name="T13" fmla="*/ 59 h 77"/>
            </a:gdLst>
            <a:ahLst/>
            <a:cxnLst>
              <a:cxn ang="0">
                <a:pos x="T0" y="T1"/>
              </a:cxn>
              <a:cxn ang="0">
                <a:pos x="T2" y="T3"/>
              </a:cxn>
              <a:cxn ang="0">
                <a:pos x="T4" y="T5"/>
              </a:cxn>
              <a:cxn ang="0">
                <a:pos x="T6" y="T7"/>
              </a:cxn>
              <a:cxn ang="0">
                <a:pos x="T8" y="T9"/>
              </a:cxn>
              <a:cxn ang="0">
                <a:pos x="T10" y="T11"/>
              </a:cxn>
              <a:cxn ang="0">
                <a:pos x="T12" y="T13"/>
              </a:cxn>
            </a:cxnLst>
            <a:rect l="0" t="0" r="r" b="b"/>
            <a:pathLst>
              <a:path w="71" h="77">
                <a:moveTo>
                  <a:pt x="71" y="59"/>
                </a:moveTo>
                <a:lnTo>
                  <a:pt x="71" y="59"/>
                </a:lnTo>
                <a:lnTo>
                  <a:pt x="36" y="77"/>
                </a:lnTo>
                <a:lnTo>
                  <a:pt x="0" y="59"/>
                </a:lnTo>
                <a:lnTo>
                  <a:pt x="0" y="0"/>
                </a:lnTo>
                <a:lnTo>
                  <a:pt x="71" y="0"/>
                </a:lnTo>
                <a:lnTo>
                  <a:pt x="71" y="5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02" name="Freeform 3756"/>
          <p:cNvSpPr>
            <a:spLocks/>
          </p:cNvSpPr>
          <p:nvPr/>
        </p:nvSpPr>
        <p:spPr bwMode="auto">
          <a:xfrm>
            <a:off x="5615762" y="5903912"/>
            <a:ext cx="28575" cy="79375"/>
          </a:xfrm>
          <a:custGeom>
            <a:avLst/>
            <a:gdLst>
              <a:gd name="T0" fmla="*/ 12 w 18"/>
              <a:gd name="T1" fmla="*/ 0 h 50"/>
              <a:gd name="T2" fmla="*/ 0 w 18"/>
              <a:gd name="T3" fmla="*/ 49 h 50"/>
              <a:gd name="T4" fmla="*/ 6 w 18"/>
              <a:gd name="T5" fmla="*/ 50 h 50"/>
              <a:gd name="T6" fmla="*/ 18 w 18"/>
              <a:gd name="T7" fmla="*/ 1 h 50"/>
              <a:gd name="T8" fmla="*/ 12 w 18"/>
              <a:gd name="T9" fmla="*/ 0 h 50"/>
              <a:gd name="T10" fmla="*/ 12 w 18"/>
              <a:gd name="T11" fmla="*/ 0 h 50"/>
              <a:gd name="T12" fmla="*/ 12 w 18"/>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8" h="50">
                <a:moveTo>
                  <a:pt x="12" y="0"/>
                </a:moveTo>
                <a:lnTo>
                  <a:pt x="0" y="49"/>
                </a:lnTo>
                <a:lnTo>
                  <a:pt x="6" y="50"/>
                </a:lnTo>
                <a:lnTo>
                  <a:pt x="18" y="1"/>
                </a:lnTo>
                <a:lnTo>
                  <a:pt x="12" y="0"/>
                </a:lnTo>
                <a:lnTo>
                  <a:pt x="12" y="0"/>
                </a:lnTo>
                <a:lnTo>
                  <a:pt x="1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03" name="Freeform 3758"/>
          <p:cNvSpPr>
            <a:spLocks/>
          </p:cNvSpPr>
          <p:nvPr/>
        </p:nvSpPr>
        <p:spPr bwMode="auto">
          <a:xfrm>
            <a:off x="6731775" y="5903912"/>
            <a:ext cx="25400" cy="79375"/>
          </a:xfrm>
          <a:custGeom>
            <a:avLst/>
            <a:gdLst>
              <a:gd name="T0" fmla="*/ 7 w 16"/>
              <a:gd name="T1" fmla="*/ 0 h 50"/>
              <a:gd name="T2" fmla="*/ 16 w 16"/>
              <a:gd name="T3" fmla="*/ 49 h 50"/>
              <a:gd name="T4" fmla="*/ 9 w 16"/>
              <a:gd name="T5" fmla="*/ 50 h 50"/>
              <a:gd name="T6" fmla="*/ 0 w 16"/>
              <a:gd name="T7" fmla="*/ 1 h 50"/>
              <a:gd name="T8" fmla="*/ 7 w 16"/>
              <a:gd name="T9" fmla="*/ 0 h 50"/>
              <a:gd name="T10" fmla="*/ 7 w 16"/>
              <a:gd name="T11" fmla="*/ 0 h 50"/>
              <a:gd name="T12" fmla="*/ 7 w 16"/>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6" h="50">
                <a:moveTo>
                  <a:pt x="7" y="0"/>
                </a:moveTo>
                <a:lnTo>
                  <a:pt x="16" y="49"/>
                </a:lnTo>
                <a:lnTo>
                  <a:pt x="9" y="50"/>
                </a:lnTo>
                <a:lnTo>
                  <a:pt x="0" y="1"/>
                </a:lnTo>
                <a:lnTo>
                  <a:pt x="7" y="0"/>
                </a:lnTo>
                <a:lnTo>
                  <a:pt x="7" y="0"/>
                </a:lnTo>
                <a:lnTo>
                  <a:pt x="7"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grpSp>
        <p:nvGrpSpPr>
          <p:cNvPr id="504" name="Group 503"/>
          <p:cNvGrpSpPr/>
          <p:nvPr/>
        </p:nvGrpSpPr>
        <p:grpSpPr>
          <a:xfrm>
            <a:off x="6445427" y="5784418"/>
            <a:ext cx="545913" cy="192088"/>
            <a:chOff x="6446837" y="5783262"/>
            <a:chExt cx="545913" cy="192088"/>
          </a:xfrm>
        </p:grpSpPr>
        <p:sp>
          <p:nvSpPr>
            <p:cNvPr id="505" name="Freeform 3759"/>
            <p:cNvSpPr>
              <a:spLocks/>
            </p:cNvSpPr>
            <p:nvPr/>
          </p:nvSpPr>
          <p:spPr bwMode="auto">
            <a:xfrm>
              <a:off x="6446837" y="5783262"/>
              <a:ext cx="370358" cy="192088"/>
            </a:xfrm>
            <a:custGeom>
              <a:avLst/>
              <a:gdLst>
                <a:gd name="T0" fmla="*/ 94 w 234"/>
                <a:gd name="T1" fmla="*/ 61 h 121"/>
                <a:gd name="T2" fmla="*/ 223 w 234"/>
                <a:gd name="T3" fmla="*/ 34 h 121"/>
                <a:gd name="T4" fmla="*/ 234 w 234"/>
                <a:gd name="T5" fmla="*/ 90 h 121"/>
                <a:gd name="T6" fmla="*/ 80 w 234"/>
                <a:gd name="T7" fmla="*/ 121 h 121"/>
                <a:gd name="T8" fmla="*/ 80 w 234"/>
                <a:gd name="T9" fmla="*/ 121 h 121"/>
                <a:gd name="T10" fmla="*/ 80 w 234"/>
                <a:gd name="T11" fmla="*/ 121 h 121"/>
                <a:gd name="T12" fmla="*/ 0 w 234"/>
                <a:gd name="T13" fmla="*/ 63 h 121"/>
                <a:gd name="T14" fmla="*/ 10 w 234"/>
                <a:gd name="T15" fmla="*/ 0 h 121"/>
                <a:gd name="T16" fmla="*/ 94 w 234"/>
                <a:gd name="T17" fmla="*/ 61 h 121"/>
                <a:gd name="T18" fmla="*/ 94 w 234"/>
                <a:gd name="T19" fmla="*/ 61 h 121"/>
                <a:gd name="T20" fmla="*/ 94 w 234"/>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121">
                  <a:moveTo>
                    <a:pt x="94" y="61"/>
                  </a:moveTo>
                  <a:lnTo>
                    <a:pt x="223" y="34"/>
                  </a:lnTo>
                  <a:lnTo>
                    <a:pt x="234" y="90"/>
                  </a:lnTo>
                  <a:lnTo>
                    <a:pt x="80" y="121"/>
                  </a:lnTo>
                  <a:lnTo>
                    <a:pt x="80" y="121"/>
                  </a:lnTo>
                  <a:lnTo>
                    <a:pt x="80" y="121"/>
                  </a:lnTo>
                  <a:lnTo>
                    <a:pt x="0" y="63"/>
                  </a:lnTo>
                  <a:lnTo>
                    <a:pt x="10" y="0"/>
                  </a:lnTo>
                  <a:lnTo>
                    <a:pt x="94" y="61"/>
                  </a:lnTo>
                  <a:lnTo>
                    <a:pt x="94" y="61"/>
                  </a:lnTo>
                  <a:lnTo>
                    <a:pt x="94" y="61"/>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06" name="Freeform 3760"/>
            <p:cNvSpPr>
              <a:spLocks/>
            </p:cNvSpPr>
            <p:nvPr/>
          </p:nvSpPr>
          <p:spPr bwMode="auto">
            <a:xfrm>
              <a:off x="6807012" y="5830886"/>
              <a:ext cx="185738" cy="82550"/>
            </a:xfrm>
            <a:custGeom>
              <a:avLst/>
              <a:gdLst>
                <a:gd name="T0" fmla="*/ 0 w 90"/>
                <a:gd name="T1" fmla="*/ 11 h 40"/>
                <a:gd name="T2" fmla="*/ 19 w 90"/>
                <a:gd name="T3" fmla="*/ 4 h 40"/>
                <a:gd name="T4" fmla="*/ 27 w 90"/>
                <a:gd name="T5" fmla="*/ 6 h 40"/>
                <a:gd name="T6" fmla="*/ 47 w 90"/>
                <a:gd name="T7" fmla="*/ 1 h 40"/>
                <a:gd name="T8" fmla="*/ 60 w 90"/>
                <a:gd name="T9" fmla="*/ 9 h 40"/>
                <a:gd name="T10" fmla="*/ 60 w 90"/>
                <a:gd name="T11" fmla="*/ 10 h 40"/>
                <a:gd name="T12" fmla="*/ 50 w 90"/>
                <a:gd name="T13" fmla="*/ 12 h 40"/>
                <a:gd name="T14" fmla="*/ 39 w 90"/>
                <a:gd name="T15" fmla="*/ 14 h 40"/>
                <a:gd name="T16" fmla="*/ 53 w 90"/>
                <a:gd name="T17" fmla="*/ 20 h 40"/>
                <a:gd name="T18" fmla="*/ 77 w 90"/>
                <a:gd name="T19" fmla="*/ 3 h 40"/>
                <a:gd name="T20" fmla="*/ 90 w 90"/>
                <a:gd name="T21" fmla="*/ 5 h 40"/>
                <a:gd name="T22" fmla="*/ 90 w 90"/>
                <a:gd name="T23" fmla="*/ 5 h 40"/>
                <a:gd name="T24" fmla="*/ 83 w 90"/>
                <a:gd name="T25" fmla="*/ 11 h 40"/>
                <a:gd name="T26" fmla="*/ 75 w 90"/>
                <a:gd name="T27" fmla="*/ 16 h 40"/>
                <a:gd name="T28" fmla="*/ 43 w 90"/>
                <a:gd name="T29" fmla="*/ 40 h 40"/>
                <a:gd name="T30" fmla="*/ 43 w 90"/>
                <a:gd name="T31" fmla="*/ 40 h 40"/>
                <a:gd name="T32" fmla="*/ 43 w 90"/>
                <a:gd name="T33" fmla="*/ 40 h 40"/>
                <a:gd name="T34" fmla="*/ 38 w 90"/>
                <a:gd name="T35" fmla="*/ 39 h 40"/>
                <a:gd name="T36" fmla="*/ 30 w 90"/>
                <a:gd name="T37" fmla="*/ 38 h 40"/>
                <a:gd name="T38" fmla="*/ 30 w 90"/>
                <a:gd name="T39" fmla="*/ 38 h 40"/>
                <a:gd name="T40" fmla="*/ 14 w 90"/>
                <a:gd name="T41" fmla="*/ 35 h 40"/>
                <a:gd name="T42" fmla="*/ 5 w 90"/>
                <a:gd name="T43" fmla="*/ 37 h 40"/>
                <a:gd name="T44" fmla="*/ 0 w 90"/>
                <a:gd name="T45" fmla="*/ 11 h 40"/>
                <a:gd name="T46" fmla="*/ 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0" y="11"/>
                  </a:moveTo>
                  <a:cubicBezTo>
                    <a:pt x="0" y="11"/>
                    <a:pt x="14" y="4"/>
                    <a:pt x="19" y="4"/>
                  </a:cubicBezTo>
                  <a:cubicBezTo>
                    <a:pt x="22" y="4"/>
                    <a:pt x="25" y="5"/>
                    <a:pt x="27" y="6"/>
                  </a:cubicBezTo>
                  <a:cubicBezTo>
                    <a:pt x="47" y="1"/>
                    <a:pt x="47" y="1"/>
                    <a:pt x="47" y="1"/>
                  </a:cubicBezTo>
                  <a:cubicBezTo>
                    <a:pt x="53" y="0"/>
                    <a:pt x="59" y="3"/>
                    <a:pt x="60" y="9"/>
                  </a:cubicBezTo>
                  <a:cubicBezTo>
                    <a:pt x="60" y="10"/>
                    <a:pt x="60" y="10"/>
                    <a:pt x="60" y="10"/>
                  </a:cubicBezTo>
                  <a:cubicBezTo>
                    <a:pt x="50" y="12"/>
                    <a:pt x="50" y="12"/>
                    <a:pt x="50" y="12"/>
                  </a:cubicBezTo>
                  <a:cubicBezTo>
                    <a:pt x="39" y="14"/>
                    <a:pt x="39" y="14"/>
                    <a:pt x="39" y="14"/>
                  </a:cubicBezTo>
                  <a:cubicBezTo>
                    <a:pt x="53" y="20"/>
                    <a:pt x="53" y="20"/>
                    <a:pt x="53" y="20"/>
                  </a:cubicBezTo>
                  <a:cubicBezTo>
                    <a:pt x="77" y="3"/>
                    <a:pt x="77" y="3"/>
                    <a:pt x="77" y="3"/>
                  </a:cubicBezTo>
                  <a:cubicBezTo>
                    <a:pt x="81" y="0"/>
                    <a:pt x="87" y="0"/>
                    <a:pt x="90" y="5"/>
                  </a:cubicBezTo>
                  <a:cubicBezTo>
                    <a:pt x="90" y="5"/>
                    <a:pt x="90" y="5"/>
                    <a:pt x="90" y="5"/>
                  </a:cubicBezTo>
                  <a:cubicBezTo>
                    <a:pt x="83" y="11"/>
                    <a:pt x="83" y="11"/>
                    <a:pt x="83" y="11"/>
                  </a:cubicBezTo>
                  <a:cubicBezTo>
                    <a:pt x="75" y="16"/>
                    <a:pt x="75" y="16"/>
                    <a:pt x="75" y="16"/>
                  </a:cubicBezTo>
                  <a:cubicBezTo>
                    <a:pt x="43" y="40"/>
                    <a:pt x="43" y="40"/>
                    <a:pt x="43" y="40"/>
                  </a:cubicBezTo>
                  <a:cubicBezTo>
                    <a:pt x="43" y="40"/>
                    <a:pt x="43" y="40"/>
                    <a:pt x="43" y="40"/>
                  </a:cubicBezTo>
                  <a:cubicBezTo>
                    <a:pt x="43" y="40"/>
                    <a:pt x="43" y="40"/>
                    <a:pt x="43" y="40"/>
                  </a:cubicBezTo>
                  <a:cubicBezTo>
                    <a:pt x="38" y="39"/>
                    <a:pt x="38" y="39"/>
                    <a:pt x="38" y="39"/>
                  </a:cubicBezTo>
                  <a:cubicBezTo>
                    <a:pt x="30" y="38"/>
                    <a:pt x="30" y="38"/>
                    <a:pt x="30" y="38"/>
                  </a:cubicBezTo>
                  <a:cubicBezTo>
                    <a:pt x="30" y="38"/>
                    <a:pt x="30" y="38"/>
                    <a:pt x="30" y="38"/>
                  </a:cubicBezTo>
                  <a:cubicBezTo>
                    <a:pt x="14" y="35"/>
                    <a:pt x="14" y="35"/>
                    <a:pt x="14" y="35"/>
                  </a:cubicBezTo>
                  <a:cubicBezTo>
                    <a:pt x="5" y="37"/>
                    <a:pt x="5" y="37"/>
                    <a:pt x="5" y="37"/>
                  </a:cubicBezTo>
                  <a:cubicBezTo>
                    <a:pt x="0" y="11"/>
                    <a:pt x="0" y="11"/>
                    <a:pt x="0" y="11"/>
                  </a:cubicBezTo>
                  <a:cubicBezTo>
                    <a:pt x="0" y="11"/>
                    <a:pt x="0" y="11"/>
                    <a:pt x="0" y="11"/>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grpSp>
      <p:grpSp>
        <p:nvGrpSpPr>
          <p:cNvPr id="507" name="Group 506"/>
          <p:cNvGrpSpPr/>
          <p:nvPr/>
        </p:nvGrpSpPr>
        <p:grpSpPr>
          <a:xfrm>
            <a:off x="5475714" y="5791993"/>
            <a:ext cx="552450" cy="192088"/>
            <a:chOff x="5513387" y="5783262"/>
            <a:chExt cx="552450" cy="192088"/>
          </a:xfrm>
        </p:grpSpPr>
        <p:sp>
          <p:nvSpPr>
            <p:cNvPr id="508" name="Freeform 3757"/>
            <p:cNvSpPr>
              <a:spLocks/>
            </p:cNvSpPr>
            <p:nvPr/>
          </p:nvSpPr>
          <p:spPr bwMode="auto">
            <a:xfrm>
              <a:off x="5692774" y="5783262"/>
              <a:ext cx="373063" cy="192088"/>
            </a:xfrm>
            <a:custGeom>
              <a:avLst/>
              <a:gdLst>
                <a:gd name="T0" fmla="*/ 142 w 235"/>
                <a:gd name="T1" fmla="*/ 61 h 121"/>
                <a:gd name="T2" fmla="*/ 11 w 235"/>
                <a:gd name="T3" fmla="*/ 34 h 121"/>
                <a:gd name="T4" fmla="*/ 0 w 235"/>
                <a:gd name="T5" fmla="*/ 90 h 121"/>
                <a:gd name="T6" fmla="*/ 155 w 235"/>
                <a:gd name="T7" fmla="*/ 121 h 121"/>
                <a:gd name="T8" fmla="*/ 155 w 235"/>
                <a:gd name="T9" fmla="*/ 121 h 121"/>
                <a:gd name="T10" fmla="*/ 155 w 235"/>
                <a:gd name="T11" fmla="*/ 121 h 121"/>
                <a:gd name="T12" fmla="*/ 235 w 235"/>
                <a:gd name="T13" fmla="*/ 63 h 121"/>
                <a:gd name="T14" fmla="*/ 224 w 235"/>
                <a:gd name="T15" fmla="*/ 0 h 121"/>
                <a:gd name="T16" fmla="*/ 142 w 235"/>
                <a:gd name="T17" fmla="*/ 61 h 121"/>
                <a:gd name="T18" fmla="*/ 142 w 235"/>
                <a:gd name="T19" fmla="*/ 61 h 121"/>
                <a:gd name="T20" fmla="*/ 142 w 235"/>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21">
                  <a:moveTo>
                    <a:pt x="142" y="61"/>
                  </a:moveTo>
                  <a:lnTo>
                    <a:pt x="11" y="34"/>
                  </a:lnTo>
                  <a:lnTo>
                    <a:pt x="0" y="90"/>
                  </a:lnTo>
                  <a:lnTo>
                    <a:pt x="155" y="121"/>
                  </a:lnTo>
                  <a:lnTo>
                    <a:pt x="155" y="121"/>
                  </a:lnTo>
                  <a:lnTo>
                    <a:pt x="155" y="121"/>
                  </a:lnTo>
                  <a:lnTo>
                    <a:pt x="235" y="63"/>
                  </a:lnTo>
                  <a:lnTo>
                    <a:pt x="224" y="0"/>
                  </a:lnTo>
                  <a:lnTo>
                    <a:pt x="142" y="61"/>
                  </a:lnTo>
                  <a:lnTo>
                    <a:pt x="142" y="61"/>
                  </a:lnTo>
                  <a:lnTo>
                    <a:pt x="142" y="61"/>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09" name="Freeform 3761"/>
            <p:cNvSpPr>
              <a:spLocks/>
            </p:cNvSpPr>
            <p:nvPr/>
          </p:nvSpPr>
          <p:spPr bwMode="auto">
            <a:xfrm>
              <a:off x="5513387" y="5829299"/>
              <a:ext cx="185738" cy="82550"/>
            </a:xfrm>
            <a:custGeom>
              <a:avLst/>
              <a:gdLst>
                <a:gd name="T0" fmla="*/ 90 w 90"/>
                <a:gd name="T1" fmla="*/ 11 h 40"/>
                <a:gd name="T2" fmla="*/ 71 w 90"/>
                <a:gd name="T3" fmla="*/ 4 h 40"/>
                <a:gd name="T4" fmla="*/ 63 w 90"/>
                <a:gd name="T5" fmla="*/ 6 h 40"/>
                <a:gd name="T6" fmla="*/ 43 w 90"/>
                <a:gd name="T7" fmla="*/ 1 h 40"/>
                <a:gd name="T8" fmla="*/ 30 w 90"/>
                <a:gd name="T9" fmla="*/ 9 h 40"/>
                <a:gd name="T10" fmla="*/ 30 w 90"/>
                <a:gd name="T11" fmla="*/ 10 h 40"/>
                <a:gd name="T12" fmla="*/ 40 w 90"/>
                <a:gd name="T13" fmla="*/ 12 h 40"/>
                <a:gd name="T14" fmla="*/ 51 w 90"/>
                <a:gd name="T15" fmla="*/ 14 h 40"/>
                <a:gd name="T16" fmla="*/ 37 w 90"/>
                <a:gd name="T17" fmla="*/ 20 h 40"/>
                <a:gd name="T18" fmla="*/ 13 w 90"/>
                <a:gd name="T19" fmla="*/ 3 h 40"/>
                <a:gd name="T20" fmla="*/ 0 w 90"/>
                <a:gd name="T21" fmla="*/ 5 h 40"/>
                <a:gd name="T22" fmla="*/ 0 w 90"/>
                <a:gd name="T23" fmla="*/ 5 h 40"/>
                <a:gd name="T24" fmla="*/ 7 w 90"/>
                <a:gd name="T25" fmla="*/ 11 h 40"/>
                <a:gd name="T26" fmla="*/ 15 w 90"/>
                <a:gd name="T27" fmla="*/ 16 h 40"/>
                <a:gd name="T28" fmla="*/ 47 w 90"/>
                <a:gd name="T29" fmla="*/ 40 h 40"/>
                <a:gd name="T30" fmla="*/ 47 w 90"/>
                <a:gd name="T31" fmla="*/ 40 h 40"/>
                <a:gd name="T32" fmla="*/ 47 w 90"/>
                <a:gd name="T33" fmla="*/ 40 h 40"/>
                <a:gd name="T34" fmla="*/ 52 w 90"/>
                <a:gd name="T35" fmla="*/ 39 h 40"/>
                <a:gd name="T36" fmla="*/ 60 w 90"/>
                <a:gd name="T37" fmla="*/ 38 h 40"/>
                <a:gd name="T38" fmla="*/ 60 w 90"/>
                <a:gd name="T39" fmla="*/ 38 h 40"/>
                <a:gd name="T40" fmla="*/ 76 w 90"/>
                <a:gd name="T41" fmla="*/ 35 h 40"/>
                <a:gd name="T42" fmla="*/ 85 w 90"/>
                <a:gd name="T43" fmla="*/ 37 h 40"/>
                <a:gd name="T44" fmla="*/ 90 w 90"/>
                <a:gd name="T45" fmla="*/ 11 h 40"/>
                <a:gd name="T46" fmla="*/ 9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90" y="11"/>
                  </a:moveTo>
                  <a:cubicBezTo>
                    <a:pt x="90" y="11"/>
                    <a:pt x="76" y="4"/>
                    <a:pt x="71" y="4"/>
                  </a:cubicBezTo>
                  <a:cubicBezTo>
                    <a:pt x="68" y="4"/>
                    <a:pt x="65" y="5"/>
                    <a:pt x="63" y="6"/>
                  </a:cubicBezTo>
                  <a:cubicBezTo>
                    <a:pt x="43" y="1"/>
                    <a:pt x="43" y="1"/>
                    <a:pt x="43" y="1"/>
                  </a:cubicBezTo>
                  <a:cubicBezTo>
                    <a:pt x="37" y="0"/>
                    <a:pt x="31" y="3"/>
                    <a:pt x="30" y="9"/>
                  </a:cubicBezTo>
                  <a:cubicBezTo>
                    <a:pt x="30" y="10"/>
                    <a:pt x="30" y="10"/>
                    <a:pt x="30" y="10"/>
                  </a:cubicBezTo>
                  <a:cubicBezTo>
                    <a:pt x="40" y="12"/>
                    <a:pt x="40" y="12"/>
                    <a:pt x="40" y="12"/>
                  </a:cubicBezTo>
                  <a:cubicBezTo>
                    <a:pt x="51" y="14"/>
                    <a:pt x="51" y="14"/>
                    <a:pt x="51" y="14"/>
                  </a:cubicBezTo>
                  <a:cubicBezTo>
                    <a:pt x="37" y="20"/>
                    <a:pt x="37" y="20"/>
                    <a:pt x="37" y="20"/>
                  </a:cubicBezTo>
                  <a:cubicBezTo>
                    <a:pt x="13" y="3"/>
                    <a:pt x="13" y="3"/>
                    <a:pt x="13" y="3"/>
                  </a:cubicBezTo>
                  <a:cubicBezTo>
                    <a:pt x="9" y="0"/>
                    <a:pt x="3" y="0"/>
                    <a:pt x="0" y="5"/>
                  </a:cubicBezTo>
                  <a:cubicBezTo>
                    <a:pt x="0" y="5"/>
                    <a:pt x="0" y="5"/>
                    <a:pt x="0" y="5"/>
                  </a:cubicBezTo>
                  <a:cubicBezTo>
                    <a:pt x="7" y="11"/>
                    <a:pt x="7" y="11"/>
                    <a:pt x="7" y="11"/>
                  </a:cubicBezTo>
                  <a:cubicBezTo>
                    <a:pt x="15" y="16"/>
                    <a:pt x="15" y="16"/>
                    <a:pt x="15" y="16"/>
                  </a:cubicBezTo>
                  <a:cubicBezTo>
                    <a:pt x="47" y="40"/>
                    <a:pt x="47" y="40"/>
                    <a:pt x="47" y="40"/>
                  </a:cubicBezTo>
                  <a:cubicBezTo>
                    <a:pt x="47" y="40"/>
                    <a:pt x="47" y="40"/>
                    <a:pt x="47" y="40"/>
                  </a:cubicBezTo>
                  <a:cubicBezTo>
                    <a:pt x="47" y="40"/>
                    <a:pt x="47" y="40"/>
                    <a:pt x="47" y="40"/>
                  </a:cubicBezTo>
                  <a:cubicBezTo>
                    <a:pt x="52" y="39"/>
                    <a:pt x="52" y="39"/>
                    <a:pt x="52" y="39"/>
                  </a:cubicBezTo>
                  <a:cubicBezTo>
                    <a:pt x="60" y="38"/>
                    <a:pt x="60" y="38"/>
                    <a:pt x="60" y="38"/>
                  </a:cubicBezTo>
                  <a:cubicBezTo>
                    <a:pt x="60" y="38"/>
                    <a:pt x="60" y="38"/>
                    <a:pt x="60" y="38"/>
                  </a:cubicBezTo>
                  <a:cubicBezTo>
                    <a:pt x="76" y="35"/>
                    <a:pt x="76" y="35"/>
                    <a:pt x="76" y="35"/>
                  </a:cubicBezTo>
                  <a:cubicBezTo>
                    <a:pt x="85" y="37"/>
                    <a:pt x="85" y="37"/>
                    <a:pt x="85" y="37"/>
                  </a:cubicBezTo>
                  <a:cubicBezTo>
                    <a:pt x="90" y="11"/>
                    <a:pt x="90" y="11"/>
                    <a:pt x="90" y="11"/>
                  </a:cubicBezTo>
                  <a:cubicBezTo>
                    <a:pt x="90" y="11"/>
                    <a:pt x="90" y="11"/>
                    <a:pt x="90" y="11"/>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grpSp>
      <p:sp>
        <p:nvSpPr>
          <p:cNvPr id="510" name="Freeform 3762"/>
          <p:cNvSpPr>
            <a:spLocks/>
          </p:cNvSpPr>
          <p:nvPr/>
        </p:nvSpPr>
        <p:spPr bwMode="auto">
          <a:xfrm>
            <a:off x="6055500" y="6402387"/>
            <a:ext cx="260350" cy="168275"/>
          </a:xfrm>
          <a:custGeom>
            <a:avLst/>
            <a:gdLst>
              <a:gd name="T0" fmla="*/ 157 w 164"/>
              <a:gd name="T1" fmla="*/ 106 h 106"/>
              <a:gd name="T2" fmla="*/ 164 w 164"/>
              <a:gd name="T3" fmla="*/ 0 h 106"/>
              <a:gd name="T4" fmla="*/ 82 w 164"/>
              <a:gd name="T5" fmla="*/ 35 h 106"/>
              <a:gd name="T6" fmla="*/ 0 w 164"/>
              <a:gd name="T7" fmla="*/ 0 h 106"/>
              <a:gd name="T8" fmla="*/ 8 w 164"/>
              <a:gd name="T9" fmla="*/ 106 h 106"/>
              <a:gd name="T10" fmla="*/ 157 w 164"/>
              <a:gd name="T11" fmla="*/ 106 h 106"/>
            </a:gdLst>
            <a:ahLst/>
            <a:cxnLst>
              <a:cxn ang="0">
                <a:pos x="T0" y="T1"/>
              </a:cxn>
              <a:cxn ang="0">
                <a:pos x="T2" y="T3"/>
              </a:cxn>
              <a:cxn ang="0">
                <a:pos x="T4" y="T5"/>
              </a:cxn>
              <a:cxn ang="0">
                <a:pos x="T6" y="T7"/>
              </a:cxn>
              <a:cxn ang="0">
                <a:pos x="T8" y="T9"/>
              </a:cxn>
              <a:cxn ang="0">
                <a:pos x="T10" y="T11"/>
              </a:cxn>
            </a:cxnLst>
            <a:rect l="0" t="0" r="r" b="b"/>
            <a:pathLst>
              <a:path w="164" h="106">
                <a:moveTo>
                  <a:pt x="157" y="106"/>
                </a:moveTo>
                <a:lnTo>
                  <a:pt x="164" y="0"/>
                </a:lnTo>
                <a:lnTo>
                  <a:pt x="82" y="35"/>
                </a:lnTo>
                <a:lnTo>
                  <a:pt x="0" y="0"/>
                </a:lnTo>
                <a:lnTo>
                  <a:pt x="8" y="106"/>
                </a:lnTo>
                <a:lnTo>
                  <a:pt x="157" y="10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grpSp>
        <p:nvGrpSpPr>
          <p:cNvPr id="511" name="Group 510"/>
          <p:cNvGrpSpPr/>
          <p:nvPr/>
        </p:nvGrpSpPr>
        <p:grpSpPr>
          <a:xfrm>
            <a:off x="5383670" y="5450198"/>
            <a:ext cx="325437" cy="354012"/>
            <a:chOff x="5395100" y="5514975"/>
            <a:chExt cx="325437" cy="354012"/>
          </a:xfrm>
        </p:grpSpPr>
        <p:sp>
          <p:nvSpPr>
            <p:cNvPr id="512" name="Freeform 3763"/>
            <p:cNvSpPr>
              <a:spLocks/>
            </p:cNvSpPr>
            <p:nvPr/>
          </p:nvSpPr>
          <p:spPr bwMode="auto">
            <a:xfrm>
              <a:off x="5395100" y="5748337"/>
              <a:ext cx="100013" cy="42863"/>
            </a:xfrm>
            <a:custGeom>
              <a:avLst/>
              <a:gdLst>
                <a:gd name="T0" fmla="*/ 17 w 49"/>
                <a:gd name="T1" fmla="*/ 13 h 21"/>
                <a:gd name="T2" fmla="*/ 0 w 49"/>
                <a:gd name="T3" fmla="*/ 5 h 21"/>
                <a:gd name="T4" fmla="*/ 30 w 49"/>
                <a:gd name="T5" fmla="*/ 1 h 21"/>
                <a:gd name="T6" fmla="*/ 49 w 49"/>
                <a:gd name="T7" fmla="*/ 21 h 21"/>
                <a:gd name="T8" fmla="*/ 17 w 49"/>
                <a:gd name="T9" fmla="*/ 13 h 21"/>
              </a:gdLst>
              <a:ahLst/>
              <a:cxnLst>
                <a:cxn ang="0">
                  <a:pos x="T0" y="T1"/>
                </a:cxn>
                <a:cxn ang="0">
                  <a:pos x="T2" y="T3"/>
                </a:cxn>
                <a:cxn ang="0">
                  <a:pos x="T4" y="T5"/>
                </a:cxn>
                <a:cxn ang="0">
                  <a:pos x="T6" y="T7"/>
                </a:cxn>
                <a:cxn ang="0">
                  <a:pos x="T8" y="T9"/>
                </a:cxn>
              </a:cxnLst>
              <a:rect l="0" t="0" r="r" b="b"/>
              <a:pathLst>
                <a:path w="49" h="21">
                  <a:moveTo>
                    <a:pt x="17" y="13"/>
                  </a:moveTo>
                  <a:cubicBezTo>
                    <a:pt x="9" y="13"/>
                    <a:pt x="2" y="7"/>
                    <a:pt x="0" y="5"/>
                  </a:cubicBezTo>
                  <a:cubicBezTo>
                    <a:pt x="10" y="13"/>
                    <a:pt x="16" y="2"/>
                    <a:pt x="30" y="1"/>
                  </a:cubicBezTo>
                  <a:cubicBezTo>
                    <a:pt x="48" y="0"/>
                    <a:pt x="49" y="21"/>
                    <a:pt x="49" y="21"/>
                  </a:cubicBezTo>
                  <a:cubicBezTo>
                    <a:pt x="39" y="8"/>
                    <a:pt x="26" y="12"/>
                    <a:pt x="17" y="13"/>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13" name="Freeform 3764"/>
            <p:cNvSpPr>
              <a:spLocks/>
            </p:cNvSpPr>
            <p:nvPr/>
          </p:nvSpPr>
          <p:spPr bwMode="auto">
            <a:xfrm>
              <a:off x="5395100" y="5757862"/>
              <a:ext cx="100013" cy="38100"/>
            </a:xfrm>
            <a:custGeom>
              <a:avLst/>
              <a:gdLst>
                <a:gd name="T0" fmla="*/ 0 w 49"/>
                <a:gd name="T1" fmla="*/ 0 h 18"/>
                <a:gd name="T2" fmla="*/ 0 w 49"/>
                <a:gd name="T3" fmla="*/ 0 h 18"/>
                <a:gd name="T4" fmla="*/ 17 w 49"/>
                <a:gd name="T5" fmla="*/ 8 h 18"/>
                <a:gd name="T6" fmla="*/ 49 w 49"/>
                <a:gd name="T7" fmla="*/ 16 h 18"/>
                <a:gd name="T8" fmla="*/ 24 w 49"/>
                <a:gd name="T9" fmla="*/ 18 h 18"/>
                <a:gd name="T10" fmla="*/ 0 w 49"/>
                <a:gd name="T11" fmla="*/ 0 h 18"/>
              </a:gdLst>
              <a:ahLst/>
              <a:cxnLst>
                <a:cxn ang="0">
                  <a:pos x="T0" y="T1"/>
                </a:cxn>
                <a:cxn ang="0">
                  <a:pos x="T2" y="T3"/>
                </a:cxn>
                <a:cxn ang="0">
                  <a:pos x="T4" y="T5"/>
                </a:cxn>
                <a:cxn ang="0">
                  <a:pos x="T6" y="T7"/>
                </a:cxn>
                <a:cxn ang="0">
                  <a:pos x="T8" y="T9"/>
                </a:cxn>
                <a:cxn ang="0">
                  <a:pos x="T10" y="T11"/>
                </a:cxn>
              </a:cxnLst>
              <a:rect l="0" t="0" r="r" b="b"/>
              <a:pathLst>
                <a:path w="49" h="18">
                  <a:moveTo>
                    <a:pt x="0" y="0"/>
                  </a:moveTo>
                  <a:cubicBezTo>
                    <a:pt x="0" y="0"/>
                    <a:pt x="0" y="0"/>
                    <a:pt x="0" y="0"/>
                  </a:cubicBezTo>
                  <a:cubicBezTo>
                    <a:pt x="2" y="2"/>
                    <a:pt x="9" y="8"/>
                    <a:pt x="17" y="8"/>
                  </a:cubicBezTo>
                  <a:cubicBezTo>
                    <a:pt x="26" y="7"/>
                    <a:pt x="39" y="3"/>
                    <a:pt x="49" y="16"/>
                  </a:cubicBezTo>
                  <a:cubicBezTo>
                    <a:pt x="38" y="13"/>
                    <a:pt x="36" y="18"/>
                    <a:pt x="24" y="18"/>
                  </a:cubicBezTo>
                  <a:cubicBezTo>
                    <a:pt x="11" y="17"/>
                    <a:pt x="0" y="0"/>
                    <a:pt x="0"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14" name="Freeform 3766"/>
            <p:cNvSpPr>
              <a:spLocks/>
            </p:cNvSpPr>
            <p:nvPr/>
          </p:nvSpPr>
          <p:spPr bwMode="auto">
            <a:xfrm>
              <a:off x="5484000" y="5597525"/>
              <a:ext cx="23813" cy="241300"/>
            </a:xfrm>
            <a:custGeom>
              <a:avLst/>
              <a:gdLst>
                <a:gd name="T0" fmla="*/ 15 w 15"/>
                <a:gd name="T1" fmla="*/ 152 h 152"/>
                <a:gd name="T2" fmla="*/ 7 w 15"/>
                <a:gd name="T3" fmla="*/ 152 h 152"/>
                <a:gd name="T4" fmla="*/ 0 w 15"/>
                <a:gd name="T5" fmla="*/ 0 h 152"/>
                <a:gd name="T6" fmla="*/ 7 w 15"/>
                <a:gd name="T7" fmla="*/ 0 h 152"/>
                <a:gd name="T8" fmla="*/ 15 w 15"/>
                <a:gd name="T9" fmla="*/ 152 h 152"/>
              </a:gdLst>
              <a:ahLst/>
              <a:cxnLst>
                <a:cxn ang="0">
                  <a:pos x="T0" y="T1"/>
                </a:cxn>
                <a:cxn ang="0">
                  <a:pos x="T2" y="T3"/>
                </a:cxn>
                <a:cxn ang="0">
                  <a:pos x="T4" y="T5"/>
                </a:cxn>
                <a:cxn ang="0">
                  <a:pos x="T6" y="T7"/>
                </a:cxn>
                <a:cxn ang="0">
                  <a:pos x="T8" y="T9"/>
                </a:cxn>
              </a:cxnLst>
              <a:rect l="0" t="0" r="r" b="b"/>
              <a:pathLst>
                <a:path w="15" h="152">
                  <a:moveTo>
                    <a:pt x="15" y="152"/>
                  </a:moveTo>
                  <a:lnTo>
                    <a:pt x="7" y="152"/>
                  </a:lnTo>
                  <a:lnTo>
                    <a:pt x="0" y="0"/>
                  </a:lnTo>
                  <a:lnTo>
                    <a:pt x="7" y="0"/>
                  </a:lnTo>
                  <a:lnTo>
                    <a:pt x="15" y="1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15" name="Oval 3774"/>
            <p:cNvSpPr>
              <a:spLocks noChangeArrowheads="1"/>
            </p:cNvSpPr>
            <p:nvPr/>
          </p:nvSpPr>
          <p:spPr bwMode="auto">
            <a:xfrm>
              <a:off x="5422087" y="5565775"/>
              <a:ext cx="134938" cy="139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16" name="Freeform 3767"/>
            <p:cNvSpPr>
              <a:spLocks/>
            </p:cNvSpPr>
            <p:nvPr/>
          </p:nvSpPr>
          <p:spPr bwMode="auto">
            <a:xfrm>
              <a:off x="5615762" y="5535612"/>
              <a:ext cx="22225" cy="314325"/>
            </a:xfrm>
            <a:custGeom>
              <a:avLst/>
              <a:gdLst>
                <a:gd name="T0" fmla="*/ 0 w 14"/>
                <a:gd name="T1" fmla="*/ 198 h 198"/>
                <a:gd name="T2" fmla="*/ 8 w 14"/>
                <a:gd name="T3" fmla="*/ 198 h 198"/>
                <a:gd name="T4" fmla="*/ 14 w 14"/>
                <a:gd name="T5" fmla="*/ 1 h 198"/>
                <a:gd name="T6" fmla="*/ 5 w 14"/>
                <a:gd name="T7" fmla="*/ 0 h 198"/>
                <a:gd name="T8" fmla="*/ 0 w 14"/>
                <a:gd name="T9" fmla="*/ 198 h 198"/>
              </a:gdLst>
              <a:ahLst/>
              <a:cxnLst>
                <a:cxn ang="0">
                  <a:pos x="T0" y="T1"/>
                </a:cxn>
                <a:cxn ang="0">
                  <a:pos x="T2" y="T3"/>
                </a:cxn>
                <a:cxn ang="0">
                  <a:pos x="T4" y="T5"/>
                </a:cxn>
                <a:cxn ang="0">
                  <a:pos x="T6" y="T7"/>
                </a:cxn>
                <a:cxn ang="0">
                  <a:pos x="T8" y="T9"/>
                </a:cxn>
              </a:cxnLst>
              <a:rect l="0" t="0" r="r" b="b"/>
              <a:pathLst>
                <a:path w="14" h="198">
                  <a:moveTo>
                    <a:pt x="0" y="198"/>
                  </a:moveTo>
                  <a:lnTo>
                    <a:pt x="8" y="198"/>
                  </a:lnTo>
                  <a:lnTo>
                    <a:pt x="14" y="1"/>
                  </a:lnTo>
                  <a:lnTo>
                    <a:pt x="5" y="0"/>
                  </a:lnTo>
                  <a:lnTo>
                    <a:pt x="0" y="19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17" name="Oval 3768"/>
            <p:cNvSpPr>
              <a:spLocks noChangeArrowheads="1"/>
            </p:cNvSpPr>
            <p:nvPr/>
          </p:nvSpPr>
          <p:spPr bwMode="auto">
            <a:xfrm>
              <a:off x="5555437" y="5514975"/>
              <a:ext cx="150813" cy="15081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18" name="Freeform 3769"/>
            <p:cNvSpPr>
              <a:spLocks/>
            </p:cNvSpPr>
            <p:nvPr/>
          </p:nvSpPr>
          <p:spPr bwMode="auto">
            <a:xfrm>
              <a:off x="5499875" y="5710237"/>
              <a:ext cx="90488" cy="47625"/>
            </a:xfrm>
            <a:custGeom>
              <a:avLst/>
              <a:gdLst>
                <a:gd name="T0" fmla="*/ 31 w 44"/>
                <a:gd name="T1" fmla="*/ 10 h 23"/>
                <a:gd name="T2" fmla="*/ 44 w 44"/>
                <a:gd name="T3" fmla="*/ 0 h 23"/>
                <a:gd name="T4" fmla="*/ 16 w 44"/>
                <a:gd name="T5" fmla="*/ 2 h 23"/>
                <a:gd name="T6" fmla="*/ 2 w 44"/>
                <a:gd name="T7" fmla="*/ 23 h 23"/>
                <a:gd name="T8" fmla="*/ 31 w 44"/>
                <a:gd name="T9" fmla="*/ 10 h 23"/>
              </a:gdLst>
              <a:ahLst/>
              <a:cxnLst>
                <a:cxn ang="0">
                  <a:pos x="T0" y="T1"/>
                </a:cxn>
                <a:cxn ang="0">
                  <a:pos x="T2" y="T3"/>
                </a:cxn>
                <a:cxn ang="0">
                  <a:pos x="T4" y="T5"/>
                </a:cxn>
                <a:cxn ang="0">
                  <a:pos x="T6" y="T7"/>
                </a:cxn>
                <a:cxn ang="0">
                  <a:pos x="T8" y="T9"/>
                </a:cxn>
              </a:cxnLst>
              <a:rect l="0" t="0" r="r" b="b"/>
              <a:pathLst>
                <a:path w="44" h="23">
                  <a:moveTo>
                    <a:pt x="31" y="10"/>
                  </a:moveTo>
                  <a:cubicBezTo>
                    <a:pt x="38" y="9"/>
                    <a:pt x="43" y="2"/>
                    <a:pt x="44" y="0"/>
                  </a:cubicBezTo>
                  <a:cubicBezTo>
                    <a:pt x="37" y="9"/>
                    <a:pt x="29" y="0"/>
                    <a:pt x="16" y="2"/>
                  </a:cubicBezTo>
                  <a:cubicBezTo>
                    <a:pt x="0" y="4"/>
                    <a:pt x="2" y="23"/>
                    <a:pt x="2" y="23"/>
                  </a:cubicBezTo>
                  <a:cubicBezTo>
                    <a:pt x="10" y="9"/>
                    <a:pt x="22" y="11"/>
                    <a:pt x="31" y="1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19" name="Freeform 3770"/>
            <p:cNvSpPr>
              <a:spLocks/>
            </p:cNvSpPr>
            <p:nvPr/>
          </p:nvSpPr>
          <p:spPr bwMode="auto">
            <a:xfrm>
              <a:off x="5504637" y="5710237"/>
              <a:ext cx="85725" cy="47625"/>
            </a:xfrm>
            <a:custGeom>
              <a:avLst/>
              <a:gdLst>
                <a:gd name="T0" fmla="*/ 42 w 42"/>
                <a:gd name="T1" fmla="*/ 0 h 23"/>
                <a:gd name="T2" fmla="*/ 42 w 42"/>
                <a:gd name="T3" fmla="*/ 0 h 23"/>
                <a:gd name="T4" fmla="*/ 28 w 42"/>
                <a:gd name="T5" fmla="*/ 10 h 23"/>
                <a:gd name="T6" fmla="*/ 0 w 42"/>
                <a:gd name="T7" fmla="*/ 23 h 23"/>
                <a:gd name="T8" fmla="*/ 24 w 42"/>
                <a:gd name="T9" fmla="*/ 21 h 23"/>
                <a:gd name="T10" fmla="*/ 42 w 42"/>
                <a:gd name="T11" fmla="*/ 0 h 23"/>
              </a:gdLst>
              <a:ahLst/>
              <a:cxnLst>
                <a:cxn ang="0">
                  <a:pos x="T0" y="T1"/>
                </a:cxn>
                <a:cxn ang="0">
                  <a:pos x="T2" y="T3"/>
                </a:cxn>
                <a:cxn ang="0">
                  <a:pos x="T4" y="T5"/>
                </a:cxn>
                <a:cxn ang="0">
                  <a:pos x="T6" y="T7"/>
                </a:cxn>
                <a:cxn ang="0">
                  <a:pos x="T8" y="T9"/>
                </a:cxn>
                <a:cxn ang="0">
                  <a:pos x="T10" y="T11"/>
                </a:cxn>
              </a:cxnLst>
              <a:rect l="0" t="0" r="r" b="b"/>
              <a:pathLst>
                <a:path w="42" h="23">
                  <a:moveTo>
                    <a:pt x="42" y="0"/>
                  </a:moveTo>
                  <a:cubicBezTo>
                    <a:pt x="42" y="0"/>
                    <a:pt x="42" y="0"/>
                    <a:pt x="42" y="0"/>
                  </a:cubicBezTo>
                  <a:cubicBezTo>
                    <a:pt x="41" y="2"/>
                    <a:pt x="36" y="9"/>
                    <a:pt x="28" y="10"/>
                  </a:cubicBezTo>
                  <a:cubicBezTo>
                    <a:pt x="20" y="11"/>
                    <a:pt x="7" y="9"/>
                    <a:pt x="0" y="23"/>
                  </a:cubicBezTo>
                  <a:cubicBezTo>
                    <a:pt x="10" y="19"/>
                    <a:pt x="13" y="23"/>
                    <a:pt x="24" y="21"/>
                  </a:cubicBezTo>
                  <a:cubicBezTo>
                    <a:pt x="36" y="18"/>
                    <a:pt x="42" y="0"/>
                    <a:pt x="42"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20" name="Freeform 3771"/>
            <p:cNvSpPr>
              <a:spLocks/>
            </p:cNvSpPr>
            <p:nvPr/>
          </p:nvSpPr>
          <p:spPr bwMode="auto">
            <a:xfrm>
              <a:off x="5628462" y="5715000"/>
              <a:ext cx="92075" cy="41275"/>
            </a:xfrm>
            <a:custGeom>
              <a:avLst/>
              <a:gdLst>
                <a:gd name="T0" fmla="*/ 30 w 45"/>
                <a:gd name="T1" fmla="*/ 11 h 20"/>
                <a:gd name="T2" fmla="*/ 45 w 45"/>
                <a:gd name="T3" fmla="*/ 3 h 20"/>
                <a:gd name="T4" fmla="*/ 17 w 45"/>
                <a:gd name="T5" fmla="*/ 1 h 20"/>
                <a:gd name="T6" fmla="*/ 0 w 45"/>
                <a:gd name="T7" fmla="*/ 20 h 20"/>
                <a:gd name="T8" fmla="*/ 30 w 45"/>
                <a:gd name="T9" fmla="*/ 11 h 20"/>
              </a:gdLst>
              <a:ahLst/>
              <a:cxnLst>
                <a:cxn ang="0">
                  <a:pos x="T0" y="T1"/>
                </a:cxn>
                <a:cxn ang="0">
                  <a:pos x="T2" y="T3"/>
                </a:cxn>
                <a:cxn ang="0">
                  <a:pos x="T4" y="T5"/>
                </a:cxn>
                <a:cxn ang="0">
                  <a:pos x="T6" y="T7"/>
                </a:cxn>
                <a:cxn ang="0">
                  <a:pos x="T8" y="T9"/>
                </a:cxn>
              </a:cxnLst>
              <a:rect l="0" t="0" r="r" b="b"/>
              <a:pathLst>
                <a:path w="45" h="20">
                  <a:moveTo>
                    <a:pt x="30" y="11"/>
                  </a:moveTo>
                  <a:cubicBezTo>
                    <a:pt x="37" y="11"/>
                    <a:pt x="43" y="5"/>
                    <a:pt x="45" y="3"/>
                  </a:cubicBezTo>
                  <a:cubicBezTo>
                    <a:pt x="36" y="11"/>
                    <a:pt x="30" y="1"/>
                    <a:pt x="17" y="1"/>
                  </a:cubicBezTo>
                  <a:cubicBezTo>
                    <a:pt x="0" y="0"/>
                    <a:pt x="0" y="20"/>
                    <a:pt x="0" y="20"/>
                  </a:cubicBezTo>
                  <a:cubicBezTo>
                    <a:pt x="9" y="8"/>
                    <a:pt x="21" y="11"/>
                    <a:pt x="30" y="1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21" name="Freeform 3772"/>
            <p:cNvSpPr>
              <a:spLocks/>
            </p:cNvSpPr>
            <p:nvPr/>
          </p:nvSpPr>
          <p:spPr bwMode="auto">
            <a:xfrm>
              <a:off x="5628462" y="5721350"/>
              <a:ext cx="92075" cy="39687"/>
            </a:xfrm>
            <a:custGeom>
              <a:avLst/>
              <a:gdLst>
                <a:gd name="T0" fmla="*/ 45 w 45"/>
                <a:gd name="T1" fmla="*/ 0 h 19"/>
                <a:gd name="T2" fmla="*/ 45 w 45"/>
                <a:gd name="T3" fmla="*/ 0 h 19"/>
                <a:gd name="T4" fmla="*/ 30 w 45"/>
                <a:gd name="T5" fmla="*/ 8 h 19"/>
                <a:gd name="T6" fmla="*/ 0 w 45"/>
                <a:gd name="T7" fmla="*/ 17 h 19"/>
                <a:gd name="T8" fmla="*/ 24 w 45"/>
                <a:gd name="T9" fmla="*/ 18 h 19"/>
                <a:gd name="T10" fmla="*/ 45 w 45"/>
                <a:gd name="T11" fmla="*/ 0 h 19"/>
              </a:gdLst>
              <a:ahLst/>
              <a:cxnLst>
                <a:cxn ang="0">
                  <a:pos x="T0" y="T1"/>
                </a:cxn>
                <a:cxn ang="0">
                  <a:pos x="T2" y="T3"/>
                </a:cxn>
                <a:cxn ang="0">
                  <a:pos x="T4" y="T5"/>
                </a:cxn>
                <a:cxn ang="0">
                  <a:pos x="T6" y="T7"/>
                </a:cxn>
                <a:cxn ang="0">
                  <a:pos x="T8" y="T9"/>
                </a:cxn>
                <a:cxn ang="0">
                  <a:pos x="T10" y="T11"/>
                </a:cxn>
              </a:cxnLst>
              <a:rect l="0" t="0" r="r" b="b"/>
              <a:pathLst>
                <a:path w="45" h="19">
                  <a:moveTo>
                    <a:pt x="45" y="0"/>
                  </a:moveTo>
                  <a:cubicBezTo>
                    <a:pt x="45" y="0"/>
                    <a:pt x="45" y="0"/>
                    <a:pt x="45" y="0"/>
                  </a:cubicBezTo>
                  <a:cubicBezTo>
                    <a:pt x="43" y="2"/>
                    <a:pt x="37" y="8"/>
                    <a:pt x="30" y="8"/>
                  </a:cubicBezTo>
                  <a:cubicBezTo>
                    <a:pt x="21" y="8"/>
                    <a:pt x="9" y="5"/>
                    <a:pt x="0" y="17"/>
                  </a:cubicBezTo>
                  <a:cubicBezTo>
                    <a:pt x="10" y="14"/>
                    <a:pt x="12" y="19"/>
                    <a:pt x="24" y="18"/>
                  </a:cubicBezTo>
                  <a:cubicBezTo>
                    <a:pt x="36" y="17"/>
                    <a:pt x="45" y="0"/>
                    <a:pt x="4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22" name="Freeform 3773"/>
            <p:cNvSpPr>
              <a:spLocks/>
            </p:cNvSpPr>
            <p:nvPr/>
          </p:nvSpPr>
          <p:spPr bwMode="auto">
            <a:xfrm>
              <a:off x="5404625" y="5805487"/>
              <a:ext cx="301625" cy="63500"/>
            </a:xfrm>
            <a:custGeom>
              <a:avLst/>
              <a:gdLst>
                <a:gd name="T0" fmla="*/ 73 w 146"/>
                <a:gd name="T1" fmla="*/ 0 h 30"/>
                <a:gd name="T2" fmla="*/ 35 w 146"/>
                <a:gd name="T3" fmla="*/ 14 h 30"/>
                <a:gd name="T4" fmla="*/ 0 w 146"/>
                <a:gd name="T5" fmla="*/ 30 h 30"/>
                <a:gd name="T6" fmla="*/ 146 w 146"/>
                <a:gd name="T7" fmla="*/ 30 h 30"/>
                <a:gd name="T8" fmla="*/ 111 w 146"/>
                <a:gd name="T9" fmla="*/ 14 h 30"/>
                <a:gd name="T10" fmla="*/ 73 w 146"/>
                <a:gd name="T11" fmla="*/ 0 h 30"/>
              </a:gdLst>
              <a:ahLst/>
              <a:cxnLst>
                <a:cxn ang="0">
                  <a:pos x="T0" y="T1"/>
                </a:cxn>
                <a:cxn ang="0">
                  <a:pos x="T2" y="T3"/>
                </a:cxn>
                <a:cxn ang="0">
                  <a:pos x="T4" y="T5"/>
                </a:cxn>
                <a:cxn ang="0">
                  <a:pos x="T6" y="T7"/>
                </a:cxn>
                <a:cxn ang="0">
                  <a:pos x="T8" y="T9"/>
                </a:cxn>
                <a:cxn ang="0">
                  <a:pos x="T10" y="T11"/>
                </a:cxn>
              </a:cxnLst>
              <a:rect l="0" t="0" r="r" b="b"/>
              <a:pathLst>
                <a:path w="146" h="30">
                  <a:moveTo>
                    <a:pt x="73" y="0"/>
                  </a:moveTo>
                  <a:cubicBezTo>
                    <a:pt x="59" y="5"/>
                    <a:pt x="47" y="9"/>
                    <a:pt x="35" y="14"/>
                  </a:cubicBezTo>
                  <a:cubicBezTo>
                    <a:pt x="22" y="19"/>
                    <a:pt x="11" y="24"/>
                    <a:pt x="0" y="30"/>
                  </a:cubicBezTo>
                  <a:cubicBezTo>
                    <a:pt x="25" y="30"/>
                    <a:pt x="122" y="30"/>
                    <a:pt x="146" y="30"/>
                  </a:cubicBezTo>
                  <a:cubicBezTo>
                    <a:pt x="134" y="24"/>
                    <a:pt x="123" y="19"/>
                    <a:pt x="111" y="14"/>
                  </a:cubicBezTo>
                  <a:cubicBezTo>
                    <a:pt x="98" y="9"/>
                    <a:pt x="86" y="5"/>
                    <a:pt x="7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grpSp>
      <p:sp>
        <p:nvSpPr>
          <p:cNvPr id="523" name="Freeform 3775"/>
          <p:cNvSpPr>
            <a:spLocks/>
          </p:cNvSpPr>
          <p:nvPr/>
        </p:nvSpPr>
        <p:spPr bwMode="auto">
          <a:xfrm>
            <a:off x="5738000" y="6242050"/>
            <a:ext cx="906463" cy="334962"/>
          </a:xfrm>
          <a:custGeom>
            <a:avLst/>
            <a:gdLst>
              <a:gd name="T0" fmla="*/ 372 w 439"/>
              <a:gd name="T1" fmla="*/ 162 h 162"/>
              <a:gd name="T2" fmla="*/ 67 w 439"/>
              <a:gd name="T3" fmla="*/ 162 h 162"/>
              <a:gd name="T4" fmla="*/ 0 w 439"/>
              <a:gd name="T5" fmla="*/ 81 h 162"/>
              <a:gd name="T6" fmla="*/ 0 w 439"/>
              <a:gd name="T7" fmla="*/ 80 h 162"/>
              <a:gd name="T8" fmla="*/ 67 w 439"/>
              <a:gd name="T9" fmla="*/ 0 h 162"/>
              <a:gd name="T10" fmla="*/ 372 w 439"/>
              <a:gd name="T11" fmla="*/ 0 h 162"/>
              <a:gd name="T12" fmla="*/ 439 w 439"/>
              <a:gd name="T13" fmla="*/ 80 h 162"/>
              <a:gd name="T14" fmla="*/ 439 w 439"/>
              <a:gd name="T15" fmla="*/ 81 h 162"/>
              <a:gd name="T16" fmla="*/ 372 w 439"/>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9" h="162">
                <a:moveTo>
                  <a:pt x="372" y="162"/>
                </a:moveTo>
                <a:cubicBezTo>
                  <a:pt x="67" y="162"/>
                  <a:pt x="67" y="162"/>
                  <a:pt x="67" y="162"/>
                </a:cubicBezTo>
                <a:cubicBezTo>
                  <a:pt x="30" y="162"/>
                  <a:pt x="0" y="126"/>
                  <a:pt x="0" y="81"/>
                </a:cubicBezTo>
                <a:cubicBezTo>
                  <a:pt x="0" y="80"/>
                  <a:pt x="0" y="80"/>
                  <a:pt x="0" y="80"/>
                </a:cubicBezTo>
                <a:cubicBezTo>
                  <a:pt x="0" y="36"/>
                  <a:pt x="30" y="0"/>
                  <a:pt x="67" y="0"/>
                </a:cubicBezTo>
                <a:cubicBezTo>
                  <a:pt x="372" y="0"/>
                  <a:pt x="372" y="0"/>
                  <a:pt x="372" y="0"/>
                </a:cubicBezTo>
                <a:cubicBezTo>
                  <a:pt x="409" y="0"/>
                  <a:pt x="439" y="36"/>
                  <a:pt x="439" y="80"/>
                </a:cubicBezTo>
                <a:cubicBezTo>
                  <a:pt x="439" y="81"/>
                  <a:pt x="439" y="81"/>
                  <a:pt x="439" y="81"/>
                </a:cubicBezTo>
                <a:cubicBezTo>
                  <a:pt x="439" y="126"/>
                  <a:pt x="409" y="162"/>
                  <a:pt x="372" y="162"/>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24" name="Rectangle 3776"/>
          <p:cNvSpPr>
            <a:spLocks noChangeArrowheads="1"/>
          </p:cNvSpPr>
          <p:nvPr/>
        </p:nvSpPr>
        <p:spPr bwMode="auto">
          <a:xfrm>
            <a:off x="5893986" y="6333150"/>
            <a:ext cx="61395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1000" b="1" dirty="0">
                <a:solidFill>
                  <a:srgbClr val="FFFFFF"/>
                </a:solidFill>
                <a:latin typeface="Segoe UI" panose="020B0502040204020203" pitchFamily="34" charset="0"/>
              </a:rPr>
              <a:t>dual goals</a:t>
            </a:r>
            <a:endParaRPr lang="en-US" altLang="en-US" dirty="0">
              <a:solidFill>
                <a:srgbClr val="505050"/>
              </a:solidFill>
              <a:latin typeface="Segoe UI" panose="020B0502040204020203" pitchFamily="34" charset="0"/>
            </a:endParaRPr>
          </a:p>
        </p:txBody>
      </p:sp>
      <p:grpSp>
        <p:nvGrpSpPr>
          <p:cNvPr id="525" name="Group 524"/>
          <p:cNvGrpSpPr/>
          <p:nvPr/>
        </p:nvGrpSpPr>
        <p:grpSpPr>
          <a:xfrm>
            <a:off x="6599237" y="5326062"/>
            <a:ext cx="685800" cy="482600"/>
            <a:chOff x="6476187" y="5402262"/>
            <a:chExt cx="685800" cy="482600"/>
          </a:xfrm>
        </p:grpSpPr>
        <p:sp>
          <p:nvSpPr>
            <p:cNvPr id="526" name="Freeform 3463"/>
            <p:cNvSpPr>
              <a:spLocks/>
            </p:cNvSpPr>
            <p:nvPr/>
          </p:nvSpPr>
          <p:spPr bwMode="auto">
            <a:xfrm>
              <a:off x="7025462" y="5789612"/>
              <a:ext cx="25400" cy="7937"/>
            </a:xfrm>
            <a:custGeom>
              <a:avLst/>
              <a:gdLst>
                <a:gd name="T0" fmla="*/ 12 w 12"/>
                <a:gd name="T1" fmla="*/ 1 h 4"/>
                <a:gd name="T2" fmla="*/ 9 w 12"/>
                <a:gd name="T3" fmla="*/ 4 h 4"/>
                <a:gd name="T4" fmla="*/ 4 w 12"/>
                <a:gd name="T5" fmla="*/ 4 h 4"/>
                <a:gd name="T6" fmla="*/ 0 w 12"/>
                <a:gd name="T7" fmla="*/ 1 h 4"/>
                <a:gd name="T8" fmla="*/ 0 w 12"/>
                <a:gd name="T9" fmla="*/ 1 h 4"/>
                <a:gd name="T10" fmla="*/ 4 w 12"/>
                <a:gd name="T11" fmla="*/ 0 h 4"/>
                <a:gd name="T12" fmla="*/ 9 w 12"/>
                <a:gd name="T13" fmla="*/ 0 h 4"/>
                <a:gd name="T14" fmla="*/ 12 w 12"/>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2" y="1"/>
                  </a:moveTo>
                  <a:cubicBezTo>
                    <a:pt x="12" y="2"/>
                    <a:pt x="10" y="4"/>
                    <a:pt x="9" y="4"/>
                  </a:cubicBezTo>
                  <a:cubicBezTo>
                    <a:pt x="4" y="4"/>
                    <a:pt x="4" y="4"/>
                    <a:pt x="4" y="4"/>
                  </a:cubicBezTo>
                  <a:cubicBezTo>
                    <a:pt x="2" y="4"/>
                    <a:pt x="0" y="2"/>
                    <a:pt x="0" y="1"/>
                  </a:cubicBezTo>
                  <a:cubicBezTo>
                    <a:pt x="0" y="1"/>
                    <a:pt x="0" y="1"/>
                    <a:pt x="0" y="1"/>
                  </a:cubicBezTo>
                  <a:cubicBezTo>
                    <a:pt x="0" y="0"/>
                    <a:pt x="2" y="0"/>
                    <a:pt x="4" y="0"/>
                  </a:cubicBezTo>
                  <a:cubicBezTo>
                    <a:pt x="9" y="0"/>
                    <a:pt x="9" y="0"/>
                    <a:pt x="9" y="0"/>
                  </a:cubicBezTo>
                  <a:cubicBezTo>
                    <a:pt x="10" y="0"/>
                    <a:pt x="12" y="0"/>
                    <a:pt x="12" y="1"/>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27" name="Freeform 3745"/>
            <p:cNvSpPr>
              <a:spLocks/>
            </p:cNvSpPr>
            <p:nvPr/>
          </p:nvSpPr>
          <p:spPr bwMode="auto">
            <a:xfrm>
              <a:off x="6476187" y="5402262"/>
              <a:ext cx="685800" cy="454025"/>
            </a:xfrm>
            <a:custGeom>
              <a:avLst/>
              <a:gdLst>
                <a:gd name="T0" fmla="*/ 279 w 332"/>
                <a:gd name="T1" fmla="*/ 94 h 219"/>
                <a:gd name="T2" fmla="*/ 279 w 332"/>
                <a:gd name="T3" fmla="*/ 89 h 219"/>
                <a:gd name="T4" fmla="*/ 186 w 332"/>
                <a:gd name="T5" fmla="*/ 0 h 219"/>
                <a:gd name="T6" fmla="*/ 111 w 332"/>
                <a:gd name="T7" fmla="*/ 40 h 219"/>
                <a:gd name="T8" fmla="*/ 84 w 332"/>
                <a:gd name="T9" fmla="*/ 31 h 219"/>
                <a:gd name="T10" fmla="*/ 58 w 332"/>
                <a:gd name="T11" fmla="*/ 40 h 219"/>
                <a:gd name="T12" fmla="*/ 31 w 332"/>
                <a:gd name="T13" fmla="*/ 85 h 219"/>
                <a:gd name="T14" fmla="*/ 0 w 332"/>
                <a:gd name="T15" fmla="*/ 147 h 219"/>
                <a:gd name="T16" fmla="*/ 62 w 332"/>
                <a:gd name="T17" fmla="*/ 219 h 219"/>
                <a:gd name="T18" fmla="*/ 71 w 332"/>
                <a:gd name="T19" fmla="*/ 219 h 219"/>
                <a:gd name="T20" fmla="*/ 80 w 332"/>
                <a:gd name="T21" fmla="*/ 219 h 219"/>
                <a:gd name="T22" fmla="*/ 226 w 332"/>
                <a:gd name="T23" fmla="*/ 219 h 219"/>
                <a:gd name="T24" fmla="*/ 230 w 332"/>
                <a:gd name="T25" fmla="*/ 219 h 219"/>
                <a:gd name="T26" fmla="*/ 235 w 332"/>
                <a:gd name="T27" fmla="*/ 219 h 219"/>
                <a:gd name="T28" fmla="*/ 244 w 332"/>
                <a:gd name="T29" fmla="*/ 219 h 219"/>
                <a:gd name="T30" fmla="*/ 270 w 332"/>
                <a:gd name="T31" fmla="*/ 219 h 219"/>
                <a:gd name="T32" fmla="*/ 332 w 332"/>
                <a:gd name="T33" fmla="*/ 156 h 219"/>
                <a:gd name="T34" fmla="*/ 279 w 332"/>
                <a:gd name="T35" fmla="*/ 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2" h="219">
                  <a:moveTo>
                    <a:pt x="279" y="94"/>
                  </a:moveTo>
                  <a:cubicBezTo>
                    <a:pt x="279" y="94"/>
                    <a:pt x="279" y="94"/>
                    <a:pt x="279" y="89"/>
                  </a:cubicBezTo>
                  <a:cubicBezTo>
                    <a:pt x="279" y="40"/>
                    <a:pt x="239" y="0"/>
                    <a:pt x="186" y="0"/>
                  </a:cubicBezTo>
                  <a:cubicBezTo>
                    <a:pt x="155" y="0"/>
                    <a:pt x="129" y="13"/>
                    <a:pt x="111" y="40"/>
                  </a:cubicBezTo>
                  <a:cubicBezTo>
                    <a:pt x="102" y="36"/>
                    <a:pt x="93" y="31"/>
                    <a:pt x="84" y="31"/>
                  </a:cubicBezTo>
                  <a:cubicBezTo>
                    <a:pt x="76" y="31"/>
                    <a:pt x="67" y="36"/>
                    <a:pt x="58" y="40"/>
                  </a:cubicBezTo>
                  <a:cubicBezTo>
                    <a:pt x="40" y="54"/>
                    <a:pt x="31" y="67"/>
                    <a:pt x="31" y="85"/>
                  </a:cubicBezTo>
                  <a:cubicBezTo>
                    <a:pt x="14" y="98"/>
                    <a:pt x="0" y="121"/>
                    <a:pt x="0" y="147"/>
                  </a:cubicBezTo>
                  <a:cubicBezTo>
                    <a:pt x="0" y="183"/>
                    <a:pt x="27" y="214"/>
                    <a:pt x="62" y="219"/>
                  </a:cubicBezTo>
                  <a:cubicBezTo>
                    <a:pt x="67" y="219"/>
                    <a:pt x="71" y="219"/>
                    <a:pt x="71" y="219"/>
                  </a:cubicBezTo>
                  <a:cubicBezTo>
                    <a:pt x="76" y="219"/>
                    <a:pt x="76" y="219"/>
                    <a:pt x="80" y="219"/>
                  </a:cubicBezTo>
                  <a:cubicBezTo>
                    <a:pt x="111" y="219"/>
                    <a:pt x="191" y="219"/>
                    <a:pt x="226" y="219"/>
                  </a:cubicBezTo>
                  <a:cubicBezTo>
                    <a:pt x="230" y="219"/>
                    <a:pt x="230" y="219"/>
                    <a:pt x="230" y="219"/>
                  </a:cubicBezTo>
                  <a:cubicBezTo>
                    <a:pt x="235" y="219"/>
                    <a:pt x="235" y="219"/>
                    <a:pt x="235" y="219"/>
                  </a:cubicBezTo>
                  <a:cubicBezTo>
                    <a:pt x="244" y="219"/>
                    <a:pt x="244" y="219"/>
                    <a:pt x="244" y="219"/>
                  </a:cubicBezTo>
                  <a:cubicBezTo>
                    <a:pt x="270" y="219"/>
                    <a:pt x="270" y="219"/>
                    <a:pt x="270" y="219"/>
                  </a:cubicBezTo>
                  <a:cubicBezTo>
                    <a:pt x="305" y="219"/>
                    <a:pt x="332" y="192"/>
                    <a:pt x="332" y="156"/>
                  </a:cubicBezTo>
                  <a:cubicBezTo>
                    <a:pt x="332" y="125"/>
                    <a:pt x="305" y="98"/>
                    <a:pt x="279" y="94"/>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28" name="Freeform 3746"/>
            <p:cNvSpPr>
              <a:spLocks/>
            </p:cNvSpPr>
            <p:nvPr/>
          </p:nvSpPr>
          <p:spPr bwMode="auto">
            <a:xfrm>
              <a:off x="6780987" y="5735637"/>
              <a:ext cx="142875" cy="17463"/>
            </a:xfrm>
            <a:custGeom>
              <a:avLst/>
              <a:gdLst>
                <a:gd name="T0" fmla="*/ 0 w 90"/>
                <a:gd name="T1" fmla="*/ 0 h 11"/>
                <a:gd name="T2" fmla="*/ 90 w 90"/>
                <a:gd name="T3" fmla="*/ 0 h 11"/>
                <a:gd name="T4" fmla="*/ 90 w 90"/>
                <a:gd name="T5" fmla="*/ 11 h 11"/>
                <a:gd name="T6" fmla="*/ 0 w 90"/>
                <a:gd name="T7" fmla="*/ 11 h 11"/>
                <a:gd name="T8" fmla="*/ 0 w 90"/>
                <a:gd name="T9" fmla="*/ 0 h 11"/>
                <a:gd name="T10" fmla="*/ 0 w 90"/>
                <a:gd name="T11" fmla="*/ 0 h 11"/>
              </a:gdLst>
              <a:ahLst/>
              <a:cxnLst>
                <a:cxn ang="0">
                  <a:pos x="T0" y="T1"/>
                </a:cxn>
                <a:cxn ang="0">
                  <a:pos x="T2" y="T3"/>
                </a:cxn>
                <a:cxn ang="0">
                  <a:pos x="T4" y="T5"/>
                </a:cxn>
                <a:cxn ang="0">
                  <a:pos x="T6" y="T7"/>
                </a:cxn>
                <a:cxn ang="0">
                  <a:pos x="T8" y="T9"/>
                </a:cxn>
                <a:cxn ang="0">
                  <a:pos x="T10" y="T11"/>
                </a:cxn>
              </a:cxnLst>
              <a:rect l="0" t="0" r="r" b="b"/>
              <a:pathLst>
                <a:path w="90" h="11">
                  <a:moveTo>
                    <a:pt x="0" y="0"/>
                  </a:moveTo>
                  <a:lnTo>
                    <a:pt x="90" y="0"/>
                  </a:lnTo>
                  <a:lnTo>
                    <a:pt x="90" y="11"/>
                  </a:lnTo>
                  <a:lnTo>
                    <a:pt x="0" y="11"/>
                  </a:lnTo>
                  <a:lnTo>
                    <a:pt x="0"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29" name="Freeform 3747"/>
            <p:cNvSpPr>
              <a:spLocks/>
            </p:cNvSpPr>
            <p:nvPr/>
          </p:nvSpPr>
          <p:spPr bwMode="auto">
            <a:xfrm>
              <a:off x="6709550" y="5518150"/>
              <a:ext cx="287338" cy="174625"/>
            </a:xfrm>
            <a:custGeom>
              <a:avLst/>
              <a:gdLst>
                <a:gd name="T0" fmla="*/ 139 w 139"/>
                <a:gd name="T1" fmla="*/ 79 h 84"/>
                <a:gd name="T2" fmla="*/ 135 w 139"/>
                <a:gd name="T3" fmla="*/ 84 h 84"/>
                <a:gd name="T4" fmla="*/ 4 w 139"/>
                <a:gd name="T5" fmla="*/ 84 h 84"/>
                <a:gd name="T6" fmla="*/ 0 w 139"/>
                <a:gd name="T7" fmla="*/ 79 h 84"/>
                <a:gd name="T8" fmla="*/ 0 w 139"/>
                <a:gd name="T9" fmla="*/ 4 h 84"/>
                <a:gd name="T10" fmla="*/ 4 w 139"/>
                <a:gd name="T11" fmla="*/ 0 h 84"/>
                <a:gd name="T12" fmla="*/ 135 w 139"/>
                <a:gd name="T13" fmla="*/ 0 h 84"/>
                <a:gd name="T14" fmla="*/ 139 w 139"/>
                <a:gd name="T15" fmla="*/ 4 h 84"/>
                <a:gd name="T16" fmla="*/ 139 w 139"/>
                <a:gd name="T17" fmla="*/ 79 h 84"/>
                <a:gd name="T18" fmla="*/ 139 w 139"/>
                <a:gd name="T19"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84">
                  <a:moveTo>
                    <a:pt x="139" y="79"/>
                  </a:moveTo>
                  <a:cubicBezTo>
                    <a:pt x="139" y="82"/>
                    <a:pt x="137" y="84"/>
                    <a:pt x="135" y="84"/>
                  </a:cubicBezTo>
                  <a:cubicBezTo>
                    <a:pt x="4" y="84"/>
                    <a:pt x="4" y="84"/>
                    <a:pt x="4" y="84"/>
                  </a:cubicBezTo>
                  <a:cubicBezTo>
                    <a:pt x="1" y="84"/>
                    <a:pt x="0" y="82"/>
                    <a:pt x="0" y="79"/>
                  </a:cubicBezTo>
                  <a:cubicBezTo>
                    <a:pt x="0" y="4"/>
                    <a:pt x="0" y="4"/>
                    <a:pt x="0" y="4"/>
                  </a:cubicBezTo>
                  <a:cubicBezTo>
                    <a:pt x="0" y="1"/>
                    <a:pt x="1" y="0"/>
                    <a:pt x="4" y="0"/>
                  </a:cubicBezTo>
                  <a:cubicBezTo>
                    <a:pt x="135" y="0"/>
                    <a:pt x="135" y="0"/>
                    <a:pt x="135" y="0"/>
                  </a:cubicBezTo>
                  <a:cubicBezTo>
                    <a:pt x="137" y="0"/>
                    <a:pt x="139" y="1"/>
                    <a:pt x="139" y="4"/>
                  </a:cubicBezTo>
                  <a:cubicBezTo>
                    <a:pt x="139" y="79"/>
                    <a:pt x="139" y="79"/>
                    <a:pt x="139" y="79"/>
                  </a:cubicBezTo>
                  <a:cubicBezTo>
                    <a:pt x="139" y="79"/>
                    <a:pt x="139" y="79"/>
                    <a:pt x="139" y="79"/>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30" name="Freeform 3748"/>
            <p:cNvSpPr>
              <a:spLocks/>
            </p:cNvSpPr>
            <p:nvPr/>
          </p:nvSpPr>
          <p:spPr bwMode="auto">
            <a:xfrm>
              <a:off x="6736537" y="5537200"/>
              <a:ext cx="233363" cy="130175"/>
            </a:xfrm>
            <a:custGeom>
              <a:avLst/>
              <a:gdLst>
                <a:gd name="T0" fmla="*/ 113 w 113"/>
                <a:gd name="T1" fmla="*/ 60 h 63"/>
                <a:gd name="T2" fmla="*/ 112 w 113"/>
                <a:gd name="T3" fmla="*/ 63 h 63"/>
                <a:gd name="T4" fmla="*/ 1 w 113"/>
                <a:gd name="T5" fmla="*/ 63 h 63"/>
                <a:gd name="T6" fmla="*/ 0 w 113"/>
                <a:gd name="T7" fmla="*/ 60 h 63"/>
                <a:gd name="T8" fmla="*/ 0 w 113"/>
                <a:gd name="T9" fmla="*/ 1 h 63"/>
                <a:gd name="T10" fmla="*/ 1 w 113"/>
                <a:gd name="T11" fmla="*/ 0 h 63"/>
                <a:gd name="T12" fmla="*/ 112 w 113"/>
                <a:gd name="T13" fmla="*/ 0 h 63"/>
                <a:gd name="T14" fmla="*/ 113 w 113"/>
                <a:gd name="T15" fmla="*/ 1 h 63"/>
                <a:gd name="T16" fmla="*/ 113 w 113"/>
                <a:gd name="T17" fmla="*/ 60 h 63"/>
                <a:gd name="T18" fmla="*/ 113 w 113"/>
                <a:gd name="T19"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63">
                  <a:moveTo>
                    <a:pt x="113" y="60"/>
                  </a:moveTo>
                  <a:cubicBezTo>
                    <a:pt x="113" y="61"/>
                    <a:pt x="112" y="63"/>
                    <a:pt x="112" y="63"/>
                  </a:cubicBezTo>
                  <a:cubicBezTo>
                    <a:pt x="1" y="63"/>
                    <a:pt x="1" y="63"/>
                    <a:pt x="1" y="63"/>
                  </a:cubicBezTo>
                  <a:cubicBezTo>
                    <a:pt x="0" y="63"/>
                    <a:pt x="0" y="61"/>
                    <a:pt x="0" y="60"/>
                  </a:cubicBezTo>
                  <a:cubicBezTo>
                    <a:pt x="0" y="1"/>
                    <a:pt x="0" y="1"/>
                    <a:pt x="0" y="1"/>
                  </a:cubicBezTo>
                  <a:cubicBezTo>
                    <a:pt x="0" y="0"/>
                    <a:pt x="0" y="0"/>
                    <a:pt x="1" y="0"/>
                  </a:cubicBezTo>
                  <a:cubicBezTo>
                    <a:pt x="112" y="0"/>
                    <a:pt x="112" y="0"/>
                    <a:pt x="112" y="0"/>
                  </a:cubicBezTo>
                  <a:cubicBezTo>
                    <a:pt x="112" y="0"/>
                    <a:pt x="113" y="0"/>
                    <a:pt x="113" y="1"/>
                  </a:cubicBezTo>
                  <a:cubicBezTo>
                    <a:pt x="113" y="60"/>
                    <a:pt x="113" y="60"/>
                    <a:pt x="113" y="60"/>
                  </a:cubicBezTo>
                  <a:cubicBezTo>
                    <a:pt x="113" y="60"/>
                    <a:pt x="113" y="60"/>
                    <a:pt x="113" y="6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31" name="Freeform 3749"/>
            <p:cNvSpPr>
              <a:spLocks/>
            </p:cNvSpPr>
            <p:nvPr/>
          </p:nvSpPr>
          <p:spPr bwMode="auto">
            <a:xfrm>
              <a:off x="6836550" y="5688012"/>
              <a:ext cx="33338" cy="47625"/>
            </a:xfrm>
            <a:custGeom>
              <a:avLst/>
              <a:gdLst>
                <a:gd name="T0" fmla="*/ 0 w 21"/>
                <a:gd name="T1" fmla="*/ 0 h 30"/>
                <a:gd name="T2" fmla="*/ 21 w 21"/>
                <a:gd name="T3" fmla="*/ 0 h 30"/>
                <a:gd name="T4" fmla="*/ 21 w 21"/>
                <a:gd name="T5" fmla="*/ 30 h 30"/>
                <a:gd name="T6" fmla="*/ 0 w 21"/>
                <a:gd name="T7" fmla="*/ 30 h 30"/>
                <a:gd name="T8" fmla="*/ 0 w 21"/>
                <a:gd name="T9" fmla="*/ 0 h 30"/>
                <a:gd name="T10" fmla="*/ 0 w 21"/>
                <a:gd name="T11" fmla="*/ 0 h 30"/>
              </a:gdLst>
              <a:ahLst/>
              <a:cxnLst>
                <a:cxn ang="0">
                  <a:pos x="T0" y="T1"/>
                </a:cxn>
                <a:cxn ang="0">
                  <a:pos x="T2" y="T3"/>
                </a:cxn>
                <a:cxn ang="0">
                  <a:pos x="T4" y="T5"/>
                </a:cxn>
                <a:cxn ang="0">
                  <a:pos x="T6" y="T7"/>
                </a:cxn>
                <a:cxn ang="0">
                  <a:pos x="T8" y="T9"/>
                </a:cxn>
                <a:cxn ang="0">
                  <a:pos x="T10" y="T11"/>
                </a:cxn>
              </a:cxnLst>
              <a:rect l="0" t="0" r="r" b="b"/>
              <a:pathLst>
                <a:path w="21" h="30">
                  <a:moveTo>
                    <a:pt x="0" y="0"/>
                  </a:moveTo>
                  <a:lnTo>
                    <a:pt x="21" y="0"/>
                  </a:lnTo>
                  <a:lnTo>
                    <a:pt x="21" y="30"/>
                  </a:lnTo>
                  <a:lnTo>
                    <a:pt x="0" y="30"/>
                  </a:lnTo>
                  <a:lnTo>
                    <a:pt x="0"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32" name="Freeform 3750"/>
            <p:cNvSpPr>
              <a:spLocks/>
            </p:cNvSpPr>
            <p:nvPr/>
          </p:nvSpPr>
          <p:spPr bwMode="auto">
            <a:xfrm>
              <a:off x="6917512" y="5619750"/>
              <a:ext cx="103188" cy="184150"/>
            </a:xfrm>
            <a:custGeom>
              <a:avLst/>
              <a:gdLst>
                <a:gd name="T0" fmla="*/ 50 w 50"/>
                <a:gd name="T1" fmla="*/ 86 h 89"/>
                <a:gd name="T2" fmla="*/ 47 w 50"/>
                <a:gd name="T3" fmla="*/ 89 h 89"/>
                <a:gd name="T4" fmla="*/ 5 w 50"/>
                <a:gd name="T5" fmla="*/ 89 h 89"/>
                <a:gd name="T6" fmla="*/ 0 w 50"/>
                <a:gd name="T7" fmla="*/ 86 h 89"/>
                <a:gd name="T8" fmla="*/ 0 w 50"/>
                <a:gd name="T9" fmla="*/ 5 h 89"/>
                <a:gd name="T10" fmla="*/ 5 w 50"/>
                <a:gd name="T11" fmla="*/ 0 h 89"/>
                <a:gd name="T12" fmla="*/ 47 w 50"/>
                <a:gd name="T13" fmla="*/ 0 h 89"/>
                <a:gd name="T14" fmla="*/ 50 w 50"/>
                <a:gd name="T15" fmla="*/ 5 h 89"/>
                <a:gd name="T16" fmla="*/ 50 w 50"/>
                <a:gd name="T17" fmla="*/ 86 h 89"/>
                <a:gd name="T18" fmla="*/ 50 w 50"/>
                <a:gd name="T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89">
                  <a:moveTo>
                    <a:pt x="50" y="86"/>
                  </a:moveTo>
                  <a:cubicBezTo>
                    <a:pt x="50" y="88"/>
                    <a:pt x="49" y="89"/>
                    <a:pt x="47" y="89"/>
                  </a:cubicBezTo>
                  <a:cubicBezTo>
                    <a:pt x="5" y="89"/>
                    <a:pt x="5" y="89"/>
                    <a:pt x="5" y="89"/>
                  </a:cubicBezTo>
                  <a:cubicBezTo>
                    <a:pt x="2" y="89"/>
                    <a:pt x="0" y="88"/>
                    <a:pt x="0" y="86"/>
                  </a:cubicBezTo>
                  <a:cubicBezTo>
                    <a:pt x="0" y="5"/>
                    <a:pt x="0" y="5"/>
                    <a:pt x="0" y="5"/>
                  </a:cubicBezTo>
                  <a:cubicBezTo>
                    <a:pt x="0" y="2"/>
                    <a:pt x="2" y="0"/>
                    <a:pt x="5" y="0"/>
                  </a:cubicBezTo>
                  <a:cubicBezTo>
                    <a:pt x="47" y="0"/>
                    <a:pt x="47" y="0"/>
                    <a:pt x="47" y="0"/>
                  </a:cubicBezTo>
                  <a:cubicBezTo>
                    <a:pt x="49" y="0"/>
                    <a:pt x="50" y="2"/>
                    <a:pt x="50" y="5"/>
                  </a:cubicBezTo>
                  <a:cubicBezTo>
                    <a:pt x="50" y="86"/>
                    <a:pt x="50" y="86"/>
                    <a:pt x="50" y="86"/>
                  </a:cubicBezTo>
                  <a:cubicBezTo>
                    <a:pt x="50" y="86"/>
                    <a:pt x="50" y="86"/>
                    <a:pt x="50" y="86"/>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33" name="Freeform 3751"/>
            <p:cNvSpPr>
              <a:spLocks/>
            </p:cNvSpPr>
            <p:nvPr/>
          </p:nvSpPr>
          <p:spPr bwMode="auto">
            <a:xfrm>
              <a:off x="6558737" y="5603875"/>
              <a:ext cx="230188" cy="160338"/>
            </a:xfrm>
            <a:custGeom>
              <a:avLst/>
              <a:gdLst>
                <a:gd name="T0" fmla="*/ 0 w 145"/>
                <a:gd name="T1" fmla="*/ 0 h 101"/>
                <a:gd name="T2" fmla="*/ 145 w 145"/>
                <a:gd name="T3" fmla="*/ 0 h 101"/>
                <a:gd name="T4" fmla="*/ 145 w 145"/>
                <a:gd name="T5" fmla="*/ 101 h 101"/>
                <a:gd name="T6" fmla="*/ 0 w 145"/>
                <a:gd name="T7" fmla="*/ 101 h 101"/>
                <a:gd name="T8" fmla="*/ 0 w 145"/>
                <a:gd name="T9" fmla="*/ 0 h 101"/>
                <a:gd name="T10" fmla="*/ 0 w 145"/>
                <a:gd name="T11" fmla="*/ 0 h 101"/>
              </a:gdLst>
              <a:ahLst/>
              <a:cxnLst>
                <a:cxn ang="0">
                  <a:pos x="T0" y="T1"/>
                </a:cxn>
                <a:cxn ang="0">
                  <a:pos x="T2" y="T3"/>
                </a:cxn>
                <a:cxn ang="0">
                  <a:pos x="T4" y="T5"/>
                </a:cxn>
                <a:cxn ang="0">
                  <a:pos x="T6" y="T7"/>
                </a:cxn>
                <a:cxn ang="0">
                  <a:pos x="T8" y="T9"/>
                </a:cxn>
                <a:cxn ang="0">
                  <a:pos x="T10" y="T11"/>
                </a:cxn>
              </a:cxnLst>
              <a:rect l="0" t="0" r="r" b="b"/>
              <a:pathLst>
                <a:path w="145" h="101">
                  <a:moveTo>
                    <a:pt x="0" y="0"/>
                  </a:moveTo>
                  <a:lnTo>
                    <a:pt x="145" y="0"/>
                  </a:lnTo>
                  <a:lnTo>
                    <a:pt x="145" y="101"/>
                  </a:lnTo>
                  <a:lnTo>
                    <a:pt x="0" y="101"/>
                  </a:lnTo>
                  <a:lnTo>
                    <a:pt x="0"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34" name="Freeform 3752"/>
            <p:cNvSpPr>
              <a:spLocks/>
            </p:cNvSpPr>
            <p:nvPr/>
          </p:nvSpPr>
          <p:spPr bwMode="auto">
            <a:xfrm>
              <a:off x="6566675" y="5618162"/>
              <a:ext cx="217488" cy="139700"/>
            </a:xfrm>
            <a:custGeom>
              <a:avLst/>
              <a:gdLst>
                <a:gd name="T0" fmla="*/ 0 w 137"/>
                <a:gd name="T1" fmla="*/ 0 h 88"/>
                <a:gd name="T2" fmla="*/ 137 w 137"/>
                <a:gd name="T3" fmla="*/ 0 h 88"/>
                <a:gd name="T4" fmla="*/ 137 w 137"/>
                <a:gd name="T5" fmla="*/ 88 h 88"/>
                <a:gd name="T6" fmla="*/ 0 w 137"/>
                <a:gd name="T7" fmla="*/ 88 h 88"/>
                <a:gd name="T8" fmla="*/ 0 w 137"/>
                <a:gd name="T9" fmla="*/ 0 h 88"/>
                <a:gd name="T10" fmla="*/ 0 w 137"/>
                <a:gd name="T11" fmla="*/ 0 h 88"/>
              </a:gdLst>
              <a:ahLst/>
              <a:cxnLst>
                <a:cxn ang="0">
                  <a:pos x="T0" y="T1"/>
                </a:cxn>
                <a:cxn ang="0">
                  <a:pos x="T2" y="T3"/>
                </a:cxn>
                <a:cxn ang="0">
                  <a:pos x="T4" y="T5"/>
                </a:cxn>
                <a:cxn ang="0">
                  <a:pos x="T6" y="T7"/>
                </a:cxn>
                <a:cxn ang="0">
                  <a:pos x="T8" y="T9"/>
                </a:cxn>
                <a:cxn ang="0">
                  <a:pos x="T10" y="T11"/>
                </a:cxn>
              </a:cxnLst>
              <a:rect l="0" t="0" r="r" b="b"/>
              <a:pathLst>
                <a:path w="137" h="88">
                  <a:moveTo>
                    <a:pt x="0" y="0"/>
                  </a:moveTo>
                  <a:lnTo>
                    <a:pt x="137" y="0"/>
                  </a:lnTo>
                  <a:lnTo>
                    <a:pt x="137" y="88"/>
                  </a:lnTo>
                  <a:lnTo>
                    <a:pt x="0" y="88"/>
                  </a:lnTo>
                  <a:lnTo>
                    <a:pt x="0" y="0"/>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35" name="Freeform 3753"/>
            <p:cNvSpPr>
              <a:spLocks/>
            </p:cNvSpPr>
            <p:nvPr/>
          </p:nvSpPr>
          <p:spPr bwMode="auto">
            <a:xfrm>
              <a:off x="6520637" y="5767387"/>
              <a:ext cx="301625" cy="11113"/>
            </a:xfrm>
            <a:custGeom>
              <a:avLst/>
              <a:gdLst>
                <a:gd name="T0" fmla="*/ 0 w 146"/>
                <a:gd name="T1" fmla="*/ 0 h 6"/>
                <a:gd name="T2" fmla="*/ 0 w 146"/>
                <a:gd name="T3" fmla="*/ 0 h 6"/>
                <a:gd name="T4" fmla="*/ 6 w 146"/>
                <a:gd name="T5" fmla="*/ 6 h 6"/>
                <a:gd name="T6" fmla="*/ 140 w 146"/>
                <a:gd name="T7" fmla="*/ 6 h 6"/>
                <a:gd name="T8" fmla="*/ 146 w 146"/>
                <a:gd name="T9" fmla="*/ 0 h 6"/>
                <a:gd name="T10" fmla="*/ 146 w 146"/>
                <a:gd name="T11" fmla="*/ 0 h 6"/>
                <a:gd name="T12" fmla="*/ 0 w 146"/>
                <a:gd name="T13" fmla="*/ 0 h 6"/>
                <a:gd name="T14" fmla="*/ 0 w 14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6">
                  <a:moveTo>
                    <a:pt x="0" y="0"/>
                  </a:moveTo>
                  <a:cubicBezTo>
                    <a:pt x="0" y="0"/>
                    <a:pt x="0" y="0"/>
                    <a:pt x="0" y="0"/>
                  </a:cubicBezTo>
                  <a:cubicBezTo>
                    <a:pt x="0" y="3"/>
                    <a:pt x="3" y="6"/>
                    <a:pt x="6" y="6"/>
                  </a:cubicBezTo>
                  <a:cubicBezTo>
                    <a:pt x="140" y="6"/>
                    <a:pt x="140" y="6"/>
                    <a:pt x="140" y="6"/>
                  </a:cubicBezTo>
                  <a:cubicBezTo>
                    <a:pt x="144" y="6"/>
                    <a:pt x="146" y="3"/>
                    <a:pt x="146" y="0"/>
                  </a:cubicBezTo>
                  <a:cubicBezTo>
                    <a:pt x="146" y="0"/>
                    <a:pt x="146" y="0"/>
                    <a:pt x="146" y="0"/>
                  </a:cubicBezTo>
                  <a:cubicBezTo>
                    <a:pt x="0" y="0"/>
                    <a:pt x="0" y="0"/>
                    <a:pt x="0" y="0"/>
                  </a:cubicBezTo>
                  <a:cubicBezTo>
                    <a:pt x="0" y="0"/>
                    <a:pt x="0" y="0"/>
                    <a:pt x="0"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36" name="Freeform 3754"/>
            <p:cNvSpPr>
              <a:spLocks/>
            </p:cNvSpPr>
            <p:nvPr/>
          </p:nvSpPr>
          <p:spPr bwMode="auto">
            <a:xfrm>
              <a:off x="6653987" y="5710237"/>
              <a:ext cx="271463" cy="174625"/>
            </a:xfrm>
            <a:custGeom>
              <a:avLst/>
              <a:gdLst>
                <a:gd name="T0" fmla="*/ 132 w 132"/>
                <a:gd name="T1" fmla="*/ 75 h 84"/>
                <a:gd name="T2" fmla="*/ 122 w 132"/>
                <a:gd name="T3" fmla="*/ 26 h 84"/>
                <a:gd name="T4" fmla="*/ 122 w 132"/>
                <a:gd name="T5" fmla="*/ 5 h 84"/>
                <a:gd name="T6" fmla="*/ 117 w 132"/>
                <a:gd name="T7" fmla="*/ 0 h 84"/>
                <a:gd name="T8" fmla="*/ 84 w 132"/>
                <a:gd name="T9" fmla="*/ 0 h 84"/>
                <a:gd name="T10" fmla="*/ 66 w 132"/>
                <a:gd name="T11" fmla="*/ 0 h 84"/>
                <a:gd name="T12" fmla="*/ 6 w 132"/>
                <a:gd name="T13" fmla="*/ 0 h 84"/>
                <a:gd name="T14" fmla="*/ 0 w 132"/>
                <a:gd name="T15" fmla="*/ 5 h 84"/>
                <a:gd name="T16" fmla="*/ 0 w 132"/>
                <a:gd name="T17" fmla="*/ 79 h 84"/>
                <a:gd name="T18" fmla="*/ 6 w 132"/>
                <a:gd name="T19" fmla="*/ 84 h 84"/>
                <a:gd name="T20" fmla="*/ 117 w 132"/>
                <a:gd name="T21" fmla="*/ 84 h 84"/>
                <a:gd name="T22" fmla="*/ 122 w 132"/>
                <a:gd name="T23" fmla="*/ 79 h 84"/>
                <a:gd name="T24" fmla="*/ 122 w 132"/>
                <a:gd name="T25" fmla="*/ 78 h 84"/>
                <a:gd name="T26" fmla="*/ 130 w 132"/>
                <a:gd name="T27" fmla="*/ 78 h 84"/>
                <a:gd name="T28" fmla="*/ 132 w 132"/>
                <a:gd name="T29" fmla="*/ 76 h 84"/>
                <a:gd name="T30" fmla="*/ 132 w 132"/>
                <a:gd name="T31" fmla="*/ 7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84">
                  <a:moveTo>
                    <a:pt x="132" y="75"/>
                  </a:moveTo>
                  <a:cubicBezTo>
                    <a:pt x="122" y="26"/>
                    <a:pt x="122" y="26"/>
                    <a:pt x="122" y="26"/>
                  </a:cubicBezTo>
                  <a:cubicBezTo>
                    <a:pt x="122" y="5"/>
                    <a:pt x="122" y="5"/>
                    <a:pt x="122" y="5"/>
                  </a:cubicBezTo>
                  <a:cubicBezTo>
                    <a:pt x="122" y="2"/>
                    <a:pt x="120" y="0"/>
                    <a:pt x="117" y="0"/>
                  </a:cubicBezTo>
                  <a:cubicBezTo>
                    <a:pt x="84" y="0"/>
                    <a:pt x="84" y="0"/>
                    <a:pt x="84" y="0"/>
                  </a:cubicBezTo>
                  <a:cubicBezTo>
                    <a:pt x="66" y="0"/>
                    <a:pt x="66" y="0"/>
                    <a:pt x="66" y="0"/>
                  </a:cubicBezTo>
                  <a:cubicBezTo>
                    <a:pt x="6" y="0"/>
                    <a:pt x="6" y="0"/>
                    <a:pt x="6" y="0"/>
                  </a:cubicBezTo>
                  <a:cubicBezTo>
                    <a:pt x="2" y="0"/>
                    <a:pt x="0" y="2"/>
                    <a:pt x="0" y="5"/>
                  </a:cubicBezTo>
                  <a:cubicBezTo>
                    <a:pt x="0" y="79"/>
                    <a:pt x="0" y="79"/>
                    <a:pt x="0" y="79"/>
                  </a:cubicBezTo>
                  <a:cubicBezTo>
                    <a:pt x="0" y="82"/>
                    <a:pt x="2" y="84"/>
                    <a:pt x="6" y="84"/>
                  </a:cubicBezTo>
                  <a:cubicBezTo>
                    <a:pt x="117" y="84"/>
                    <a:pt x="117" y="84"/>
                    <a:pt x="117" y="84"/>
                  </a:cubicBezTo>
                  <a:cubicBezTo>
                    <a:pt x="120" y="84"/>
                    <a:pt x="122" y="82"/>
                    <a:pt x="122" y="79"/>
                  </a:cubicBezTo>
                  <a:cubicBezTo>
                    <a:pt x="122" y="78"/>
                    <a:pt x="122" y="78"/>
                    <a:pt x="122" y="78"/>
                  </a:cubicBezTo>
                  <a:cubicBezTo>
                    <a:pt x="130" y="78"/>
                    <a:pt x="130" y="78"/>
                    <a:pt x="130" y="78"/>
                  </a:cubicBezTo>
                  <a:cubicBezTo>
                    <a:pt x="132" y="78"/>
                    <a:pt x="132" y="77"/>
                    <a:pt x="132" y="76"/>
                  </a:cubicBezTo>
                  <a:cubicBezTo>
                    <a:pt x="132" y="76"/>
                    <a:pt x="132" y="75"/>
                    <a:pt x="132" y="7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37" name="Freeform 3755"/>
            <p:cNvSpPr>
              <a:spLocks/>
            </p:cNvSpPr>
            <p:nvPr/>
          </p:nvSpPr>
          <p:spPr bwMode="auto">
            <a:xfrm>
              <a:off x="6669862" y="5727700"/>
              <a:ext cx="219075" cy="141288"/>
            </a:xfrm>
            <a:custGeom>
              <a:avLst/>
              <a:gdLst>
                <a:gd name="T0" fmla="*/ 0 w 138"/>
                <a:gd name="T1" fmla="*/ 0 h 89"/>
                <a:gd name="T2" fmla="*/ 138 w 138"/>
                <a:gd name="T3" fmla="*/ 0 h 89"/>
                <a:gd name="T4" fmla="*/ 138 w 138"/>
                <a:gd name="T5" fmla="*/ 89 h 89"/>
                <a:gd name="T6" fmla="*/ 0 w 138"/>
                <a:gd name="T7" fmla="*/ 89 h 89"/>
                <a:gd name="T8" fmla="*/ 0 w 138"/>
                <a:gd name="T9" fmla="*/ 0 h 89"/>
                <a:gd name="T10" fmla="*/ 0 w 138"/>
                <a:gd name="T11" fmla="*/ 0 h 89"/>
              </a:gdLst>
              <a:ahLst/>
              <a:cxnLst>
                <a:cxn ang="0">
                  <a:pos x="T0" y="T1"/>
                </a:cxn>
                <a:cxn ang="0">
                  <a:pos x="T2" y="T3"/>
                </a:cxn>
                <a:cxn ang="0">
                  <a:pos x="T4" y="T5"/>
                </a:cxn>
                <a:cxn ang="0">
                  <a:pos x="T6" y="T7"/>
                </a:cxn>
                <a:cxn ang="0">
                  <a:pos x="T8" y="T9"/>
                </a:cxn>
                <a:cxn ang="0">
                  <a:pos x="T10" y="T11"/>
                </a:cxn>
              </a:cxnLst>
              <a:rect l="0" t="0" r="r" b="b"/>
              <a:pathLst>
                <a:path w="138" h="89">
                  <a:moveTo>
                    <a:pt x="0" y="0"/>
                  </a:moveTo>
                  <a:lnTo>
                    <a:pt x="138" y="0"/>
                  </a:lnTo>
                  <a:lnTo>
                    <a:pt x="138" y="89"/>
                  </a:lnTo>
                  <a:lnTo>
                    <a:pt x="0" y="89"/>
                  </a:lnTo>
                  <a:lnTo>
                    <a:pt x="0" y="0"/>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38" name="Freeform 3777"/>
            <p:cNvSpPr>
              <a:spLocks/>
            </p:cNvSpPr>
            <p:nvPr/>
          </p:nvSpPr>
          <p:spPr bwMode="auto">
            <a:xfrm>
              <a:off x="6928625" y="5645150"/>
              <a:ext cx="82550" cy="131762"/>
            </a:xfrm>
            <a:custGeom>
              <a:avLst/>
              <a:gdLst>
                <a:gd name="T0" fmla="*/ 0 w 52"/>
                <a:gd name="T1" fmla="*/ 0 h 83"/>
                <a:gd name="T2" fmla="*/ 52 w 52"/>
                <a:gd name="T3" fmla="*/ 0 h 83"/>
                <a:gd name="T4" fmla="*/ 52 w 52"/>
                <a:gd name="T5" fmla="*/ 83 h 83"/>
                <a:gd name="T6" fmla="*/ 0 w 52"/>
                <a:gd name="T7" fmla="*/ 83 h 83"/>
                <a:gd name="T8" fmla="*/ 0 w 52"/>
                <a:gd name="T9" fmla="*/ 0 h 83"/>
                <a:gd name="T10" fmla="*/ 0 w 52"/>
                <a:gd name="T11" fmla="*/ 0 h 83"/>
              </a:gdLst>
              <a:ahLst/>
              <a:cxnLst>
                <a:cxn ang="0">
                  <a:pos x="T0" y="T1"/>
                </a:cxn>
                <a:cxn ang="0">
                  <a:pos x="T2" y="T3"/>
                </a:cxn>
                <a:cxn ang="0">
                  <a:pos x="T4" y="T5"/>
                </a:cxn>
                <a:cxn ang="0">
                  <a:pos x="T6" y="T7"/>
                </a:cxn>
                <a:cxn ang="0">
                  <a:pos x="T8" y="T9"/>
                </a:cxn>
                <a:cxn ang="0">
                  <a:pos x="T10" y="T11"/>
                </a:cxn>
              </a:cxnLst>
              <a:rect l="0" t="0" r="r" b="b"/>
              <a:pathLst>
                <a:path w="52" h="83">
                  <a:moveTo>
                    <a:pt x="0" y="0"/>
                  </a:moveTo>
                  <a:lnTo>
                    <a:pt x="52" y="0"/>
                  </a:lnTo>
                  <a:lnTo>
                    <a:pt x="52" y="83"/>
                  </a:lnTo>
                  <a:lnTo>
                    <a:pt x="0" y="83"/>
                  </a:lnTo>
                  <a:lnTo>
                    <a:pt x="0" y="0"/>
                  </a:lnTo>
                  <a:lnTo>
                    <a:pt x="0"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grpSp>
      <p:sp>
        <p:nvSpPr>
          <p:cNvPr id="539" name="Rectangle 3197"/>
          <p:cNvSpPr>
            <a:spLocks noChangeArrowheads="1"/>
          </p:cNvSpPr>
          <p:nvPr/>
        </p:nvSpPr>
        <p:spPr bwMode="auto">
          <a:xfrm rot="20020218">
            <a:off x="3102423" y="1332514"/>
            <a:ext cx="612347"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dirty="0">
                <a:solidFill>
                  <a:srgbClr val="002050"/>
                </a:solidFill>
                <a:latin typeface="Segoe UI" panose="020B0502040204020203" pitchFamily="34" charset="0"/>
              </a:rPr>
              <a:t>collaborate</a:t>
            </a:r>
            <a:endParaRPr lang="en-US" altLang="en-US" dirty="0">
              <a:solidFill>
                <a:srgbClr val="505050"/>
              </a:solidFill>
              <a:latin typeface="Segoe UI" panose="020B0502040204020203" pitchFamily="34" charset="0"/>
            </a:endParaRPr>
          </a:p>
        </p:txBody>
      </p:sp>
      <p:sp>
        <p:nvSpPr>
          <p:cNvPr id="540" name="Rectangle 3197"/>
          <p:cNvSpPr>
            <a:spLocks noChangeArrowheads="1"/>
          </p:cNvSpPr>
          <p:nvPr/>
        </p:nvSpPr>
        <p:spPr bwMode="auto">
          <a:xfrm rot="21304823">
            <a:off x="3203633" y="1659742"/>
            <a:ext cx="60753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dirty="0">
                <a:solidFill>
                  <a:srgbClr val="002050"/>
                </a:solidFill>
                <a:latin typeface="Segoe UI" panose="020B0502040204020203" pitchFamily="34" charset="0"/>
              </a:rPr>
              <a:t>extensively</a:t>
            </a:r>
            <a:endParaRPr lang="en-US" altLang="en-US" dirty="0">
              <a:solidFill>
                <a:srgbClr val="505050"/>
              </a:solidFill>
              <a:latin typeface="Segoe UI" panose="020B0502040204020203" pitchFamily="34" charset="0"/>
            </a:endParaRPr>
          </a:p>
        </p:txBody>
      </p:sp>
      <p:sp>
        <p:nvSpPr>
          <p:cNvPr id="541" name="Rectangle 3197"/>
          <p:cNvSpPr>
            <a:spLocks noChangeArrowheads="1"/>
          </p:cNvSpPr>
          <p:nvPr/>
        </p:nvSpPr>
        <p:spPr bwMode="auto">
          <a:xfrm rot="768786">
            <a:off x="3176961" y="1968667"/>
            <a:ext cx="519373"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dirty="0">
                <a:solidFill>
                  <a:srgbClr val="002050"/>
                </a:solidFill>
                <a:latin typeface="Segoe UI" panose="020B0502040204020203" pitchFamily="34" charset="0"/>
              </a:rPr>
              <a:t>with their</a:t>
            </a:r>
            <a:endParaRPr lang="en-US" altLang="en-US" dirty="0">
              <a:solidFill>
                <a:srgbClr val="505050"/>
              </a:solidFill>
              <a:latin typeface="Segoe UI" panose="020B0502040204020203" pitchFamily="34" charset="0"/>
            </a:endParaRPr>
          </a:p>
        </p:txBody>
      </p:sp>
      <p:pic>
        <p:nvPicPr>
          <p:cNvPr id="542" name="Picture 541"/>
          <p:cNvPicPr>
            <a:picLocks noChangeAspect="1"/>
          </p:cNvPicPr>
          <p:nvPr/>
        </p:nvPicPr>
        <p:blipFill rotWithShape="1">
          <a:blip r:embed="rId4"/>
          <a:srcRect b="39676"/>
          <a:stretch/>
        </p:blipFill>
        <p:spPr>
          <a:xfrm>
            <a:off x="1493837" y="1874048"/>
            <a:ext cx="1997391" cy="2156614"/>
          </a:xfrm>
          <a:prstGeom prst="rect">
            <a:avLst/>
          </a:prstGeom>
        </p:spPr>
      </p:pic>
      <p:sp>
        <p:nvSpPr>
          <p:cNvPr id="543" name="Rectangle 3197"/>
          <p:cNvSpPr>
            <a:spLocks noChangeArrowheads="1"/>
          </p:cNvSpPr>
          <p:nvPr/>
        </p:nvSpPr>
        <p:spPr bwMode="auto">
          <a:xfrm rot="1988426">
            <a:off x="3023714" y="2305442"/>
            <a:ext cx="698909"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900" b="1" dirty="0">
                <a:solidFill>
                  <a:srgbClr val="002050"/>
                </a:solidFill>
                <a:latin typeface="Segoe UI" panose="020B0502040204020203" pitchFamily="34" charset="0"/>
              </a:rPr>
              <a:t>counterparts</a:t>
            </a:r>
            <a:endParaRPr lang="en-US" altLang="en-US" dirty="0">
              <a:solidFill>
                <a:srgbClr val="505050"/>
              </a:solidFill>
              <a:latin typeface="Segoe UI" panose="020B0502040204020203" pitchFamily="34" charset="0"/>
            </a:endParaRPr>
          </a:p>
        </p:txBody>
      </p:sp>
      <p:sp>
        <p:nvSpPr>
          <p:cNvPr id="544" name="Freeform 3429"/>
          <p:cNvSpPr>
            <a:spLocks/>
          </p:cNvSpPr>
          <p:nvPr/>
        </p:nvSpPr>
        <p:spPr bwMode="auto">
          <a:xfrm>
            <a:off x="1411288" y="3705225"/>
            <a:ext cx="2227263" cy="1195387"/>
          </a:xfrm>
          <a:custGeom>
            <a:avLst/>
            <a:gdLst>
              <a:gd name="T0" fmla="*/ 1001 w 1077"/>
              <a:gd name="T1" fmla="*/ 134 h 578"/>
              <a:gd name="T2" fmla="*/ 0 w 1077"/>
              <a:gd name="T3" fmla="*/ 42 h 578"/>
              <a:gd name="T4" fmla="*/ 546 w 1077"/>
              <a:gd name="T5" fmla="*/ 578 h 578"/>
              <a:gd name="T6" fmla="*/ 1077 w 1077"/>
              <a:gd name="T7" fmla="*/ 162 h 578"/>
              <a:gd name="T8" fmla="*/ 1001 w 1077"/>
              <a:gd name="T9" fmla="*/ 134 h 578"/>
            </a:gdLst>
            <a:ahLst/>
            <a:cxnLst>
              <a:cxn ang="0">
                <a:pos x="T0" y="T1"/>
              </a:cxn>
              <a:cxn ang="0">
                <a:pos x="T2" y="T3"/>
              </a:cxn>
              <a:cxn ang="0">
                <a:pos x="T4" y="T5"/>
              </a:cxn>
              <a:cxn ang="0">
                <a:pos x="T6" y="T7"/>
              </a:cxn>
              <a:cxn ang="0">
                <a:pos x="T8" y="T9"/>
              </a:cxn>
            </a:cxnLst>
            <a:rect l="0" t="0" r="r" b="b"/>
            <a:pathLst>
              <a:path w="1077" h="578">
                <a:moveTo>
                  <a:pt x="1001" y="134"/>
                </a:moveTo>
                <a:cubicBezTo>
                  <a:pt x="697" y="29"/>
                  <a:pt x="336" y="0"/>
                  <a:pt x="0" y="42"/>
                </a:cubicBezTo>
                <a:cubicBezTo>
                  <a:pt x="5" y="339"/>
                  <a:pt x="248" y="578"/>
                  <a:pt x="546" y="578"/>
                </a:cubicBezTo>
                <a:cubicBezTo>
                  <a:pt x="803" y="578"/>
                  <a:pt x="1018" y="401"/>
                  <a:pt x="1077" y="162"/>
                </a:cubicBezTo>
                <a:cubicBezTo>
                  <a:pt x="1052" y="152"/>
                  <a:pt x="1026" y="143"/>
                  <a:pt x="1001" y="134"/>
                </a:cubicBezTo>
                <a:close/>
              </a:path>
            </a:pathLst>
          </a:custGeom>
          <a:solidFill>
            <a:schemeClr val="accent3"/>
          </a:solidFill>
          <a:ln>
            <a:noFill/>
          </a:ln>
          <a:extLst/>
        </p:spPr>
        <p:txBody>
          <a:bodyPr vert="horz" wrap="square" lIns="91440" tIns="45720" rIns="91440" bIns="0" numCol="1" anchor="ctr" anchorCtr="0" compatLnSpc="1">
            <a:prstTxWarp prst="textNoShape">
              <a:avLst/>
            </a:prstTxWarp>
          </a:bodyPr>
          <a:lstStyle/>
          <a:p>
            <a:pPr algn="ctr" defTabSz="1088105">
              <a:defRPr/>
            </a:pPr>
            <a:r>
              <a:rPr lang="en-US" sz="2000" kern="0" dirty="0">
                <a:solidFill>
                  <a:srgbClr val="FFFFFF"/>
                </a:solidFill>
                <a:latin typeface="Segoe UI Light"/>
              </a:rPr>
              <a:t>Developers</a:t>
            </a:r>
          </a:p>
        </p:txBody>
      </p:sp>
      <p:pic>
        <p:nvPicPr>
          <p:cNvPr id="545" name="Picture 544"/>
          <p:cNvPicPr>
            <a:picLocks noChangeAspect="1"/>
          </p:cNvPicPr>
          <p:nvPr/>
        </p:nvPicPr>
        <p:blipFill rotWithShape="1">
          <a:blip r:embed="rId5"/>
          <a:srcRect b="26623"/>
          <a:stretch/>
        </p:blipFill>
        <p:spPr>
          <a:xfrm flipH="1">
            <a:off x="5371643" y="2311489"/>
            <a:ext cx="1456194" cy="2100173"/>
          </a:xfrm>
          <a:prstGeom prst="rect">
            <a:avLst/>
          </a:prstGeom>
        </p:spPr>
      </p:pic>
      <p:pic>
        <p:nvPicPr>
          <p:cNvPr id="546" name="Picture 545"/>
          <p:cNvPicPr>
            <a:picLocks noChangeAspect="1"/>
          </p:cNvPicPr>
          <p:nvPr/>
        </p:nvPicPr>
        <p:blipFill>
          <a:blip r:embed="rId6"/>
          <a:stretch>
            <a:fillRect/>
          </a:stretch>
        </p:blipFill>
        <p:spPr>
          <a:xfrm>
            <a:off x="3475037" y="3125079"/>
            <a:ext cx="1989008" cy="1057983"/>
          </a:xfrm>
          <a:prstGeom prst="rect">
            <a:avLst/>
          </a:prstGeom>
        </p:spPr>
      </p:pic>
      <p:sp>
        <p:nvSpPr>
          <p:cNvPr id="547" name="Oval 3247"/>
          <p:cNvSpPr>
            <a:spLocks noChangeArrowheads="1"/>
          </p:cNvSpPr>
          <p:nvPr/>
        </p:nvSpPr>
        <p:spPr bwMode="auto">
          <a:xfrm>
            <a:off x="2084387" y="2868612"/>
            <a:ext cx="17463" cy="17462"/>
          </a:xfrm>
          <a:prstGeom prst="ellipse">
            <a:avLst/>
          </a:pr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48" name="Rectangle 3449"/>
          <p:cNvSpPr>
            <a:spLocks noChangeArrowheads="1"/>
          </p:cNvSpPr>
          <p:nvPr/>
        </p:nvSpPr>
        <p:spPr bwMode="auto">
          <a:xfrm>
            <a:off x="122237" y="2647900"/>
            <a:ext cx="1213643"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sz="1600" dirty="0">
                <a:solidFill>
                  <a:srgbClr val="002050"/>
                </a:solidFill>
                <a:latin typeface="Segoe UI Light"/>
              </a:rPr>
              <a:t>26.7%</a:t>
            </a:r>
            <a:br>
              <a:rPr lang="en-US" altLang="en-US" sz="900" dirty="0">
                <a:solidFill>
                  <a:srgbClr val="002050"/>
                </a:solidFill>
                <a:latin typeface="Segoe UI" panose="020B0502040204020203" pitchFamily="34" charset="0"/>
              </a:rPr>
            </a:br>
            <a:r>
              <a:rPr lang="en-US" altLang="en-US" sz="900" dirty="0">
                <a:solidFill>
                  <a:srgbClr val="002050"/>
                </a:solidFill>
                <a:latin typeface="Segoe UI" panose="020B0502040204020203" pitchFamily="34" charset="0"/>
              </a:rPr>
              <a:t>No executive support</a:t>
            </a:r>
          </a:p>
          <a:p>
            <a:pPr algn="ctr" defTabSz="914400"/>
            <a:r>
              <a:rPr lang="en-US" altLang="en-US" sz="1600" dirty="0">
                <a:solidFill>
                  <a:srgbClr val="002050"/>
                </a:solidFill>
                <a:latin typeface="Segoe UI Light"/>
              </a:rPr>
              <a:t>56.7%</a:t>
            </a:r>
            <a:br>
              <a:rPr lang="en-US" altLang="en-US" sz="900" dirty="0">
                <a:solidFill>
                  <a:srgbClr val="002050"/>
                </a:solidFill>
                <a:latin typeface="Segoe UI" panose="020B0502040204020203" pitchFamily="34" charset="0"/>
              </a:rPr>
            </a:br>
            <a:r>
              <a:rPr lang="en-US" altLang="en-US" sz="900" dirty="0">
                <a:solidFill>
                  <a:srgbClr val="002050"/>
                </a:solidFill>
                <a:latin typeface="Segoe UI" panose="020B0502040204020203" pitchFamily="34" charset="0"/>
              </a:rPr>
              <a:t>Cultural inhibitors</a:t>
            </a:r>
          </a:p>
          <a:p>
            <a:pPr algn="ctr" defTabSz="914400"/>
            <a:r>
              <a:rPr lang="en-US" altLang="en-US" sz="1600" dirty="0">
                <a:solidFill>
                  <a:srgbClr val="002050"/>
                </a:solidFill>
                <a:latin typeface="Segoe UI Light"/>
              </a:rPr>
              <a:t>43.3%</a:t>
            </a:r>
            <a:br>
              <a:rPr lang="en-US" altLang="en-US" sz="900" dirty="0">
                <a:solidFill>
                  <a:srgbClr val="002050"/>
                </a:solidFill>
                <a:latin typeface="Segoe UI" panose="020B0502040204020203" pitchFamily="34" charset="0"/>
              </a:rPr>
            </a:br>
            <a:r>
              <a:rPr lang="en-US" altLang="en-US" sz="900" spc="-40" dirty="0">
                <a:solidFill>
                  <a:srgbClr val="002050"/>
                </a:solidFill>
                <a:latin typeface="Segoe UI" panose="020B0502040204020203" pitchFamily="34" charset="0"/>
              </a:rPr>
              <a:t>Fragmented processes</a:t>
            </a:r>
          </a:p>
        </p:txBody>
      </p:sp>
      <p:pic>
        <p:nvPicPr>
          <p:cNvPr id="549" name="Picture 548"/>
          <p:cNvPicPr>
            <a:picLocks noChangeAspect="1"/>
          </p:cNvPicPr>
          <p:nvPr/>
        </p:nvPicPr>
        <p:blipFill>
          <a:blip r:embed="rId3"/>
          <a:stretch>
            <a:fillRect/>
          </a:stretch>
        </p:blipFill>
        <p:spPr>
          <a:xfrm>
            <a:off x="1570037" y="2435541"/>
            <a:ext cx="1114420" cy="604521"/>
          </a:xfrm>
          <a:prstGeom prst="rect">
            <a:avLst/>
          </a:prstGeom>
        </p:spPr>
      </p:pic>
      <p:grpSp>
        <p:nvGrpSpPr>
          <p:cNvPr id="550" name="Group 549"/>
          <p:cNvGrpSpPr/>
          <p:nvPr/>
        </p:nvGrpSpPr>
        <p:grpSpPr>
          <a:xfrm>
            <a:off x="655637" y="1930399"/>
            <a:ext cx="1634322" cy="652463"/>
            <a:chOff x="780044" y="2006599"/>
            <a:chExt cx="1634322" cy="652463"/>
          </a:xfrm>
        </p:grpSpPr>
        <p:sp>
          <p:nvSpPr>
            <p:cNvPr id="551" name="Freeform 3171"/>
            <p:cNvSpPr>
              <a:spLocks/>
            </p:cNvSpPr>
            <p:nvPr/>
          </p:nvSpPr>
          <p:spPr bwMode="auto">
            <a:xfrm>
              <a:off x="1000706" y="2347913"/>
              <a:ext cx="1413660" cy="311149"/>
            </a:xfrm>
            <a:custGeom>
              <a:avLst/>
              <a:gdLst>
                <a:gd name="T0" fmla="*/ 440 w 520"/>
                <a:gd name="T1" fmla="*/ 162 h 162"/>
                <a:gd name="T2" fmla="*/ 80 w 520"/>
                <a:gd name="T3" fmla="*/ 162 h 162"/>
                <a:gd name="T4" fmla="*/ 0 w 520"/>
                <a:gd name="T5" fmla="*/ 82 h 162"/>
                <a:gd name="T6" fmla="*/ 0 w 520"/>
                <a:gd name="T7" fmla="*/ 81 h 162"/>
                <a:gd name="T8" fmla="*/ 80 w 520"/>
                <a:gd name="T9" fmla="*/ 0 h 162"/>
                <a:gd name="T10" fmla="*/ 440 w 520"/>
                <a:gd name="T11" fmla="*/ 0 h 162"/>
                <a:gd name="T12" fmla="*/ 520 w 520"/>
                <a:gd name="T13" fmla="*/ 81 h 162"/>
                <a:gd name="T14" fmla="*/ 520 w 520"/>
                <a:gd name="T15" fmla="*/ 82 h 162"/>
                <a:gd name="T16" fmla="*/ 440 w 520"/>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0" h="162">
                  <a:moveTo>
                    <a:pt x="440" y="162"/>
                  </a:moveTo>
                  <a:cubicBezTo>
                    <a:pt x="80" y="162"/>
                    <a:pt x="80" y="162"/>
                    <a:pt x="80" y="162"/>
                  </a:cubicBezTo>
                  <a:cubicBezTo>
                    <a:pt x="35" y="162"/>
                    <a:pt x="0" y="126"/>
                    <a:pt x="0" y="82"/>
                  </a:cubicBezTo>
                  <a:cubicBezTo>
                    <a:pt x="0" y="81"/>
                    <a:pt x="0" y="81"/>
                    <a:pt x="0" y="81"/>
                  </a:cubicBezTo>
                  <a:cubicBezTo>
                    <a:pt x="0" y="36"/>
                    <a:pt x="35" y="0"/>
                    <a:pt x="80" y="0"/>
                  </a:cubicBezTo>
                  <a:cubicBezTo>
                    <a:pt x="440" y="0"/>
                    <a:pt x="440" y="0"/>
                    <a:pt x="440" y="0"/>
                  </a:cubicBezTo>
                  <a:cubicBezTo>
                    <a:pt x="484" y="0"/>
                    <a:pt x="520" y="36"/>
                    <a:pt x="520" y="81"/>
                  </a:cubicBezTo>
                  <a:cubicBezTo>
                    <a:pt x="520" y="82"/>
                    <a:pt x="520" y="82"/>
                    <a:pt x="520" y="82"/>
                  </a:cubicBezTo>
                  <a:cubicBezTo>
                    <a:pt x="520" y="126"/>
                    <a:pt x="484" y="162"/>
                    <a:pt x="440" y="16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52" name="Freeform 3172"/>
            <p:cNvSpPr>
              <a:spLocks/>
            </p:cNvSpPr>
            <p:nvPr/>
          </p:nvSpPr>
          <p:spPr bwMode="auto">
            <a:xfrm>
              <a:off x="1016582" y="2238374"/>
              <a:ext cx="41275" cy="215900"/>
            </a:xfrm>
            <a:custGeom>
              <a:avLst/>
              <a:gdLst>
                <a:gd name="T0" fmla="*/ 16 w 26"/>
                <a:gd name="T1" fmla="*/ 24 h 136"/>
                <a:gd name="T2" fmla="*/ 9 w 26"/>
                <a:gd name="T3" fmla="*/ 30 h 136"/>
                <a:gd name="T4" fmla="*/ 9 w 26"/>
                <a:gd name="T5" fmla="*/ 136 h 136"/>
                <a:gd name="T6" fmla="*/ 26 w 26"/>
                <a:gd name="T7" fmla="*/ 3 h 136"/>
                <a:gd name="T8" fmla="*/ 26 w 26"/>
                <a:gd name="T9" fmla="*/ 0 h 136"/>
                <a:gd name="T10" fmla="*/ 25 w 26"/>
                <a:gd name="T11" fmla="*/ 0 h 136"/>
                <a:gd name="T12" fmla="*/ 0 w 26"/>
                <a:gd name="T13" fmla="*/ 14 h 136"/>
                <a:gd name="T14" fmla="*/ 16 w 26"/>
                <a:gd name="T15" fmla="*/ 24 h 1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36">
                  <a:moveTo>
                    <a:pt x="16" y="24"/>
                  </a:moveTo>
                  <a:lnTo>
                    <a:pt x="9" y="30"/>
                  </a:lnTo>
                  <a:lnTo>
                    <a:pt x="9" y="136"/>
                  </a:lnTo>
                  <a:lnTo>
                    <a:pt x="26" y="3"/>
                  </a:lnTo>
                  <a:lnTo>
                    <a:pt x="26" y="0"/>
                  </a:lnTo>
                  <a:lnTo>
                    <a:pt x="25" y="0"/>
                  </a:lnTo>
                  <a:lnTo>
                    <a:pt x="0" y="14"/>
                  </a:lnTo>
                  <a:lnTo>
                    <a:pt x="16"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53" name="Freeform 3173"/>
            <p:cNvSpPr>
              <a:spLocks/>
            </p:cNvSpPr>
            <p:nvPr/>
          </p:nvSpPr>
          <p:spPr bwMode="auto">
            <a:xfrm>
              <a:off x="975307" y="2238374"/>
              <a:ext cx="41275" cy="242887"/>
            </a:xfrm>
            <a:custGeom>
              <a:avLst/>
              <a:gdLst>
                <a:gd name="T0" fmla="*/ 20 w 26"/>
                <a:gd name="T1" fmla="*/ 30 h 153"/>
                <a:gd name="T2" fmla="*/ 11 w 26"/>
                <a:gd name="T3" fmla="*/ 24 h 153"/>
                <a:gd name="T4" fmla="*/ 26 w 26"/>
                <a:gd name="T5" fmla="*/ 14 h 153"/>
                <a:gd name="T6" fmla="*/ 0 w 26"/>
                <a:gd name="T7" fmla="*/ 0 h 153"/>
                <a:gd name="T8" fmla="*/ 0 w 26"/>
                <a:gd name="T9" fmla="*/ 0 h 153"/>
                <a:gd name="T10" fmla="*/ 0 w 26"/>
                <a:gd name="T11" fmla="*/ 3 h 153"/>
                <a:gd name="T12" fmla="*/ 19 w 26"/>
                <a:gd name="T13" fmla="*/ 153 h 153"/>
                <a:gd name="T14" fmla="*/ 20 w 26"/>
                <a:gd name="T15" fmla="*/ 30 h 1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53">
                  <a:moveTo>
                    <a:pt x="20" y="30"/>
                  </a:moveTo>
                  <a:lnTo>
                    <a:pt x="11" y="24"/>
                  </a:lnTo>
                  <a:lnTo>
                    <a:pt x="26" y="14"/>
                  </a:lnTo>
                  <a:lnTo>
                    <a:pt x="0" y="0"/>
                  </a:lnTo>
                  <a:lnTo>
                    <a:pt x="0" y="0"/>
                  </a:lnTo>
                  <a:lnTo>
                    <a:pt x="0" y="3"/>
                  </a:lnTo>
                  <a:lnTo>
                    <a:pt x="19" y="153"/>
                  </a:lnTo>
                  <a:lnTo>
                    <a:pt x="2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54" name="Freeform 3174"/>
            <p:cNvSpPr>
              <a:spLocks noEditPoints="1"/>
            </p:cNvSpPr>
            <p:nvPr/>
          </p:nvSpPr>
          <p:spPr bwMode="auto">
            <a:xfrm>
              <a:off x="1035632" y="2027237"/>
              <a:ext cx="68263" cy="79375"/>
            </a:xfrm>
            <a:custGeom>
              <a:avLst/>
              <a:gdLst>
                <a:gd name="T0" fmla="*/ 13 w 33"/>
                <a:gd name="T1" fmla="*/ 14 h 39"/>
                <a:gd name="T2" fmla="*/ 17 w 33"/>
                <a:gd name="T3" fmla="*/ 24 h 39"/>
                <a:gd name="T4" fmla="*/ 23 w 33"/>
                <a:gd name="T5" fmla="*/ 22 h 39"/>
                <a:gd name="T6" fmla="*/ 23 w 33"/>
                <a:gd name="T7" fmla="*/ 24 h 39"/>
                <a:gd name="T8" fmla="*/ 23 w 33"/>
                <a:gd name="T9" fmla="*/ 26 h 39"/>
                <a:gd name="T10" fmla="*/ 25 w 33"/>
                <a:gd name="T11" fmla="*/ 27 h 39"/>
                <a:gd name="T12" fmla="*/ 25 w 33"/>
                <a:gd name="T13" fmla="*/ 29 h 39"/>
                <a:gd name="T14" fmla="*/ 25 w 33"/>
                <a:gd name="T15" fmla="*/ 31 h 39"/>
                <a:gd name="T16" fmla="*/ 25 w 33"/>
                <a:gd name="T17" fmla="*/ 32 h 39"/>
                <a:gd name="T18" fmla="*/ 25 w 33"/>
                <a:gd name="T19" fmla="*/ 37 h 39"/>
                <a:gd name="T20" fmla="*/ 28 w 33"/>
                <a:gd name="T21" fmla="*/ 37 h 39"/>
                <a:gd name="T22" fmla="*/ 30 w 33"/>
                <a:gd name="T23" fmla="*/ 39 h 39"/>
                <a:gd name="T24" fmla="*/ 11 w 33"/>
                <a:gd name="T25" fmla="*/ 1 h 39"/>
                <a:gd name="T26" fmla="*/ 0 w 33"/>
                <a:gd name="T27" fmla="*/ 0 h 39"/>
                <a:gd name="T28" fmla="*/ 13 w 33"/>
                <a:gd name="T29" fmla="*/ 14 h 39"/>
                <a:gd name="T30" fmla="*/ 24 w 33"/>
                <a:gd name="T31" fmla="*/ 22 h 39"/>
                <a:gd name="T32" fmla="*/ 25 w 33"/>
                <a:gd name="T33" fmla="*/ 22 h 39"/>
                <a:gd name="T34" fmla="*/ 25 w 33"/>
                <a:gd name="T35" fmla="*/ 23 h 39"/>
                <a:gd name="T36" fmla="*/ 24 w 33"/>
                <a:gd name="T37" fmla="*/ 23 h 39"/>
                <a:gd name="T38" fmla="*/ 24 w 33"/>
                <a:gd name="T39"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39">
                  <a:moveTo>
                    <a:pt x="13" y="14"/>
                  </a:moveTo>
                  <a:cubicBezTo>
                    <a:pt x="15" y="17"/>
                    <a:pt x="16" y="20"/>
                    <a:pt x="17" y="24"/>
                  </a:cubicBezTo>
                  <a:cubicBezTo>
                    <a:pt x="19" y="24"/>
                    <a:pt x="20" y="24"/>
                    <a:pt x="23" y="22"/>
                  </a:cubicBezTo>
                  <a:cubicBezTo>
                    <a:pt x="23" y="24"/>
                    <a:pt x="23" y="24"/>
                    <a:pt x="23" y="24"/>
                  </a:cubicBezTo>
                  <a:cubicBezTo>
                    <a:pt x="23" y="24"/>
                    <a:pt x="23" y="24"/>
                    <a:pt x="23" y="26"/>
                  </a:cubicBezTo>
                  <a:cubicBezTo>
                    <a:pt x="25" y="26"/>
                    <a:pt x="25" y="26"/>
                    <a:pt x="25" y="27"/>
                  </a:cubicBezTo>
                  <a:cubicBezTo>
                    <a:pt x="25" y="29"/>
                    <a:pt x="25" y="29"/>
                    <a:pt x="25" y="29"/>
                  </a:cubicBezTo>
                  <a:cubicBezTo>
                    <a:pt x="25" y="31"/>
                    <a:pt x="25" y="31"/>
                    <a:pt x="25" y="31"/>
                  </a:cubicBezTo>
                  <a:cubicBezTo>
                    <a:pt x="25" y="32"/>
                    <a:pt x="25" y="32"/>
                    <a:pt x="25" y="32"/>
                  </a:cubicBezTo>
                  <a:cubicBezTo>
                    <a:pt x="25" y="32"/>
                    <a:pt x="25" y="32"/>
                    <a:pt x="25" y="37"/>
                  </a:cubicBezTo>
                  <a:cubicBezTo>
                    <a:pt x="27" y="37"/>
                    <a:pt x="27" y="37"/>
                    <a:pt x="28" y="37"/>
                  </a:cubicBezTo>
                  <a:cubicBezTo>
                    <a:pt x="29" y="38"/>
                    <a:pt x="29" y="38"/>
                    <a:pt x="30" y="39"/>
                  </a:cubicBezTo>
                  <a:cubicBezTo>
                    <a:pt x="33" y="21"/>
                    <a:pt x="27" y="7"/>
                    <a:pt x="11" y="1"/>
                  </a:cubicBezTo>
                  <a:cubicBezTo>
                    <a:pt x="8" y="0"/>
                    <a:pt x="4" y="0"/>
                    <a:pt x="0" y="0"/>
                  </a:cubicBezTo>
                  <a:cubicBezTo>
                    <a:pt x="5" y="4"/>
                    <a:pt x="10" y="8"/>
                    <a:pt x="13" y="14"/>
                  </a:cubicBezTo>
                  <a:close/>
                  <a:moveTo>
                    <a:pt x="24" y="22"/>
                  </a:moveTo>
                  <a:cubicBezTo>
                    <a:pt x="25" y="22"/>
                    <a:pt x="25" y="22"/>
                    <a:pt x="25" y="22"/>
                  </a:cubicBezTo>
                  <a:cubicBezTo>
                    <a:pt x="25" y="23"/>
                    <a:pt x="25" y="23"/>
                    <a:pt x="25" y="23"/>
                  </a:cubicBezTo>
                  <a:cubicBezTo>
                    <a:pt x="24" y="23"/>
                    <a:pt x="24" y="23"/>
                    <a:pt x="24" y="23"/>
                  </a:cubicBezTo>
                  <a:lnTo>
                    <a:pt x="24"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55" name="Freeform 3175"/>
            <p:cNvSpPr>
              <a:spLocks/>
            </p:cNvSpPr>
            <p:nvPr/>
          </p:nvSpPr>
          <p:spPr bwMode="auto">
            <a:xfrm>
              <a:off x="921332" y="2006599"/>
              <a:ext cx="149225" cy="103187"/>
            </a:xfrm>
            <a:custGeom>
              <a:avLst/>
              <a:gdLst>
                <a:gd name="T0" fmla="*/ 11 w 72"/>
                <a:gd name="T1" fmla="*/ 47 h 50"/>
                <a:gd name="T2" fmla="*/ 11 w 72"/>
                <a:gd name="T3" fmla="*/ 42 h 50"/>
                <a:gd name="T4" fmla="*/ 11 w 72"/>
                <a:gd name="T5" fmla="*/ 41 h 50"/>
                <a:gd name="T6" fmla="*/ 11 w 72"/>
                <a:gd name="T7" fmla="*/ 39 h 50"/>
                <a:gd name="T8" fmla="*/ 13 w 72"/>
                <a:gd name="T9" fmla="*/ 39 h 50"/>
                <a:gd name="T10" fmla="*/ 13 w 72"/>
                <a:gd name="T11" fmla="*/ 37 h 50"/>
                <a:gd name="T12" fmla="*/ 13 w 72"/>
                <a:gd name="T13" fmla="*/ 36 h 50"/>
                <a:gd name="T14" fmla="*/ 14 w 72"/>
                <a:gd name="T15" fmla="*/ 34 h 50"/>
                <a:gd name="T16" fmla="*/ 16 w 72"/>
                <a:gd name="T17" fmla="*/ 30 h 50"/>
                <a:gd name="T18" fmla="*/ 38 w 72"/>
                <a:gd name="T19" fmla="*/ 34 h 50"/>
                <a:gd name="T20" fmla="*/ 60 w 72"/>
                <a:gd name="T21" fmla="*/ 30 h 50"/>
                <a:gd name="T22" fmla="*/ 72 w 72"/>
                <a:gd name="T23" fmla="*/ 34 h 50"/>
                <a:gd name="T24" fmla="*/ 72 w 72"/>
                <a:gd name="T25" fmla="*/ 34 h 50"/>
                <a:gd name="T26" fmla="*/ 68 w 72"/>
                <a:gd name="T27" fmla="*/ 24 h 50"/>
                <a:gd name="T28" fmla="*/ 55 w 72"/>
                <a:gd name="T29" fmla="*/ 10 h 50"/>
                <a:gd name="T30" fmla="*/ 18 w 72"/>
                <a:gd name="T31" fmla="*/ 5 h 50"/>
                <a:gd name="T32" fmla="*/ 7 w 72"/>
                <a:gd name="T33" fmla="*/ 50 h 50"/>
                <a:gd name="T34" fmla="*/ 11 w 72"/>
                <a:gd name="T35" fmla="*/ 4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50">
                  <a:moveTo>
                    <a:pt x="11" y="47"/>
                  </a:moveTo>
                  <a:cubicBezTo>
                    <a:pt x="11" y="47"/>
                    <a:pt x="11" y="47"/>
                    <a:pt x="11" y="42"/>
                  </a:cubicBezTo>
                  <a:cubicBezTo>
                    <a:pt x="11" y="41"/>
                    <a:pt x="11" y="41"/>
                    <a:pt x="11" y="41"/>
                  </a:cubicBezTo>
                  <a:cubicBezTo>
                    <a:pt x="11" y="39"/>
                    <a:pt x="11" y="39"/>
                    <a:pt x="11" y="39"/>
                  </a:cubicBezTo>
                  <a:cubicBezTo>
                    <a:pt x="13" y="39"/>
                    <a:pt x="13" y="39"/>
                    <a:pt x="13" y="39"/>
                  </a:cubicBezTo>
                  <a:cubicBezTo>
                    <a:pt x="13" y="37"/>
                    <a:pt x="13" y="37"/>
                    <a:pt x="13" y="37"/>
                  </a:cubicBezTo>
                  <a:cubicBezTo>
                    <a:pt x="13" y="36"/>
                    <a:pt x="13" y="36"/>
                    <a:pt x="13" y="36"/>
                  </a:cubicBezTo>
                  <a:cubicBezTo>
                    <a:pt x="13" y="36"/>
                    <a:pt x="13" y="36"/>
                    <a:pt x="14" y="34"/>
                  </a:cubicBezTo>
                  <a:cubicBezTo>
                    <a:pt x="14" y="32"/>
                    <a:pt x="16" y="32"/>
                    <a:pt x="16" y="30"/>
                  </a:cubicBezTo>
                  <a:cubicBezTo>
                    <a:pt x="21" y="32"/>
                    <a:pt x="30" y="34"/>
                    <a:pt x="38" y="34"/>
                  </a:cubicBezTo>
                  <a:cubicBezTo>
                    <a:pt x="46" y="34"/>
                    <a:pt x="55" y="32"/>
                    <a:pt x="60" y="30"/>
                  </a:cubicBezTo>
                  <a:cubicBezTo>
                    <a:pt x="61" y="32"/>
                    <a:pt x="66" y="34"/>
                    <a:pt x="72" y="34"/>
                  </a:cubicBezTo>
                  <a:cubicBezTo>
                    <a:pt x="72" y="34"/>
                    <a:pt x="72" y="34"/>
                    <a:pt x="72" y="34"/>
                  </a:cubicBezTo>
                  <a:cubicBezTo>
                    <a:pt x="71" y="30"/>
                    <a:pt x="70" y="27"/>
                    <a:pt x="68" y="24"/>
                  </a:cubicBezTo>
                  <a:cubicBezTo>
                    <a:pt x="65" y="18"/>
                    <a:pt x="60" y="14"/>
                    <a:pt x="55" y="10"/>
                  </a:cubicBezTo>
                  <a:cubicBezTo>
                    <a:pt x="43" y="2"/>
                    <a:pt x="28" y="0"/>
                    <a:pt x="18" y="5"/>
                  </a:cubicBezTo>
                  <a:cubicBezTo>
                    <a:pt x="4" y="13"/>
                    <a:pt x="0" y="32"/>
                    <a:pt x="7" y="50"/>
                  </a:cubicBezTo>
                  <a:cubicBezTo>
                    <a:pt x="8" y="48"/>
                    <a:pt x="9" y="47"/>
                    <a:pt x="11" y="4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56" name="Freeform 3176"/>
            <p:cNvSpPr>
              <a:spLocks/>
            </p:cNvSpPr>
            <p:nvPr/>
          </p:nvSpPr>
          <p:spPr bwMode="auto">
            <a:xfrm>
              <a:off x="975307" y="2212974"/>
              <a:ext cx="82550" cy="47625"/>
            </a:xfrm>
            <a:custGeom>
              <a:avLst/>
              <a:gdLst>
                <a:gd name="T0" fmla="*/ 20 w 40"/>
                <a:gd name="T1" fmla="*/ 23 h 23"/>
                <a:gd name="T2" fmla="*/ 20 w 40"/>
                <a:gd name="T3" fmla="*/ 23 h 23"/>
                <a:gd name="T4" fmla="*/ 39 w 40"/>
                <a:gd name="T5" fmla="*/ 12 h 23"/>
                <a:gd name="T6" fmla="*/ 40 w 40"/>
                <a:gd name="T7" fmla="*/ 12 h 23"/>
                <a:gd name="T8" fmla="*/ 40 w 40"/>
                <a:gd name="T9" fmla="*/ 1 h 23"/>
                <a:gd name="T10" fmla="*/ 35 w 40"/>
                <a:gd name="T11" fmla="*/ 3 h 23"/>
                <a:gd name="T12" fmla="*/ 5 w 40"/>
                <a:gd name="T13" fmla="*/ 3 h 23"/>
                <a:gd name="T14" fmla="*/ 0 w 40"/>
                <a:gd name="T15" fmla="*/ 0 h 23"/>
                <a:gd name="T16" fmla="*/ 0 w 40"/>
                <a:gd name="T17" fmla="*/ 12 h 23"/>
                <a:gd name="T18" fmla="*/ 0 w 40"/>
                <a:gd name="T19" fmla="*/ 12 h 23"/>
                <a:gd name="T20" fmla="*/ 20 w 40"/>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3">
                  <a:moveTo>
                    <a:pt x="20" y="23"/>
                  </a:moveTo>
                  <a:cubicBezTo>
                    <a:pt x="20" y="23"/>
                    <a:pt x="20" y="23"/>
                    <a:pt x="20" y="23"/>
                  </a:cubicBezTo>
                  <a:cubicBezTo>
                    <a:pt x="39" y="12"/>
                    <a:pt x="39" y="12"/>
                    <a:pt x="39" y="12"/>
                  </a:cubicBezTo>
                  <a:cubicBezTo>
                    <a:pt x="40" y="12"/>
                    <a:pt x="40" y="12"/>
                    <a:pt x="40" y="12"/>
                  </a:cubicBezTo>
                  <a:cubicBezTo>
                    <a:pt x="40" y="1"/>
                    <a:pt x="40" y="1"/>
                    <a:pt x="40" y="1"/>
                  </a:cubicBezTo>
                  <a:cubicBezTo>
                    <a:pt x="38" y="2"/>
                    <a:pt x="37" y="3"/>
                    <a:pt x="35" y="3"/>
                  </a:cubicBezTo>
                  <a:cubicBezTo>
                    <a:pt x="35" y="3"/>
                    <a:pt x="35" y="3"/>
                    <a:pt x="5" y="3"/>
                  </a:cubicBezTo>
                  <a:cubicBezTo>
                    <a:pt x="3" y="3"/>
                    <a:pt x="1" y="2"/>
                    <a:pt x="0" y="0"/>
                  </a:cubicBezTo>
                  <a:cubicBezTo>
                    <a:pt x="0" y="12"/>
                    <a:pt x="0" y="12"/>
                    <a:pt x="0" y="12"/>
                  </a:cubicBezTo>
                  <a:cubicBezTo>
                    <a:pt x="0" y="12"/>
                    <a:pt x="0" y="12"/>
                    <a:pt x="0" y="12"/>
                  </a:cubicBezTo>
                  <a:cubicBezTo>
                    <a:pt x="20" y="23"/>
                    <a:pt x="20" y="23"/>
                    <a:pt x="20" y="23"/>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57" name="Freeform 3177"/>
            <p:cNvSpPr>
              <a:spLocks/>
            </p:cNvSpPr>
            <p:nvPr/>
          </p:nvSpPr>
          <p:spPr bwMode="auto">
            <a:xfrm>
              <a:off x="992769" y="2260599"/>
              <a:ext cx="49213" cy="312737"/>
            </a:xfrm>
            <a:custGeom>
              <a:avLst/>
              <a:gdLst>
                <a:gd name="T0" fmla="*/ 31 w 31"/>
                <a:gd name="T1" fmla="*/ 10 h 197"/>
                <a:gd name="T2" fmla="*/ 15 w 31"/>
                <a:gd name="T3" fmla="*/ 0 h 197"/>
                <a:gd name="T4" fmla="*/ 15 w 31"/>
                <a:gd name="T5" fmla="*/ 0 h 197"/>
                <a:gd name="T6" fmla="*/ 15 w 31"/>
                <a:gd name="T7" fmla="*/ 0 h 197"/>
                <a:gd name="T8" fmla="*/ 0 w 31"/>
                <a:gd name="T9" fmla="*/ 10 h 197"/>
                <a:gd name="T10" fmla="*/ 9 w 31"/>
                <a:gd name="T11" fmla="*/ 16 h 197"/>
                <a:gd name="T12" fmla="*/ 8 w 31"/>
                <a:gd name="T13" fmla="*/ 139 h 197"/>
                <a:gd name="T14" fmla="*/ 15 w 31"/>
                <a:gd name="T15" fmla="*/ 197 h 197"/>
                <a:gd name="T16" fmla="*/ 24 w 31"/>
                <a:gd name="T17" fmla="*/ 122 h 197"/>
                <a:gd name="T18" fmla="*/ 24 w 31"/>
                <a:gd name="T19" fmla="*/ 16 h 197"/>
                <a:gd name="T20" fmla="*/ 31 w 31"/>
                <a:gd name="T21" fmla="*/ 1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97">
                  <a:moveTo>
                    <a:pt x="31" y="10"/>
                  </a:moveTo>
                  <a:lnTo>
                    <a:pt x="15" y="0"/>
                  </a:lnTo>
                  <a:lnTo>
                    <a:pt x="15" y="0"/>
                  </a:lnTo>
                  <a:lnTo>
                    <a:pt x="15" y="0"/>
                  </a:lnTo>
                  <a:lnTo>
                    <a:pt x="0" y="10"/>
                  </a:lnTo>
                  <a:lnTo>
                    <a:pt x="9" y="16"/>
                  </a:lnTo>
                  <a:lnTo>
                    <a:pt x="8" y="139"/>
                  </a:lnTo>
                  <a:lnTo>
                    <a:pt x="15" y="197"/>
                  </a:lnTo>
                  <a:lnTo>
                    <a:pt x="24" y="122"/>
                  </a:lnTo>
                  <a:lnTo>
                    <a:pt x="24" y="16"/>
                  </a:lnTo>
                  <a:lnTo>
                    <a:pt x="31" y="10"/>
                  </a:ln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58" name="Freeform 3178"/>
            <p:cNvSpPr>
              <a:spLocks/>
            </p:cNvSpPr>
            <p:nvPr/>
          </p:nvSpPr>
          <p:spPr bwMode="auto">
            <a:xfrm>
              <a:off x="780044" y="2266949"/>
              <a:ext cx="103188" cy="392112"/>
            </a:xfrm>
            <a:custGeom>
              <a:avLst/>
              <a:gdLst>
                <a:gd name="T0" fmla="*/ 50 w 50"/>
                <a:gd name="T1" fmla="*/ 0 h 190"/>
                <a:gd name="T2" fmla="*/ 0 w 50"/>
                <a:gd name="T3" fmla="*/ 190 h 190"/>
                <a:gd name="T4" fmla="*/ 36 w 50"/>
                <a:gd name="T5" fmla="*/ 190 h 190"/>
                <a:gd name="T6" fmla="*/ 50 w 50"/>
                <a:gd name="T7" fmla="*/ 109 h 190"/>
                <a:gd name="T8" fmla="*/ 50 w 50"/>
                <a:gd name="T9" fmla="*/ 0 h 190"/>
              </a:gdLst>
              <a:ahLst/>
              <a:cxnLst>
                <a:cxn ang="0">
                  <a:pos x="T0" y="T1"/>
                </a:cxn>
                <a:cxn ang="0">
                  <a:pos x="T2" y="T3"/>
                </a:cxn>
                <a:cxn ang="0">
                  <a:pos x="T4" y="T5"/>
                </a:cxn>
                <a:cxn ang="0">
                  <a:pos x="T6" y="T7"/>
                </a:cxn>
                <a:cxn ang="0">
                  <a:pos x="T8" y="T9"/>
                </a:cxn>
              </a:cxnLst>
              <a:rect l="0" t="0" r="r" b="b"/>
              <a:pathLst>
                <a:path w="50" h="190">
                  <a:moveTo>
                    <a:pt x="50" y="0"/>
                  </a:moveTo>
                  <a:cubicBezTo>
                    <a:pt x="20" y="62"/>
                    <a:pt x="8" y="124"/>
                    <a:pt x="0" y="190"/>
                  </a:cubicBezTo>
                  <a:cubicBezTo>
                    <a:pt x="36" y="190"/>
                    <a:pt x="36" y="190"/>
                    <a:pt x="36" y="190"/>
                  </a:cubicBezTo>
                  <a:cubicBezTo>
                    <a:pt x="40" y="163"/>
                    <a:pt x="44" y="136"/>
                    <a:pt x="50" y="109"/>
                  </a:cubicBezTo>
                  <a:lnTo>
                    <a:pt x="5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59" name="Freeform 3179"/>
            <p:cNvSpPr>
              <a:spLocks/>
            </p:cNvSpPr>
            <p:nvPr/>
          </p:nvSpPr>
          <p:spPr bwMode="auto">
            <a:xfrm>
              <a:off x="883232" y="2262187"/>
              <a:ext cx="1588"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1" y="0"/>
                    <a:pt x="1" y="0"/>
                    <a:pt x="1" y="0"/>
                  </a:cubicBezTo>
                  <a:cubicBezTo>
                    <a:pt x="1" y="0"/>
                    <a:pt x="1" y="0"/>
                    <a:pt x="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60" name="Freeform 3180"/>
            <p:cNvSpPr>
              <a:spLocks/>
            </p:cNvSpPr>
            <p:nvPr/>
          </p:nvSpPr>
          <p:spPr bwMode="auto">
            <a:xfrm>
              <a:off x="1151519" y="2262187"/>
              <a:ext cx="104775" cy="396875"/>
            </a:xfrm>
            <a:custGeom>
              <a:avLst/>
              <a:gdLst>
                <a:gd name="T0" fmla="*/ 1 w 51"/>
                <a:gd name="T1" fmla="*/ 0 h 192"/>
                <a:gd name="T2" fmla="*/ 1 w 51"/>
                <a:gd name="T3" fmla="*/ 0 h 192"/>
                <a:gd name="T4" fmla="*/ 0 w 51"/>
                <a:gd name="T5" fmla="*/ 106 h 192"/>
                <a:gd name="T6" fmla="*/ 15 w 51"/>
                <a:gd name="T7" fmla="*/ 192 h 192"/>
                <a:gd name="T8" fmla="*/ 51 w 51"/>
                <a:gd name="T9" fmla="*/ 192 h 192"/>
                <a:gd name="T10" fmla="*/ 2 w 51"/>
                <a:gd name="T11" fmla="*/ 0 h 192"/>
                <a:gd name="T12" fmla="*/ 1 w 51"/>
                <a:gd name="T13" fmla="*/ 0 h 192"/>
              </a:gdLst>
              <a:ahLst/>
              <a:cxnLst>
                <a:cxn ang="0">
                  <a:pos x="T0" y="T1"/>
                </a:cxn>
                <a:cxn ang="0">
                  <a:pos x="T2" y="T3"/>
                </a:cxn>
                <a:cxn ang="0">
                  <a:pos x="T4" y="T5"/>
                </a:cxn>
                <a:cxn ang="0">
                  <a:pos x="T6" y="T7"/>
                </a:cxn>
                <a:cxn ang="0">
                  <a:pos x="T8" y="T9"/>
                </a:cxn>
                <a:cxn ang="0">
                  <a:pos x="T10" y="T11"/>
                </a:cxn>
                <a:cxn ang="0">
                  <a:pos x="T12" y="T13"/>
                </a:cxn>
              </a:cxnLst>
              <a:rect l="0" t="0" r="r" b="b"/>
              <a:pathLst>
                <a:path w="51" h="192">
                  <a:moveTo>
                    <a:pt x="1" y="0"/>
                  </a:moveTo>
                  <a:cubicBezTo>
                    <a:pt x="1" y="0"/>
                    <a:pt x="1" y="0"/>
                    <a:pt x="1" y="0"/>
                  </a:cubicBezTo>
                  <a:cubicBezTo>
                    <a:pt x="0" y="106"/>
                    <a:pt x="0" y="106"/>
                    <a:pt x="0" y="106"/>
                  </a:cubicBezTo>
                  <a:cubicBezTo>
                    <a:pt x="7" y="134"/>
                    <a:pt x="11" y="163"/>
                    <a:pt x="15" y="192"/>
                  </a:cubicBezTo>
                  <a:cubicBezTo>
                    <a:pt x="51" y="192"/>
                    <a:pt x="51" y="192"/>
                    <a:pt x="51" y="192"/>
                  </a:cubicBezTo>
                  <a:cubicBezTo>
                    <a:pt x="43" y="125"/>
                    <a:pt x="31" y="63"/>
                    <a:pt x="2" y="0"/>
                  </a:cubicBezTo>
                  <a:cubicBezTo>
                    <a:pt x="2" y="0"/>
                    <a:pt x="1" y="0"/>
                    <a:pt x="1"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61" name="Freeform 3181"/>
            <p:cNvSpPr>
              <a:spLocks/>
            </p:cNvSpPr>
            <p:nvPr/>
          </p:nvSpPr>
          <p:spPr bwMode="auto">
            <a:xfrm>
              <a:off x="883232" y="2238374"/>
              <a:ext cx="269875" cy="420687"/>
            </a:xfrm>
            <a:custGeom>
              <a:avLst/>
              <a:gdLst>
                <a:gd name="T0" fmla="*/ 170 w 170"/>
                <a:gd name="T1" fmla="*/ 15 h 265"/>
                <a:gd name="T2" fmla="*/ 170 w 170"/>
                <a:gd name="T3" fmla="*/ 15 h 265"/>
                <a:gd name="T4" fmla="*/ 110 w 170"/>
                <a:gd name="T5" fmla="*/ 0 h 265"/>
                <a:gd name="T6" fmla="*/ 110 w 170"/>
                <a:gd name="T7" fmla="*/ 3 h 265"/>
                <a:gd name="T8" fmla="*/ 93 w 170"/>
                <a:gd name="T9" fmla="*/ 136 h 265"/>
                <a:gd name="T10" fmla="*/ 84 w 170"/>
                <a:gd name="T11" fmla="*/ 211 h 265"/>
                <a:gd name="T12" fmla="*/ 77 w 170"/>
                <a:gd name="T13" fmla="*/ 153 h 265"/>
                <a:gd name="T14" fmla="*/ 58 w 170"/>
                <a:gd name="T15" fmla="*/ 3 h 265"/>
                <a:gd name="T16" fmla="*/ 57 w 170"/>
                <a:gd name="T17" fmla="*/ 0 h 265"/>
                <a:gd name="T18" fmla="*/ 1 w 170"/>
                <a:gd name="T19" fmla="*/ 15 h 265"/>
                <a:gd name="T20" fmla="*/ 0 w 170"/>
                <a:gd name="T21" fmla="*/ 15 h 265"/>
                <a:gd name="T22" fmla="*/ 0 w 170"/>
                <a:gd name="T23" fmla="*/ 15 h 265"/>
                <a:gd name="T24" fmla="*/ 0 w 170"/>
                <a:gd name="T25" fmla="*/ 18 h 265"/>
                <a:gd name="T26" fmla="*/ 0 w 170"/>
                <a:gd name="T27" fmla="*/ 160 h 265"/>
                <a:gd name="T28" fmla="*/ 1 w 170"/>
                <a:gd name="T29" fmla="*/ 265 h 265"/>
                <a:gd name="T30" fmla="*/ 168 w 170"/>
                <a:gd name="T31" fmla="*/ 265 h 265"/>
                <a:gd name="T32" fmla="*/ 169 w 170"/>
                <a:gd name="T33" fmla="*/ 153 h 265"/>
                <a:gd name="T34" fmla="*/ 170 w 170"/>
                <a:gd name="T35" fmla="*/ 15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265">
                  <a:moveTo>
                    <a:pt x="170" y="15"/>
                  </a:moveTo>
                  <a:lnTo>
                    <a:pt x="170" y="15"/>
                  </a:lnTo>
                  <a:lnTo>
                    <a:pt x="110" y="0"/>
                  </a:lnTo>
                  <a:lnTo>
                    <a:pt x="110" y="3"/>
                  </a:lnTo>
                  <a:lnTo>
                    <a:pt x="93" y="136"/>
                  </a:lnTo>
                  <a:lnTo>
                    <a:pt x="84" y="211"/>
                  </a:lnTo>
                  <a:lnTo>
                    <a:pt x="77" y="153"/>
                  </a:lnTo>
                  <a:lnTo>
                    <a:pt x="58" y="3"/>
                  </a:lnTo>
                  <a:lnTo>
                    <a:pt x="57" y="0"/>
                  </a:lnTo>
                  <a:lnTo>
                    <a:pt x="1" y="15"/>
                  </a:lnTo>
                  <a:lnTo>
                    <a:pt x="0" y="15"/>
                  </a:lnTo>
                  <a:lnTo>
                    <a:pt x="0" y="15"/>
                  </a:lnTo>
                  <a:lnTo>
                    <a:pt x="0" y="18"/>
                  </a:lnTo>
                  <a:lnTo>
                    <a:pt x="0" y="160"/>
                  </a:lnTo>
                  <a:lnTo>
                    <a:pt x="1" y="265"/>
                  </a:lnTo>
                  <a:lnTo>
                    <a:pt x="168" y="265"/>
                  </a:lnTo>
                  <a:lnTo>
                    <a:pt x="169" y="153"/>
                  </a:lnTo>
                  <a:lnTo>
                    <a:pt x="170" y="1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62" name="Rectangle 3182"/>
            <p:cNvSpPr>
              <a:spLocks noChangeArrowheads="1"/>
            </p:cNvSpPr>
            <p:nvPr/>
          </p:nvSpPr>
          <p:spPr bwMode="auto">
            <a:xfrm>
              <a:off x="1084844" y="2071687"/>
              <a:ext cx="3175" cy="3175"/>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63" name="Freeform 3183"/>
            <p:cNvSpPr>
              <a:spLocks/>
            </p:cNvSpPr>
            <p:nvPr/>
          </p:nvSpPr>
          <p:spPr bwMode="auto">
            <a:xfrm>
              <a:off x="934032" y="2068512"/>
              <a:ext cx="168275" cy="150812"/>
            </a:xfrm>
            <a:custGeom>
              <a:avLst/>
              <a:gdLst>
                <a:gd name="T0" fmla="*/ 25 w 81"/>
                <a:gd name="T1" fmla="*/ 73 h 73"/>
                <a:gd name="T2" fmla="*/ 55 w 81"/>
                <a:gd name="T3" fmla="*/ 73 h 73"/>
                <a:gd name="T4" fmla="*/ 60 w 81"/>
                <a:gd name="T5" fmla="*/ 71 h 73"/>
                <a:gd name="T6" fmla="*/ 74 w 81"/>
                <a:gd name="T7" fmla="*/ 43 h 73"/>
                <a:gd name="T8" fmla="*/ 81 w 81"/>
                <a:gd name="T9" fmla="*/ 36 h 73"/>
                <a:gd name="T10" fmla="*/ 81 w 81"/>
                <a:gd name="T11" fmla="*/ 24 h 73"/>
                <a:gd name="T12" fmla="*/ 79 w 81"/>
                <a:gd name="T13" fmla="*/ 19 h 73"/>
                <a:gd name="T14" fmla="*/ 77 w 81"/>
                <a:gd name="T15" fmla="*/ 17 h 73"/>
                <a:gd name="T16" fmla="*/ 74 w 81"/>
                <a:gd name="T17" fmla="*/ 17 h 73"/>
                <a:gd name="T18" fmla="*/ 74 w 81"/>
                <a:gd name="T19" fmla="*/ 12 h 73"/>
                <a:gd name="T20" fmla="*/ 74 w 81"/>
                <a:gd name="T21" fmla="*/ 11 h 73"/>
                <a:gd name="T22" fmla="*/ 74 w 81"/>
                <a:gd name="T23" fmla="*/ 9 h 73"/>
                <a:gd name="T24" fmla="*/ 74 w 81"/>
                <a:gd name="T25" fmla="*/ 7 h 73"/>
                <a:gd name="T26" fmla="*/ 72 w 81"/>
                <a:gd name="T27" fmla="*/ 6 h 73"/>
                <a:gd name="T28" fmla="*/ 72 w 81"/>
                <a:gd name="T29" fmla="*/ 4 h 73"/>
                <a:gd name="T30" fmla="*/ 72 w 81"/>
                <a:gd name="T31" fmla="*/ 2 h 73"/>
                <a:gd name="T32" fmla="*/ 66 w 81"/>
                <a:gd name="T33" fmla="*/ 4 h 73"/>
                <a:gd name="T34" fmla="*/ 66 w 81"/>
                <a:gd name="T35" fmla="*/ 4 h 73"/>
                <a:gd name="T36" fmla="*/ 54 w 81"/>
                <a:gd name="T37" fmla="*/ 0 h 73"/>
                <a:gd name="T38" fmla="*/ 32 w 81"/>
                <a:gd name="T39" fmla="*/ 4 h 73"/>
                <a:gd name="T40" fmla="*/ 10 w 81"/>
                <a:gd name="T41" fmla="*/ 0 h 73"/>
                <a:gd name="T42" fmla="*/ 8 w 81"/>
                <a:gd name="T43" fmla="*/ 4 h 73"/>
                <a:gd name="T44" fmla="*/ 7 w 81"/>
                <a:gd name="T45" fmla="*/ 6 h 73"/>
                <a:gd name="T46" fmla="*/ 7 w 81"/>
                <a:gd name="T47" fmla="*/ 7 h 73"/>
                <a:gd name="T48" fmla="*/ 7 w 81"/>
                <a:gd name="T49" fmla="*/ 9 h 73"/>
                <a:gd name="T50" fmla="*/ 5 w 81"/>
                <a:gd name="T51" fmla="*/ 9 h 73"/>
                <a:gd name="T52" fmla="*/ 5 w 81"/>
                <a:gd name="T53" fmla="*/ 11 h 73"/>
                <a:gd name="T54" fmla="*/ 5 w 81"/>
                <a:gd name="T55" fmla="*/ 12 h 73"/>
                <a:gd name="T56" fmla="*/ 5 w 81"/>
                <a:gd name="T57" fmla="*/ 17 h 73"/>
                <a:gd name="T58" fmla="*/ 1 w 81"/>
                <a:gd name="T59" fmla="*/ 20 h 73"/>
                <a:gd name="T60" fmla="*/ 0 w 81"/>
                <a:gd name="T61" fmla="*/ 24 h 73"/>
                <a:gd name="T62" fmla="*/ 0 w 81"/>
                <a:gd name="T63" fmla="*/ 36 h 73"/>
                <a:gd name="T64" fmla="*/ 5 w 81"/>
                <a:gd name="T65" fmla="*/ 43 h 73"/>
                <a:gd name="T66" fmla="*/ 20 w 81"/>
                <a:gd name="T67" fmla="*/ 70 h 73"/>
                <a:gd name="T68" fmla="*/ 25 w 81"/>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 h="73">
                  <a:moveTo>
                    <a:pt x="25" y="73"/>
                  </a:moveTo>
                  <a:cubicBezTo>
                    <a:pt x="55" y="73"/>
                    <a:pt x="55" y="73"/>
                    <a:pt x="55" y="73"/>
                  </a:cubicBezTo>
                  <a:cubicBezTo>
                    <a:pt x="57" y="73"/>
                    <a:pt x="58" y="72"/>
                    <a:pt x="60" y="71"/>
                  </a:cubicBezTo>
                  <a:cubicBezTo>
                    <a:pt x="67" y="63"/>
                    <a:pt x="74" y="43"/>
                    <a:pt x="74" y="43"/>
                  </a:cubicBezTo>
                  <a:cubicBezTo>
                    <a:pt x="77" y="43"/>
                    <a:pt x="81" y="39"/>
                    <a:pt x="81" y="36"/>
                  </a:cubicBezTo>
                  <a:cubicBezTo>
                    <a:pt x="81" y="24"/>
                    <a:pt x="81" y="24"/>
                    <a:pt x="81" y="24"/>
                  </a:cubicBezTo>
                  <a:cubicBezTo>
                    <a:pt x="81" y="22"/>
                    <a:pt x="80" y="20"/>
                    <a:pt x="79" y="19"/>
                  </a:cubicBezTo>
                  <a:cubicBezTo>
                    <a:pt x="78" y="18"/>
                    <a:pt x="78" y="18"/>
                    <a:pt x="77" y="17"/>
                  </a:cubicBezTo>
                  <a:cubicBezTo>
                    <a:pt x="76" y="17"/>
                    <a:pt x="76" y="17"/>
                    <a:pt x="74" y="17"/>
                  </a:cubicBezTo>
                  <a:cubicBezTo>
                    <a:pt x="74" y="12"/>
                    <a:pt x="74" y="12"/>
                    <a:pt x="74" y="12"/>
                  </a:cubicBezTo>
                  <a:cubicBezTo>
                    <a:pt x="74" y="12"/>
                    <a:pt x="74" y="12"/>
                    <a:pt x="74" y="11"/>
                  </a:cubicBezTo>
                  <a:cubicBezTo>
                    <a:pt x="74" y="11"/>
                    <a:pt x="74" y="11"/>
                    <a:pt x="74" y="9"/>
                  </a:cubicBezTo>
                  <a:cubicBezTo>
                    <a:pt x="74" y="9"/>
                    <a:pt x="74" y="9"/>
                    <a:pt x="74" y="7"/>
                  </a:cubicBezTo>
                  <a:cubicBezTo>
                    <a:pt x="74" y="6"/>
                    <a:pt x="74" y="6"/>
                    <a:pt x="72" y="6"/>
                  </a:cubicBezTo>
                  <a:cubicBezTo>
                    <a:pt x="72" y="4"/>
                    <a:pt x="72" y="4"/>
                    <a:pt x="72" y="4"/>
                  </a:cubicBezTo>
                  <a:cubicBezTo>
                    <a:pt x="72" y="4"/>
                    <a:pt x="72" y="4"/>
                    <a:pt x="72" y="2"/>
                  </a:cubicBezTo>
                  <a:cubicBezTo>
                    <a:pt x="69" y="4"/>
                    <a:pt x="68" y="4"/>
                    <a:pt x="66" y="4"/>
                  </a:cubicBezTo>
                  <a:cubicBezTo>
                    <a:pt x="66" y="4"/>
                    <a:pt x="66" y="4"/>
                    <a:pt x="66" y="4"/>
                  </a:cubicBezTo>
                  <a:cubicBezTo>
                    <a:pt x="60" y="4"/>
                    <a:pt x="55" y="2"/>
                    <a:pt x="54" y="0"/>
                  </a:cubicBezTo>
                  <a:cubicBezTo>
                    <a:pt x="49" y="2"/>
                    <a:pt x="40" y="4"/>
                    <a:pt x="32" y="4"/>
                  </a:cubicBezTo>
                  <a:cubicBezTo>
                    <a:pt x="24" y="4"/>
                    <a:pt x="15" y="2"/>
                    <a:pt x="10" y="0"/>
                  </a:cubicBezTo>
                  <a:cubicBezTo>
                    <a:pt x="10" y="2"/>
                    <a:pt x="8" y="2"/>
                    <a:pt x="8" y="4"/>
                  </a:cubicBezTo>
                  <a:cubicBezTo>
                    <a:pt x="7" y="6"/>
                    <a:pt x="7" y="6"/>
                    <a:pt x="7" y="6"/>
                  </a:cubicBezTo>
                  <a:cubicBezTo>
                    <a:pt x="7" y="7"/>
                    <a:pt x="7" y="7"/>
                    <a:pt x="7" y="7"/>
                  </a:cubicBezTo>
                  <a:cubicBezTo>
                    <a:pt x="7" y="9"/>
                    <a:pt x="7" y="9"/>
                    <a:pt x="7" y="9"/>
                  </a:cubicBezTo>
                  <a:cubicBezTo>
                    <a:pt x="5" y="9"/>
                    <a:pt x="5" y="9"/>
                    <a:pt x="5" y="9"/>
                  </a:cubicBezTo>
                  <a:cubicBezTo>
                    <a:pt x="5" y="11"/>
                    <a:pt x="5" y="11"/>
                    <a:pt x="5" y="11"/>
                  </a:cubicBezTo>
                  <a:cubicBezTo>
                    <a:pt x="5" y="12"/>
                    <a:pt x="5" y="12"/>
                    <a:pt x="5" y="12"/>
                  </a:cubicBezTo>
                  <a:cubicBezTo>
                    <a:pt x="5" y="17"/>
                    <a:pt x="5" y="17"/>
                    <a:pt x="5" y="17"/>
                  </a:cubicBezTo>
                  <a:cubicBezTo>
                    <a:pt x="3" y="17"/>
                    <a:pt x="2" y="18"/>
                    <a:pt x="1" y="20"/>
                  </a:cubicBezTo>
                  <a:cubicBezTo>
                    <a:pt x="0" y="21"/>
                    <a:pt x="0" y="22"/>
                    <a:pt x="0" y="24"/>
                  </a:cubicBezTo>
                  <a:cubicBezTo>
                    <a:pt x="0" y="36"/>
                    <a:pt x="0" y="36"/>
                    <a:pt x="0" y="36"/>
                  </a:cubicBezTo>
                  <a:cubicBezTo>
                    <a:pt x="0" y="39"/>
                    <a:pt x="2" y="43"/>
                    <a:pt x="5" y="43"/>
                  </a:cubicBezTo>
                  <a:cubicBezTo>
                    <a:pt x="5" y="43"/>
                    <a:pt x="12" y="63"/>
                    <a:pt x="20" y="70"/>
                  </a:cubicBezTo>
                  <a:cubicBezTo>
                    <a:pt x="21" y="72"/>
                    <a:pt x="23" y="73"/>
                    <a:pt x="25" y="73"/>
                  </a:cubicBezTo>
                  <a:close/>
                </a:path>
              </a:pathLst>
            </a:custGeom>
            <a:solidFill>
              <a:srgbClr val="CEA5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64" name="Rectangle 3184"/>
            <p:cNvSpPr>
              <a:spLocks noChangeArrowheads="1"/>
            </p:cNvSpPr>
            <p:nvPr/>
          </p:nvSpPr>
          <p:spPr bwMode="auto">
            <a:xfrm>
              <a:off x="1084844" y="2412507"/>
              <a:ext cx="12147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000" b="0" i="0" u="none" strike="noStrike" kern="0" cap="none" spc="-30" normalizeH="0" baseline="0" noProof="0" dirty="0">
                  <a:ln>
                    <a:noFill/>
                  </a:ln>
                  <a:solidFill>
                    <a:srgbClr val="FFFFFF"/>
                  </a:solidFill>
                  <a:effectLst/>
                  <a:uLnTx/>
                  <a:uFillTx/>
                  <a:latin typeface="Segoe UI" panose="020B0502040204020203" pitchFamily="34" charset="0"/>
                </a:rPr>
                <a:t>Collaboration blockers</a:t>
              </a:r>
              <a:endParaRPr kumimoji="0" lang="en-US" altLang="en-US" sz="1000" b="0" i="0" u="none" strike="noStrike" kern="0" cap="none" spc="-30" normalizeH="0" baseline="0" noProof="0" dirty="0">
                <a:ln>
                  <a:noFill/>
                </a:ln>
                <a:solidFill>
                  <a:srgbClr val="505050"/>
                </a:solidFill>
                <a:effectLst/>
                <a:uLnTx/>
                <a:uFillTx/>
                <a:latin typeface="Segoe UI" panose="020B0502040204020203" pitchFamily="34" charset="0"/>
              </a:endParaRPr>
            </a:p>
          </p:txBody>
        </p:sp>
      </p:grpSp>
      <p:grpSp>
        <p:nvGrpSpPr>
          <p:cNvPr id="565" name="Group 564"/>
          <p:cNvGrpSpPr/>
          <p:nvPr/>
        </p:nvGrpSpPr>
        <p:grpSpPr>
          <a:xfrm>
            <a:off x="7970837" y="5572124"/>
            <a:ext cx="1508126" cy="668338"/>
            <a:chOff x="8123237" y="5478462"/>
            <a:chExt cx="1508126" cy="668338"/>
          </a:xfrm>
        </p:grpSpPr>
        <p:sp>
          <p:nvSpPr>
            <p:cNvPr id="566" name="Freeform 3614"/>
            <p:cNvSpPr>
              <a:spLocks/>
            </p:cNvSpPr>
            <p:nvPr/>
          </p:nvSpPr>
          <p:spPr bwMode="auto">
            <a:xfrm>
              <a:off x="8123237" y="5478462"/>
              <a:ext cx="1508126" cy="668338"/>
            </a:xfrm>
            <a:custGeom>
              <a:avLst/>
              <a:gdLst>
                <a:gd name="T0" fmla="*/ 431 w 602"/>
                <a:gd name="T1" fmla="*/ 421 h 421"/>
                <a:gd name="T2" fmla="*/ 517 w 602"/>
                <a:gd name="T3" fmla="*/ 317 h 421"/>
                <a:gd name="T4" fmla="*/ 602 w 602"/>
                <a:gd name="T5" fmla="*/ 211 h 421"/>
                <a:gd name="T6" fmla="*/ 517 w 602"/>
                <a:gd name="T7" fmla="*/ 106 h 421"/>
                <a:gd name="T8" fmla="*/ 431 w 602"/>
                <a:gd name="T9" fmla="*/ 0 h 421"/>
                <a:gd name="T10" fmla="*/ 431 w 602"/>
                <a:gd name="T11" fmla="*/ 0 h 421"/>
                <a:gd name="T12" fmla="*/ 0 w 602"/>
                <a:gd name="T13" fmla="*/ 0 h 421"/>
                <a:gd name="T14" fmla="*/ 0 w 602"/>
                <a:gd name="T15" fmla="*/ 421 h 421"/>
                <a:gd name="T16" fmla="*/ 431 w 602"/>
                <a:gd name="T17" fmla="*/ 421 h 421"/>
                <a:gd name="T18" fmla="*/ 431 w 602"/>
                <a:gd name="T19"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421">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67" name="Rectangle 3620"/>
            <p:cNvSpPr>
              <a:spLocks noChangeArrowheads="1"/>
            </p:cNvSpPr>
            <p:nvPr/>
          </p:nvSpPr>
          <p:spPr bwMode="auto">
            <a:xfrm>
              <a:off x="8223249" y="5535632"/>
              <a:ext cx="1059217" cy="553998"/>
            </a:xfrm>
            <a:prstGeom prst="rect">
              <a:avLst/>
            </a:prstGeom>
            <a:noFill/>
            <a:ln>
              <a:noFill/>
            </a:ln>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900" b="0" i="0" u="none" strike="noStrike" kern="0" cap="none" spc="0" normalizeH="0" baseline="0" noProof="0" dirty="0">
                  <a:ln>
                    <a:noFill/>
                  </a:ln>
                  <a:solidFill>
                    <a:srgbClr val="FFFFFF"/>
                  </a:solidFill>
                  <a:effectLst/>
                  <a:uLnTx/>
                  <a:uFillTx/>
                  <a:latin typeface="Segoe UI" panose="020B0502040204020203" pitchFamily="34" charset="0"/>
                </a:rPr>
                <a:t>The average hourly cost of infrastructure failure is </a:t>
              </a:r>
              <a:r>
                <a:rPr kumimoji="0" lang="en-US" altLang="en-US" sz="900" b="1" i="0" u="none" strike="noStrike" kern="0" cap="none" spc="0" normalizeH="0" baseline="0" noProof="0" dirty="0">
                  <a:ln>
                    <a:noFill/>
                  </a:ln>
                  <a:solidFill>
                    <a:srgbClr val="FFFFFF"/>
                  </a:solidFill>
                  <a:effectLst/>
                  <a:uLnTx/>
                  <a:uFillTx/>
                  <a:latin typeface="Segoe UI" panose="020B0502040204020203" pitchFamily="34" charset="0"/>
                </a:rPr>
                <a:t>$100,000</a:t>
              </a:r>
              <a:r>
                <a:rPr kumimoji="0" lang="en-US" altLang="en-US" sz="900" b="0" i="0" u="none" strike="noStrike" kern="0" cap="none" spc="0" normalizeH="0" baseline="0" noProof="0" dirty="0">
                  <a:ln>
                    <a:noFill/>
                  </a:ln>
                  <a:solidFill>
                    <a:srgbClr val="FFFFFF"/>
                  </a:solidFill>
                  <a:effectLst/>
                  <a:uLnTx/>
                  <a:uFillTx/>
                  <a:latin typeface="Segoe UI" panose="020B0502040204020203" pitchFamily="34" charset="0"/>
                </a:rPr>
                <a:t> per hour</a:t>
              </a:r>
              <a:endParaRPr kumimoji="0" lang="en-US" altLang="en-US" sz="1800" b="0" i="0" u="none" strike="noStrike" kern="0" cap="none" spc="0" normalizeH="0" baseline="0" noProof="0" dirty="0">
                <a:ln>
                  <a:noFill/>
                </a:ln>
                <a:solidFill>
                  <a:srgbClr val="FFFFFF"/>
                </a:solidFill>
                <a:effectLst/>
                <a:uLnTx/>
                <a:uFillTx/>
                <a:latin typeface="Segoe UI" panose="020B0502040204020203" pitchFamily="34" charset="0"/>
              </a:endParaRPr>
            </a:p>
          </p:txBody>
        </p:sp>
      </p:grpSp>
      <p:grpSp>
        <p:nvGrpSpPr>
          <p:cNvPr id="568" name="Group 567"/>
          <p:cNvGrpSpPr/>
          <p:nvPr/>
        </p:nvGrpSpPr>
        <p:grpSpPr>
          <a:xfrm>
            <a:off x="9552012" y="4922838"/>
            <a:ext cx="993725" cy="1317624"/>
            <a:chOff x="10341025" y="5075238"/>
            <a:chExt cx="993725" cy="1317624"/>
          </a:xfrm>
        </p:grpSpPr>
        <p:sp>
          <p:nvSpPr>
            <p:cNvPr id="569" name="Freeform 3638"/>
            <p:cNvSpPr>
              <a:spLocks/>
            </p:cNvSpPr>
            <p:nvPr/>
          </p:nvSpPr>
          <p:spPr bwMode="auto">
            <a:xfrm>
              <a:off x="10736263" y="5419725"/>
              <a:ext cx="7938"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3" y="0"/>
                    <a:pt x="2"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70" name="Freeform 3639"/>
            <p:cNvSpPr>
              <a:spLocks/>
            </p:cNvSpPr>
            <p:nvPr/>
          </p:nvSpPr>
          <p:spPr bwMode="auto">
            <a:xfrm>
              <a:off x="10706100" y="5419725"/>
              <a:ext cx="11113" cy="3175"/>
            </a:xfrm>
            <a:custGeom>
              <a:avLst/>
              <a:gdLst>
                <a:gd name="T0" fmla="*/ 0 w 5"/>
                <a:gd name="T1" fmla="*/ 1 h 1"/>
                <a:gd name="T2" fmla="*/ 5 w 5"/>
                <a:gd name="T3" fmla="*/ 0 h 1"/>
                <a:gd name="T4" fmla="*/ 0 w 5"/>
                <a:gd name="T5" fmla="*/ 1 h 1"/>
              </a:gdLst>
              <a:ahLst/>
              <a:cxnLst>
                <a:cxn ang="0">
                  <a:pos x="T0" y="T1"/>
                </a:cxn>
                <a:cxn ang="0">
                  <a:pos x="T2" y="T3"/>
                </a:cxn>
                <a:cxn ang="0">
                  <a:pos x="T4" y="T5"/>
                </a:cxn>
              </a:cxnLst>
              <a:rect l="0" t="0" r="r" b="b"/>
              <a:pathLst>
                <a:path w="5" h="1">
                  <a:moveTo>
                    <a:pt x="0" y="1"/>
                  </a:moveTo>
                  <a:cubicBezTo>
                    <a:pt x="2" y="1"/>
                    <a:pt x="3" y="0"/>
                    <a:pt x="5" y="0"/>
                  </a:cubicBezTo>
                  <a:cubicBezTo>
                    <a:pt x="3" y="0"/>
                    <a:pt x="2"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71" name="Freeform 3640"/>
            <p:cNvSpPr>
              <a:spLocks/>
            </p:cNvSpPr>
            <p:nvPr/>
          </p:nvSpPr>
          <p:spPr bwMode="auto">
            <a:xfrm>
              <a:off x="10744200" y="5419725"/>
              <a:ext cx="25400" cy="6350"/>
            </a:xfrm>
            <a:custGeom>
              <a:avLst/>
              <a:gdLst>
                <a:gd name="T0" fmla="*/ 0 w 12"/>
                <a:gd name="T1" fmla="*/ 0 h 3"/>
                <a:gd name="T2" fmla="*/ 12 w 12"/>
                <a:gd name="T3" fmla="*/ 3 h 3"/>
                <a:gd name="T4" fmla="*/ 0 w 12"/>
                <a:gd name="T5" fmla="*/ 0 h 3"/>
              </a:gdLst>
              <a:ahLst/>
              <a:cxnLst>
                <a:cxn ang="0">
                  <a:pos x="T0" y="T1"/>
                </a:cxn>
                <a:cxn ang="0">
                  <a:pos x="T2" y="T3"/>
                </a:cxn>
                <a:cxn ang="0">
                  <a:pos x="T4" y="T5"/>
                </a:cxn>
              </a:cxnLst>
              <a:rect l="0" t="0" r="r" b="b"/>
              <a:pathLst>
                <a:path w="12" h="3">
                  <a:moveTo>
                    <a:pt x="0" y="0"/>
                  </a:moveTo>
                  <a:cubicBezTo>
                    <a:pt x="4" y="1"/>
                    <a:pt x="8" y="2"/>
                    <a:pt x="12" y="3"/>
                  </a:cubicBezTo>
                  <a:cubicBezTo>
                    <a:pt x="8" y="2"/>
                    <a:pt x="4" y="1"/>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72" name="Freeform 3641"/>
            <p:cNvSpPr>
              <a:spLocks/>
            </p:cNvSpPr>
            <p:nvPr/>
          </p:nvSpPr>
          <p:spPr bwMode="auto">
            <a:xfrm>
              <a:off x="10721975" y="5419725"/>
              <a:ext cx="9525"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3" y="0"/>
                    <a:pt x="1" y="0"/>
                    <a:pt x="0" y="0"/>
                  </a:cubicBezTo>
                  <a:cubicBezTo>
                    <a:pt x="1" y="0"/>
                    <a:pt x="3" y="0"/>
                    <a:pt x="5" y="0"/>
                  </a:cubicBezTo>
                  <a:cubicBezTo>
                    <a:pt x="4" y="0"/>
                    <a:pt x="4" y="0"/>
                    <a:pt x="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73" name="Freeform 3656"/>
            <p:cNvSpPr>
              <a:spLocks/>
            </p:cNvSpPr>
            <p:nvPr/>
          </p:nvSpPr>
          <p:spPr bwMode="auto">
            <a:xfrm>
              <a:off x="10950575" y="5149850"/>
              <a:ext cx="309563" cy="465138"/>
            </a:xfrm>
            <a:custGeom>
              <a:avLst/>
              <a:gdLst>
                <a:gd name="T0" fmla="*/ 130 w 150"/>
                <a:gd name="T1" fmla="*/ 76 h 225"/>
                <a:gd name="T2" fmla="*/ 114 w 150"/>
                <a:gd name="T3" fmla="*/ 53 h 225"/>
                <a:gd name="T4" fmla="*/ 75 w 150"/>
                <a:gd name="T5" fmla="*/ 21 h 225"/>
                <a:gd name="T6" fmla="*/ 12 w 150"/>
                <a:gd name="T7" fmla="*/ 1 h 225"/>
                <a:gd name="T8" fmla="*/ 0 w 150"/>
                <a:gd name="T9" fmla="*/ 0 h 225"/>
                <a:gd name="T10" fmla="*/ 0 w 150"/>
                <a:gd name="T11" fmla="*/ 151 h 225"/>
                <a:gd name="T12" fmla="*/ 0 w 150"/>
                <a:gd name="T13" fmla="*/ 151 h 225"/>
                <a:gd name="T14" fmla="*/ 0 w 150"/>
                <a:gd name="T15" fmla="*/ 151 h 225"/>
                <a:gd name="T16" fmla="*/ 0 w 150"/>
                <a:gd name="T17" fmla="*/ 151 h 225"/>
                <a:gd name="T18" fmla="*/ 129 w 150"/>
                <a:gd name="T19" fmla="*/ 225 h 225"/>
                <a:gd name="T20" fmla="*/ 142 w 150"/>
                <a:gd name="T21" fmla="*/ 197 h 225"/>
                <a:gd name="T22" fmla="*/ 149 w 150"/>
                <a:gd name="T23" fmla="*/ 162 h 225"/>
                <a:gd name="T24" fmla="*/ 149 w 150"/>
                <a:gd name="T25" fmla="*/ 151 h 225"/>
                <a:gd name="T26" fmla="*/ 130 w 150"/>
                <a:gd name="T27" fmla="*/ 7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225">
                  <a:moveTo>
                    <a:pt x="130" y="76"/>
                  </a:moveTo>
                  <a:cubicBezTo>
                    <a:pt x="125" y="68"/>
                    <a:pt x="120" y="60"/>
                    <a:pt x="114" y="53"/>
                  </a:cubicBezTo>
                  <a:cubicBezTo>
                    <a:pt x="103" y="40"/>
                    <a:pt x="90" y="29"/>
                    <a:pt x="75" y="21"/>
                  </a:cubicBezTo>
                  <a:cubicBezTo>
                    <a:pt x="56" y="10"/>
                    <a:pt x="35" y="3"/>
                    <a:pt x="12" y="1"/>
                  </a:cubicBezTo>
                  <a:cubicBezTo>
                    <a:pt x="8" y="1"/>
                    <a:pt x="4" y="0"/>
                    <a:pt x="0" y="0"/>
                  </a:cubicBezTo>
                  <a:cubicBezTo>
                    <a:pt x="0" y="151"/>
                    <a:pt x="0" y="151"/>
                    <a:pt x="0" y="151"/>
                  </a:cubicBezTo>
                  <a:cubicBezTo>
                    <a:pt x="0" y="151"/>
                    <a:pt x="0" y="151"/>
                    <a:pt x="0" y="151"/>
                  </a:cubicBezTo>
                  <a:cubicBezTo>
                    <a:pt x="0" y="151"/>
                    <a:pt x="0" y="151"/>
                    <a:pt x="0" y="151"/>
                  </a:cubicBezTo>
                  <a:cubicBezTo>
                    <a:pt x="0" y="151"/>
                    <a:pt x="0" y="151"/>
                    <a:pt x="0" y="151"/>
                  </a:cubicBezTo>
                  <a:cubicBezTo>
                    <a:pt x="129" y="225"/>
                    <a:pt x="129" y="225"/>
                    <a:pt x="129" y="225"/>
                  </a:cubicBezTo>
                  <a:cubicBezTo>
                    <a:pt x="134" y="216"/>
                    <a:pt x="138" y="207"/>
                    <a:pt x="142" y="197"/>
                  </a:cubicBezTo>
                  <a:cubicBezTo>
                    <a:pt x="146" y="185"/>
                    <a:pt x="148" y="174"/>
                    <a:pt x="149" y="162"/>
                  </a:cubicBezTo>
                  <a:cubicBezTo>
                    <a:pt x="149" y="158"/>
                    <a:pt x="149" y="154"/>
                    <a:pt x="149" y="151"/>
                  </a:cubicBezTo>
                  <a:cubicBezTo>
                    <a:pt x="150" y="124"/>
                    <a:pt x="143" y="99"/>
                    <a:pt x="130" y="76"/>
                  </a:cubicBezTo>
                  <a:close/>
                </a:path>
              </a:pathLst>
            </a:custGeom>
            <a:solidFill>
              <a:srgbClr val="FF0000"/>
            </a:solidFill>
            <a:ln>
              <a:noFill/>
            </a:ln>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74" name="Freeform 3657"/>
            <p:cNvSpPr>
              <a:spLocks/>
            </p:cNvSpPr>
            <p:nvPr/>
          </p:nvSpPr>
          <p:spPr bwMode="auto">
            <a:xfrm>
              <a:off x="10917238" y="5426075"/>
              <a:ext cx="66675" cy="66675"/>
            </a:xfrm>
            <a:custGeom>
              <a:avLst/>
              <a:gdLst>
                <a:gd name="T0" fmla="*/ 1 w 32"/>
                <a:gd name="T1" fmla="*/ 14 h 32"/>
                <a:gd name="T2" fmla="*/ 17 w 32"/>
                <a:gd name="T3" fmla="*/ 0 h 32"/>
                <a:gd name="T4" fmla="*/ 31 w 32"/>
                <a:gd name="T5" fmla="*/ 17 h 32"/>
                <a:gd name="T6" fmla="*/ 15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2" y="6"/>
                    <a:pt x="9" y="0"/>
                    <a:pt x="17" y="0"/>
                  </a:cubicBezTo>
                  <a:cubicBezTo>
                    <a:pt x="26" y="1"/>
                    <a:pt x="32" y="8"/>
                    <a:pt x="31" y="17"/>
                  </a:cubicBezTo>
                  <a:cubicBezTo>
                    <a:pt x="31" y="25"/>
                    <a:pt x="23" y="32"/>
                    <a:pt x="15" y="31"/>
                  </a:cubicBezTo>
                  <a:cubicBezTo>
                    <a:pt x="6" y="30"/>
                    <a:pt x="0" y="23"/>
                    <a:pt x="1" y="1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75" name="Freeform 3658"/>
            <p:cNvSpPr>
              <a:spLocks/>
            </p:cNvSpPr>
            <p:nvPr/>
          </p:nvSpPr>
          <p:spPr bwMode="auto">
            <a:xfrm>
              <a:off x="10942638" y="5075238"/>
              <a:ext cx="19050" cy="63500"/>
            </a:xfrm>
            <a:custGeom>
              <a:avLst/>
              <a:gdLst>
                <a:gd name="T0" fmla="*/ 9 w 9"/>
                <a:gd name="T1" fmla="*/ 3 h 31"/>
                <a:gd name="T2" fmla="*/ 4 w 9"/>
                <a:gd name="T3" fmla="*/ 0 h 31"/>
                <a:gd name="T4" fmla="*/ 0 w 9"/>
                <a:gd name="T5" fmla="*/ 3 h 31"/>
                <a:gd name="T6" fmla="*/ 0 w 9"/>
                <a:gd name="T7" fmla="*/ 27 h 31"/>
                <a:gd name="T8" fmla="*/ 4 w 9"/>
                <a:gd name="T9" fmla="*/ 31 h 31"/>
                <a:gd name="T10" fmla="*/ 4 w 9"/>
                <a:gd name="T11" fmla="*/ 31 h 31"/>
                <a:gd name="T12" fmla="*/ 9 w 9"/>
                <a:gd name="T13" fmla="*/ 27 h 31"/>
                <a:gd name="T14" fmla="*/ 9 w 9"/>
                <a:gd name="T15" fmla="*/ 27 h 31"/>
                <a:gd name="T16" fmla="*/ 9 w 9"/>
                <a:gd name="T1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1">
                  <a:moveTo>
                    <a:pt x="9" y="3"/>
                  </a:moveTo>
                  <a:cubicBezTo>
                    <a:pt x="9" y="1"/>
                    <a:pt x="7" y="0"/>
                    <a:pt x="4" y="0"/>
                  </a:cubicBezTo>
                  <a:cubicBezTo>
                    <a:pt x="2" y="0"/>
                    <a:pt x="0" y="1"/>
                    <a:pt x="0" y="3"/>
                  </a:cubicBezTo>
                  <a:cubicBezTo>
                    <a:pt x="0" y="27"/>
                    <a:pt x="0" y="27"/>
                    <a:pt x="0" y="27"/>
                  </a:cubicBezTo>
                  <a:cubicBezTo>
                    <a:pt x="4" y="31"/>
                    <a:pt x="4" y="31"/>
                    <a:pt x="4" y="31"/>
                  </a:cubicBezTo>
                  <a:cubicBezTo>
                    <a:pt x="4" y="31"/>
                    <a:pt x="4" y="31"/>
                    <a:pt x="4" y="31"/>
                  </a:cubicBezTo>
                  <a:cubicBezTo>
                    <a:pt x="9" y="27"/>
                    <a:pt x="9" y="27"/>
                    <a:pt x="9" y="27"/>
                  </a:cubicBezTo>
                  <a:cubicBezTo>
                    <a:pt x="9" y="27"/>
                    <a:pt x="9" y="27"/>
                    <a:pt x="9" y="27"/>
                  </a:cubicBezTo>
                  <a:cubicBezTo>
                    <a:pt x="9" y="3"/>
                    <a:pt x="9" y="3"/>
                    <a:pt x="9" y="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76" name="Freeform 3659"/>
            <p:cNvSpPr>
              <a:spLocks/>
            </p:cNvSpPr>
            <p:nvPr/>
          </p:nvSpPr>
          <p:spPr bwMode="auto">
            <a:xfrm>
              <a:off x="11271250" y="5451475"/>
              <a:ext cx="63500" cy="15875"/>
            </a:xfrm>
            <a:custGeom>
              <a:avLst/>
              <a:gdLst>
                <a:gd name="T0" fmla="*/ 28 w 31"/>
                <a:gd name="T1" fmla="*/ 0 h 8"/>
                <a:gd name="T2" fmla="*/ 4 w 31"/>
                <a:gd name="T3" fmla="*/ 0 h 8"/>
                <a:gd name="T4" fmla="*/ 0 w 31"/>
                <a:gd name="T5" fmla="*/ 4 h 8"/>
                <a:gd name="T6" fmla="*/ 4 w 31"/>
                <a:gd name="T7" fmla="*/ 8 h 8"/>
                <a:gd name="T8" fmla="*/ 4 w 31"/>
                <a:gd name="T9" fmla="*/ 8 h 8"/>
                <a:gd name="T10" fmla="*/ 28 w 31"/>
                <a:gd name="T11" fmla="*/ 8 h 8"/>
                <a:gd name="T12" fmla="*/ 28 w 31"/>
                <a:gd name="T13" fmla="*/ 8 h 8"/>
                <a:gd name="T14" fmla="*/ 31 w 31"/>
                <a:gd name="T15" fmla="*/ 4 h 8"/>
                <a:gd name="T16" fmla="*/ 28 w 3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8">
                  <a:moveTo>
                    <a:pt x="28" y="0"/>
                  </a:moveTo>
                  <a:cubicBezTo>
                    <a:pt x="4" y="0"/>
                    <a:pt x="4" y="0"/>
                    <a:pt x="4" y="0"/>
                  </a:cubicBezTo>
                  <a:cubicBezTo>
                    <a:pt x="0" y="4"/>
                    <a:pt x="0" y="4"/>
                    <a:pt x="0" y="4"/>
                  </a:cubicBezTo>
                  <a:cubicBezTo>
                    <a:pt x="4" y="8"/>
                    <a:pt x="4" y="8"/>
                    <a:pt x="4" y="8"/>
                  </a:cubicBezTo>
                  <a:cubicBezTo>
                    <a:pt x="4" y="8"/>
                    <a:pt x="4" y="8"/>
                    <a:pt x="4" y="8"/>
                  </a:cubicBezTo>
                  <a:cubicBezTo>
                    <a:pt x="28" y="8"/>
                    <a:pt x="28" y="8"/>
                    <a:pt x="28" y="8"/>
                  </a:cubicBezTo>
                  <a:cubicBezTo>
                    <a:pt x="28" y="8"/>
                    <a:pt x="28" y="8"/>
                    <a:pt x="28" y="8"/>
                  </a:cubicBezTo>
                  <a:cubicBezTo>
                    <a:pt x="30" y="8"/>
                    <a:pt x="31" y="6"/>
                    <a:pt x="31" y="4"/>
                  </a:cubicBezTo>
                  <a:cubicBezTo>
                    <a:pt x="31" y="1"/>
                    <a:pt x="30" y="0"/>
                    <a:pt x="28"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77" name="Freeform 3660"/>
            <p:cNvSpPr>
              <a:spLocks/>
            </p:cNvSpPr>
            <p:nvPr/>
          </p:nvSpPr>
          <p:spPr bwMode="auto">
            <a:xfrm>
              <a:off x="10752138" y="5124450"/>
              <a:ext cx="42863" cy="58738"/>
            </a:xfrm>
            <a:custGeom>
              <a:avLst/>
              <a:gdLst>
                <a:gd name="T0" fmla="*/ 8 w 21"/>
                <a:gd name="T1" fmla="*/ 1 h 28"/>
                <a:gd name="T2" fmla="*/ 8 w 21"/>
                <a:gd name="T3" fmla="*/ 1 h 28"/>
                <a:gd name="T4" fmla="*/ 3 w 21"/>
                <a:gd name="T5" fmla="*/ 1 h 28"/>
                <a:gd name="T6" fmla="*/ 1 w 21"/>
                <a:gd name="T7" fmla="*/ 5 h 28"/>
                <a:gd name="T8" fmla="*/ 13 w 21"/>
                <a:gd name="T9" fmla="*/ 26 h 28"/>
                <a:gd name="T10" fmla="*/ 19 w 21"/>
                <a:gd name="T11" fmla="*/ 28 h 28"/>
                <a:gd name="T12" fmla="*/ 19 w 21"/>
                <a:gd name="T13" fmla="*/ 28 h 28"/>
                <a:gd name="T14" fmla="*/ 21 w 21"/>
                <a:gd name="T15" fmla="*/ 22 h 28"/>
                <a:gd name="T16" fmla="*/ 21 w 21"/>
                <a:gd name="T17" fmla="*/ 22 h 28"/>
                <a:gd name="T18" fmla="*/ 8 w 21"/>
                <a:gd name="T19"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8">
                  <a:moveTo>
                    <a:pt x="8" y="1"/>
                  </a:moveTo>
                  <a:cubicBezTo>
                    <a:pt x="8" y="1"/>
                    <a:pt x="8" y="1"/>
                    <a:pt x="8" y="1"/>
                  </a:cubicBezTo>
                  <a:cubicBezTo>
                    <a:pt x="8" y="0"/>
                    <a:pt x="5" y="0"/>
                    <a:pt x="3" y="1"/>
                  </a:cubicBezTo>
                  <a:cubicBezTo>
                    <a:pt x="1" y="2"/>
                    <a:pt x="0" y="4"/>
                    <a:pt x="1" y="5"/>
                  </a:cubicBezTo>
                  <a:cubicBezTo>
                    <a:pt x="13" y="26"/>
                    <a:pt x="13" y="26"/>
                    <a:pt x="13" y="26"/>
                  </a:cubicBezTo>
                  <a:cubicBezTo>
                    <a:pt x="19" y="28"/>
                    <a:pt x="19" y="28"/>
                    <a:pt x="19" y="28"/>
                  </a:cubicBezTo>
                  <a:cubicBezTo>
                    <a:pt x="19" y="28"/>
                    <a:pt x="19" y="28"/>
                    <a:pt x="19" y="28"/>
                  </a:cubicBezTo>
                  <a:cubicBezTo>
                    <a:pt x="21" y="22"/>
                    <a:pt x="21" y="22"/>
                    <a:pt x="21" y="22"/>
                  </a:cubicBezTo>
                  <a:cubicBezTo>
                    <a:pt x="21" y="22"/>
                    <a:pt x="21" y="22"/>
                    <a:pt x="21" y="22"/>
                  </a:cubicBezTo>
                  <a:lnTo>
                    <a:pt x="8" y="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78" name="Freeform 3661"/>
            <p:cNvSpPr>
              <a:spLocks/>
            </p:cNvSpPr>
            <p:nvPr/>
          </p:nvSpPr>
          <p:spPr bwMode="auto">
            <a:xfrm>
              <a:off x="11107738" y="5737225"/>
              <a:ext cx="41275" cy="57150"/>
            </a:xfrm>
            <a:custGeom>
              <a:avLst/>
              <a:gdLst>
                <a:gd name="T0" fmla="*/ 7 w 20"/>
                <a:gd name="T1" fmla="*/ 1 h 28"/>
                <a:gd name="T2" fmla="*/ 2 w 20"/>
                <a:gd name="T3" fmla="*/ 0 h 28"/>
                <a:gd name="T4" fmla="*/ 0 w 20"/>
                <a:gd name="T5" fmla="*/ 5 h 28"/>
                <a:gd name="T6" fmla="*/ 0 w 20"/>
                <a:gd name="T7" fmla="*/ 5 h 28"/>
                <a:gd name="T8" fmla="*/ 12 w 20"/>
                <a:gd name="T9" fmla="*/ 26 h 28"/>
                <a:gd name="T10" fmla="*/ 12 w 20"/>
                <a:gd name="T11" fmla="*/ 26 h 28"/>
                <a:gd name="T12" fmla="*/ 17 w 20"/>
                <a:gd name="T13" fmla="*/ 27 h 28"/>
                <a:gd name="T14" fmla="*/ 19 w 20"/>
                <a:gd name="T15" fmla="*/ 22 h 28"/>
                <a:gd name="T16" fmla="*/ 7 w 20"/>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1"/>
                  </a:moveTo>
                  <a:cubicBezTo>
                    <a:pt x="2" y="0"/>
                    <a:pt x="2" y="0"/>
                    <a:pt x="2" y="0"/>
                  </a:cubicBezTo>
                  <a:cubicBezTo>
                    <a:pt x="0" y="5"/>
                    <a:pt x="0" y="5"/>
                    <a:pt x="0" y="5"/>
                  </a:cubicBezTo>
                  <a:cubicBezTo>
                    <a:pt x="0" y="5"/>
                    <a:pt x="0" y="5"/>
                    <a:pt x="0" y="5"/>
                  </a:cubicBezTo>
                  <a:cubicBezTo>
                    <a:pt x="12" y="26"/>
                    <a:pt x="12" y="26"/>
                    <a:pt x="12" y="26"/>
                  </a:cubicBezTo>
                  <a:cubicBezTo>
                    <a:pt x="12" y="26"/>
                    <a:pt x="12" y="26"/>
                    <a:pt x="12" y="26"/>
                  </a:cubicBezTo>
                  <a:cubicBezTo>
                    <a:pt x="13" y="28"/>
                    <a:pt x="15" y="28"/>
                    <a:pt x="17" y="27"/>
                  </a:cubicBezTo>
                  <a:cubicBezTo>
                    <a:pt x="19" y="25"/>
                    <a:pt x="20" y="23"/>
                    <a:pt x="19" y="22"/>
                  </a:cubicBezTo>
                  <a:lnTo>
                    <a:pt x="7" y="1"/>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79" name="Freeform 3662"/>
            <p:cNvSpPr>
              <a:spLocks/>
            </p:cNvSpPr>
            <p:nvPr/>
          </p:nvSpPr>
          <p:spPr bwMode="auto">
            <a:xfrm>
              <a:off x="11228388" y="5260975"/>
              <a:ext cx="57150" cy="41275"/>
            </a:xfrm>
            <a:custGeom>
              <a:avLst/>
              <a:gdLst>
                <a:gd name="T0" fmla="*/ 6 w 28"/>
                <a:gd name="T1" fmla="*/ 20 h 20"/>
                <a:gd name="T2" fmla="*/ 27 w 28"/>
                <a:gd name="T3" fmla="*/ 8 h 20"/>
                <a:gd name="T4" fmla="*/ 27 w 28"/>
                <a:gd name="T5" fmla="*/ 8 h 20"/>
                <a:gd name="T6" fmla="*/ 27 w 28"/>
                <a:gd name="T7" fmla="*/ 3 h 20"/>
                <a:gd name="T8" fmla="*/ 23 w 28"/>
                <a:gd name="T9" fmla="*/ 1 h 20"/>
                <a:gd name="T10" fmla="*/ 2 w 28"/>
                <a:gd name="T11" fmla="*/ 13 h 20"/>
                <a:gd name="T12" fmla="*/ 0 w 28"/>
                <a:gd name="T13" fmla="*/ 18 h 20"/>
                <a:gd name="T14" fmla="*/ 6 w 2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0">
                  <a:moveTo>
                    <a:pt x="6" y="20"/>
                  </a:moveTo>
                  <a:cubicBezTo>
                    <a:pt x="27" y="8"/>
                    <a:pt x="27" y="8"/>
                    <a:pt x="27" y="8"/>
                  </a:cubicBezTo>
                  <a:cubicBezTo>
                    <a:pt x="27" y="8"/>
                    <a:pt x="27" y="8"/>
                    <a:pt x="27" y="8"/>
                  </a:cubicBezTo>
                  <a:cubicBezTo>
                    <a:pt x="28" y="7"/>
                    <a:pt x="28" y="5"/>
                    <a:pt x="27" y="3"/>
                  </a:cubicBezTo>
                  <a:cubicBezTo>
                    <a:pt x="26" y="1"/>
                    <a:pt x="24" y="0"/>
                    <a:pt x="23" y="1"/>
                  </a:cubicBezTo>
                  <a:cubicBezTo>
                    <a:pt x="2" y="13"/>
                    <a:pt x="2" y="13"/>
                    <a:pt x="2" y="13"/>
                  </a:cubicBezTo>
                  <a:cubicBezTo>
                    <a:pt x="0" y="18"/>
                    <a:pt x="0" y="18"/>
                    <a:pt x="0" y="18"/>
                  </a:cubicBezTo>
                  <a:cubicBezTo>
                    <a:pt x="6" y="20"/>
                    <a:pt x="6" y="20"/>
                    <a:pt x="6" y="2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80" name="Freeform 3663"/>
            <p:cNvSpPr>
              <a:spLocks/>
            </p:cNvSpPr>
            <p:nvPr/>
          </p:nvSpPr>
          <p:spPr bwMode="auto">
            <a:xfrm>
              <a:off x="10615613" y="5260975"/>
              <a:ext cx="58738" cy="41275"/>
            </a:xfrm>
            <a:custGeom>
              <a:avLst/>
              <a:gdLst>
                <a:gd name="T0" fmla="*/ 27 w 28"/>
                <a:gd name="T1" fmla="*/ 13 h 20"/>
                <a:gd name="T2" fmla="*/ 6 w 28"/>
                <a:gd name="T3" fmla="*/ 1 h 20"/>
                <a:gd name="T4" fmla="*/ 6 w 28"/>
                <a:gd name="T5" fmla="*/ 1 h 20"/>
                <a:gd name="T6" fmla="*/ 2 w 28"/>
                <a:gd name="T7" fmla="*/ 3 h 20"/>
                <a:gd name="T8" fmla="*/ 2 w 28"/>
                <a:gd name="T9" fmla="*/ 8 h 20"/>
                <a:gd name="T10" fmla="*/ 23 w 28"/>
                <a:gd name="T11" fmla="*/ 20 h 20"/>
                <a:gd name="T12" fmla="*/ 28 w 28"/>
                <a:gd name="T13" fmla="*/ 18 h 20"/>
                <a:gd name="T14" fmla="*/ 28 w 28"/>
                <a:gd name="T15" fmla="*/ 18 h 20"/>
                <a:gd name="T16" fmla="*/ 27 w 28"/>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
                  <a:moveTo>
                    <a:pt x="27" y="13"/>
                  </a:moveTo>
                  <a:cubicBezTo>
                    <a:pt x="6" y="1"/>
                    <a:pt x="6" y="1"/>
                    <a:pt x="6" y="1"/>
                  </a:cubicBezTo>
                  <a:cubicBezTo>
                    <a:pt x="6" y="1"/>
                    <a:pt x="6" y="1"/>
                    <a:pt x="6" y="1"/>
                  </a:cubicBezTo>
                  <a:cubicBezTo>
                    <a:pt x="5" y="0"/>
                    <a:pt x="3" y="1"/>
                    <a:pt x="2" y="3"/>
                  </a:cubicBezTo>
                  <a:cubicBezTo>
                    <a:pt x="0" y="5"/>
                    <a:pt x="0" y="7"/>
                    <a:pt x="2" y="8"/>
                  </a:cubicBezTo>
                  <a:cubicBezTo>
                    <a:pt x="23" y="20"/>
                    <a:pt x="23" y="20"/>
                    <a:pt x="23" y="20"/>
                  </a:cubicBezTo>
                  <a:cubicBezTo>
                    <a:pt x="28" y="18"/>
                    <a:pt x="28" y="18"/>
                    <a:pt x="28" y="18"/>
                  </a:cubicBezTo>
                  <a:cubicBezTo>
                    <a:pt x="28" y="18"/>
                    <a:pt x="28" y="18"/>
                    <a:pt x="28" y="18"/>
                  </a:cubicBezTo>
                  <a:cubicBezTo>
                    <a:pt x="27" y="13"/>
                    <a:pt x="27" y="13"/>
                    <a:pt x="27" y="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81" name="Freeform 3664"/>
            <p:cNvSpPr>
              <a:spLocks/>
            </p:cNvSpPr>
            <p:nvPr/>
          </p:nvSpPr>
          <p:spPr bwMode="auto">
            <a:xfrm>
              <a:off x="11228388" y="5614988"/>
              <a:ext cx="57150" cy="42863"/>
            </a:xfrm>
            <a:custGeom>
              <a:avLst/>
              <a:gdLst>
                <a:gd name="T0" fmla="*/ 27 w 28"/>
                <a:gd name="T1" fmla="*/ 13 h 21"/>
                <a:gd name="T2" fmla="*/ 6 w 28"/>
                <a:gd name="T3" fmla="*/ 0 h 21"/>
                <a:gd name="T4" fmla="*/ 0 w 28"/>
                <a:gd name="T5" fmla="*/ 2 h 21"/>
                <a:gd name="T6" fmla="*/ 2 w 28"/>
                <a:gd name="T7" fmla="*/ 8 h 21"/>
                <a:gd name="T8" fmla="*/ 2 w 28"/>
                <a:gd name="T9" fmla="*/ 8 h 21"/>
                <a:gd name="T10" fmla="*/ 23 w 28"/>
                <a:gd name="T11" fmla="*/ 20 h 21"/>
                <a:gd name="T12" fmla="*/ 23 w 28"/>
                <a:gd name="T13" fmla="*/ 20 h 21"/>
                <a:gd name="T14" fmla="*/ 27 w 28"/>
                <a:gd name="T15" fmla="*/ 18 h 21"/>
                <a:gd name="T16" fmla="*/ 27 w 28"/>
                <a:gd name="T1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1">
                  <a:moveTo>
                    <a:pt x="27" y="13"/>
                  </a:moveTo>
                  <a:cubicBezTo>
                    <a:pt x="6" y="0"/>
                    <a:pt x="6" y="0"/>
                    <a:pt x="6" y="0"/>
                  </a:cubicBezTo>
                  <a:cubicBezTo>
                    <a:pt x="0" y="2"/>
                    <a:pt x="0" y="2"/>
                    <a:pt x="0" y="2"/>
                  </a:cubicBezTo>
                  <a:cubicBezTo>
                    <a:pt x="2" y="8"/>
                    <a:pt x="2" y="8"/>
                    <a:pt x="2" y="8"/>
                  </a:cubicBezTo>
                  <a:cubicBezTo>
                    <a:pt x="2" y="8"/>
                    <a:pt x="2" y="8"/>
                    <a:pt x="2" y="8"/>
                  </a:cubicBezTo>
                  <a:cubicBezTo>
                    <a:pt x="23" y="20"/>
                    <a:pt x="23" y="20"/>
                    <a:pt x="23" y="20"/>
                  </a:cubicBezTo>
                  <a:cubicBezTo>
                    <a:pt x="23" y="20"/>
                    <a:pt x="23" y="20"/>
                    <a:pt x="23" y="20"/>
                  </a:cubicBezTo>
                  <a:cubicBezTo>
                    <a:pt x="24" y="21"/>
                    <a:pt x="26" y="20"/>
                    <a:pt x="27" y="18"/>
                  </a:cubicBezTo>
                  <a:cubicBezTo>
                    <a:pt x="28" y="16"/>
                    <a:pt x="28" y="13"/>
                    <a:pt x="27" y="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82" name="Freeform 3665"/>
            <p:cNvSpPr>
              <a:spLocks/>
            </p:cNvSpPr>
            <p:nvPr/>
          </p:nvSpPr>
          <p:spPr bwMode="auto">
            <a:xfrm>
              <a:off x="11107738" y="5124450"/>
              <a:ext cx="41275" cy="58738"/>
            </a:xfrm>
            <a:custGeom>
              <a:avLst/>
              <a:gdLst>
                <a:gd name="T0" fmla="*/ 7 w 20"/>
                <a:gd name="T1" fmla="*/ 26 h 28"/>
                <a:gd name="T2" fmla="*/ 7 w 20"/>
                <a:gd name="T3" fmla="*/ 26 h 28"/>
                <a:gd name="T4" fmla="*/ 19 w 20"/>
                <a:gd name="T5" fmla="*/ 5 h 28"/>
                <a:gd name="T6" fmla="*/ 19 w 20"/>
                <a:gd name="T7" fmla="*/ 5 h 28"/>
                <a:gd name="T8" fmla="*/ 17 w 20"/>
                <a:gd name="T9" fmla="*/ 1 h 28"/>
                <a:gd name="T10" fmla="*/ 12 w 20"/>
                <a:gd name="T11" fmla="*/ 1 h 28"/>
                <a:gd name="T12" fmla="*/ 0 w 20"/>
                <a:gd name="T13" fmla="*/ 22 h 28"/>
                <a:gd name="T14" fmla="*/ 2 w 20"/>
                <a:gd name="T15" fmla="*/ 28 h 28"/>
                <a:gd name="T16" fmla="*/ 7 w 20"/>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26"/>
                  </a:moveTo>
                  <a:cubicBezTo>
                    <a:pt x="7" y="26"/>
                    <a:pt x="7" y="26"/>
                    <a:pt x="7" y="26"/>
                  </a:cubicBezTo>
                  <a:cubicBezTo>
                    <a:pt x="19" y="5"/>
                    <a:pt x="19" y="5"/>
                    <a:pt x="19" y="5"/>
                  </a:cubicBezTo>
                  <a:cubicBezTo>
                    <a:pt x="19" y="5"/>
                    <a:pt x="19" y="5"/>
                    <a:pt x="19" y="5"/>
                  </a:cubicBezTo>
                  <a:cubicBezTo>
                    <a:pt x="20" y="4"/>
                    <a:pt x="19" y="2"/>
                    <a:pt x="17" y="1"/>
                  </a:cubicBezTo>
                  <a:cubicBezTo>
                    <a:pt x="15" y="0"/>
                    <a:pt x="13" y="0"/>
                    <a:pt x="12" y="1"/>
                  </a:cubicBezTo>
                  <a:cubicBezTo>
                    <a:pt x="0" y="22"/>
                    <a:pt x="0" y="22"/>
                    <a:pt x="0" y="22"/>
                  </a:cubicBezTo>
                  <a:cubicBezTo>
                    <a:pt x="2" y="28"/>
                    <a:pt x="2" y="28"/>
                    <a:pt x="2" y="28"/>
                  </a:cubicBezTo>
                  <a:lnTo>
                    <a:pt x="7" y="26"/>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83" name="Freeform 3666"/>
            <p:cNvSpPr>
              <a:spLocks/>
            </p:cNvSpPr>
            <p:nvPr/>
          </p:nvSpPr>
          <p:spPr bwMode="auto">
            <a:xfrm>
              <a:off x="10910888" y="5111750"/>
              <a:ext cx="9525" cy="23813"/>
            </a:xfrm>
            <a:custGeom>
              <a:avLst/>
              <a:gdLst>
                <a:gd name="T0" fmla="*/ 3 w 4"/>
                <a:gd name="T1" fmla="*/ 11 h 11"/>
                <a:gd name="T2" fmla="*/ 4 w 4"/>
                <a:gd name="T3" fmla="*/ 9 h 11"/>
                <a:gd name="T4" fmla="*/ 4 w 4"/>
                <a:gd name="T5" fmla="*/ 9 h 11"/>
                <a:gd name="T6" fmla="*/ 3 w 4"/>
                <a:gd name="T7" fmla="*/ 1 h 11"/>
                <a:gd name="T8" fmla="*/ 3 w 4"/>
                <a:gd name="T9" fmla="*/ 1 h 11"/>
                <a:gd name="T10" fmla="*/ 2 w 4"/>
                <a:gd name="T11" fmla="*/ 0 h 11"/>
                <a:gd name="T12" fmla="*/ 0 w 4"/>
                <a:gd name="T13" fmla="*/ 1 h 11"/>
                <a:gd name="T14" fmla="*/ 1 w 4"/>
                <a:gd name="T15" fmla="*/ 10 h 11"/>
                <a:gd name="T16" fmla="*/ 3 w 4"/>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3" y="11"/>
                  </a:moveTo>
                  <a:cubicBezTo>
                    <a:pt x="4" y="9"/>
                    <a:pt x="4" y="9"/>
                    <a:pt x="4" y="9"/>
                  </a:cubicBezTo>
                  <a:cubicBezTo>
                    <a:pt x="4" y="9"/>
                    <a:pt x="4" y="9"/>
                    <a:pt x="4" y="9"/>
                  </a:cubicBezTo>
                  <a:cubicBezTo>
                    <a:pt x="3" y="1"/>
                    <a:pt x="3" y="1"/>
                    <a:pt x="3" y="1"/>
                  </a:cubicBezTo>
                  <a:cubicBezTo>
                    <a:pt x="3" y="1"/>
                    <a:pt x="3" y="1"/>
                    <a:pt x="3" y="1"/>
                  </a:cubicBezTo>
                  <a:cubicBezTo>
                    <a:pt x="3" y="1"/>
                    <a:pt x="3" y="0"/>
                    <a:pt x="2" y="0"/>
                  </a:cubicBezTo>
                  <a:cubicBezTo>
                    <a:pt x="1" y="0"/>
                    <a:pt x="0" y="1"/>
                    <a:pt x="0" y="1"/>
                  </a:cubicBezTo>
                  <a:cubicBezTo>
                    <a:pt x="1" y="10"/>
                    <a:pt x="1" y="10"/>
                    <a:pt x="1" y="10"/>
                  </a:cubicBezTo>
                  <a:lnTo>
                    <a:pt x="3" y="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84" name="Freeform 3667"/>
            <p:cNvSpPr>
              <a:spLocks/>
            </p:cNvSpPr>
            <p:nvPr/>
          </p:nvSpPr>
          <p:spPr bwMode="auto">
            <a:xfrm>
              <a:off x="11276013" y="5419725"/>
              <a:ext cx="22225" cy="9525"/>
            </a:xfrm>
            <a:custGeom>
              <a:avLst/>
              <a:gdLst>
                <a:gd name="T0" fmla="*/ 0 w 11"/>
                <a:gd name="T1" fmla="*/ 2 h 4"/>
                <a:gd name="T2" fmla="*/ 2 w 11"/>
                <a:gd name="T3" fmla="*/ 4 h 4"/>
                <a:gd name="T4" fmla="*/ 2 w 11"/>
                <a:gd name="T5" fmla="*/ 4 h 4"/>
                <a:gd name="T6" fmla="*/ 10 w 11"/>
                <a:gd name="T7" fmla="*/ 3 h 4"/>
                <a:gd name="T8" fmla="*/ 10 w 11"/>
                <a:gd name="T9" fmla="*/ 3 h 4"/>
                <a:gd name="T10" fmla="*/ 11 w 11"/>
                <a:gd name="T11" fmla="*/ 1 h 4"/>
                <a:gd name="T12" fmla="*/ 10 w 11"/>
                <a:gd name="T13" fmla="*/ 0 h 4"/>
                <a:gd name="T14" fmla="*/ 1 w 11"/>
                <a:gd name="T15" fmla="*/ 1 h 4"/>
                <a:gd name="T16" fmla="*/ 0 w 11"/>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0" y="2"/>
                  </a:moveTo>
                  <a:cubicBezTo>
                    <a:pt x="2" y="4"/>
                    <a:pt x="2" y="4"/>
                    <a:pt x="2" y="4"/>
                  </a:cubicBezTo>
                  <a:cubicBezTo>
                    <a:pt x="2" y="4"/>
                    <a:pt x="2" y="4"/>
                    <a:pt x="2" y="4"/>
                  </a:cubicBezTo>
                  <a:cubicBezTo>
                    <a:pt x="10" y="3"/>
                    <a:pt x="10" y="3"/>
                    <a:pt x="10" y="3"/>
                  </a:cubicBezTo>
                  <a:cubicBezTo>
                    <a:pt x="10" y="3"/>
                    <a:pt x="10" y="3"/>
                    <a:pt x="10" y="3"/>
                  </a:cubicBezTo>
                  <a:cubicBezTo>
                    <a:pt x="11" y="3"/>
                    <a:pt x="11" y="2"/>
                    <a:pt x="11" y="1"/>
                  </a:cubicBezTo>
                  <a:cubicBezTo>
                    <a:pt x="11" y="0"/>
                    <a:pt x="10" y="0"/>
                    <a:pt x="10" y="0"/>
                  </a:cubicBezTo>
                  <a:cubicBezTo>
                    <a:pt x="1" y="1"/>
                    <a:pt x="1" y="1"/>
                    <a:pt x="1" y="1"/>
                  </a:cubicBezTo>
                  <a:lnTo>
                    <a:pt x="0" y="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85" name="Freeform 3668"/>
            <p:cNvSpPr>
              <a:spLocks/>
            </p:cNvSpPr>
            <p:nvPr/>
          </p:nvSpPr>
          <p:spPr bwMode="auto">
            <a:xfrm>
              <a:off x="10875963" y="5118100"/>
              <a:ext cx="11113" cy="22225"/>
            </a:xfrm>
            <a:custGeom>
              <a:avLst/>
              <a:gdLst>
                <a:gd name="T0" fmla="*/ 4 w 5"/>
                <a:gd name="T1" fmla="*/ 11 h 11"/>
                <a:gd name="T2" fmla="*/ 5 w 5"/>
                <a:gd name="T3" fmla="*/ 9 h 11"/>
                <a:gd name="T4" fmla="*/ 5 w 5"/>
                <a:gd name="T5" fmla="*/ 9 h 11"/>
                <a:gd name="T6" fmla="*/ 3 w 5"/>
                <a:gd name="T7" fmla="*/ 1 h 11"/>
                <a:gd name="T8" fmla="*/ 3 w 5"/>
                <a:gd name="T9" fmla="*/ 1 h 11"/>
                <a:gd name="T10" fmla="*/ 1 w 5"/>
                <a:gd name="T11" fmla="*/ 0 h 11"/>
                <a:gd name="T12" fmla="*/ 0 w 5"/>
                <a:gd name="T13" fmla="*/ 1 h 11"/>
                <a:gd name="T14" fmla="*/ 2 w 5"/>
                <a:gd name="T15" fmla="*/ 10 h 11"/>
                <a:gd name="T16" fmla="*/ 4 w 5"/>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4" y="11"/>
                  </a:moveTo>
                  <a:cubicBezTo>
                    <a:pt x="5" y="9"/>
                    <a:pt x="5" y="9"/>
                    <a:pt x="5" y="9"/>
                  </a:cubicBezTo>
                  <a:cubicBezTo>
                    <a:pt x="5" y="9"/>
                    <a:pt x="5" y="9"/>
                    <a:pt x="5" y="9"/>
                  </a:cubicBezTo>
                  <a:cubicBezTo>
                    <a:pt x="3" y="1"/>
                    <a:pt x="3" y="1"/>
                    <a:pt x="3" y="1"/>
                  </a:cubicBezTo>
                  <a:cubicBezTo>
                    <a:pt x="3" y="1"/>
                    <a:pt x="3" y="1"/>
                    <a:pt x="3" y="1"/>
                  </a:cubicBezTo>
                  <a:cubicBezTo>
                    <a:pt x="3" y="0"/>
                    <a:pt x="2" y="0"/>
                    <a:pt x="1" y="0"/>
                  </a:cubicBezTo>
                  <a:cubicBezTo>
                    <a:pt x="1" y="0"/>
                    <a:pt x="0" y="1"/>
                    <a:pt x="0" y="1"/>
                  </a:cubicBezTo>
                  <a:cubicBezTo>
                    <a:pt x="2" y="10"/>
                    <a:pt x="2" y="10"/>
                    <a:pt x="2" y="10"/>
                  </a:cubicBezTo>
                  <a:lnTo>
                    <a:pt x="4" y="1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86" name="Freeform 3669"/>
            <p:cNvSpPr>
              <a:spLocks/>
            </p:cNvSpPr>
            <p:nvPr/>
          </p:nvSpPr>
          <p:spPr bwMode="auto">
            <a:xfrm>
              <a:off x="11269663" y="5383213"/>
              <a:ext cx="22225" cy="9525"/>
            </a:xfrm>
            <a:custGeom>
              <a:avLst/>
              <a:gdLst>
                <a:gd name="T0" fmla="*/ 0 w 11"/>
                <a:gd name="T1" fmla="*/ 4 h 5"/>
                <a:gd name="T2" fmla="*/ 2 w 11"/>
                <a:gd name="T3" fmla="*/ 5 h 5"/>
                <a:gd name="T4" fmla="*/ 2 w 11"/>
                <a:gd name="T5" fmla="*/ 5 h 5"/>
                <a:gd name="T6" fmla="*/ 10 w 11"/>
                <a:gd name="T7" fmla="*/ 3 h 5"/>
                <a:gd name="T8" fmla="*/ 10 w 11"/>
                <a:gd name="T9" fmla="*/ 3 h 5"/>
                <a:gd name="T10" fmla="*/ 11 w 11"/>
                <a:gd name="T11" fmla="*/ 2 h 5"/>
                <a:gd name="T12" fmla="*/ 10 w 11"/>
                <a:gd name="T13" fmla="*/ 0 h 5"/>
                <a:gd name="T14" fmla="*/ 2 w 11"/>
                <a:gd name="T15" fmla="*/ 2 h 5"/>
                <a:gd name="T16" fmla="*/ 0 w 11"/>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4"/>
                  </a:moveTo>
                  <a:cubicBezTo>
                    <a:pt x="2" y="5"/>
                    <a:pt x="2" y="5"/>
                    <a:pt x="2" y="5"/>
                  </a:cubicBezTo>
                  <a:cubicBezTo>
                    <a:pt x="2" y="5"/>
                    <a:pt x="2" y="5"/>
                    <a:pt x="2" y="5"/>
                  </a:cubicBezTo>
                  <a:cubicBezTo>
                    <a:pt x="10" y="3"/>
                    <a:pt x="10" y="3"/>
                    <a:pt x="10" y="3"/>
                  </a:cubicBezTo>
                  <a:cubicBezTo>
                    <a:pt x="10" y="3"/>
                    <a:pt x="10" y="3"/>
                    <a:pt x="10" y="3"/>
                  </a:cubicBezTo>
                  <a:cubicBezTo>
                    <a:pt x="11" y="3"/>
                    <a:pt x="11" y="2"/>
                    <a:pt x="11" y="2"/>
                  </a:cubicBezTo>
                  <a:cubicBezTo>
                    <a:pt x="11" y="1"/>
                    <a:pt x="10" y="0"/>
                    <a:pt x="10" y="0"/>
                  </a:cubicBezTo>
                  <a:cubicBezTo>
                    <a:pt x="2" y="2"/>
                    <a:pt x="2" y="2"/>
                    <a:pt x="2" y="2"/>
                  </a:cubicBezTo>
                  <a:lnTo>
                    <a:pt x="0" y="4"/>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87" name="Freeform 3670"/>
            <p:cNvSpPr>
              <a:spLocks/>
            </p:cNvSpPr>
            <p:nvPr/>
          </p:nvSpPr>
          <p:spPr bwMode="auto">
            <a:xfrm>
              <a:off x="10841038" y="5126038"/>
              <a:ext cx="12700" cy="23813"/>
            </a:xfrm>
            <a:custGeom>
              <a:avLst/>
              <a:gdLst>
                <a:gd name="T0" fmla="*/ 3 w 6"/>
                <a:gd name="T1" fmla="*/ 10 h 11"/>
                <a:gd name="T2" fmla="*/ 5 w 6"/>
                <a:gd name="T3" fmla="*/ 11 h 11"/>
                <a:gd name="T4" fmla="*/ 6 w 6"/>
                <a:gd name="T5" fmla="*/ 9 h 11"/>
                <a:gd name="T6" fmla="*/ 6 w 6"/>
                <a:gd name="T7" fmla="*/ 9 h 11"/>
                <a:gd name="T8" fmla="*/ 3 w 6"/>
                <a:gd name="T9" fmla="*/ 1 h 11"/>
                <a:gd name="T10" fmla="*/ 3 w 6"/>
                <a:gd name="T11" fmla="*/ 1 h 11"/>
                <a:gd name="T12" fmla="*/ 1 w 6"/>
                <a:gd name="T13" fmla="*/ 1 h 11"/>
                <a:gd name="T14" fmla="*/ 0 w 6"/>
                <a:gd name="T15" fmla="*/ 2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5" y="11"/>
                    <a:pt x="5" y="11"/>
                    <a:pt x="5" y="11"/>
                  </a:cubicBezTo>
                  <a:cubicBezTo>
                    <a:pt x="6" y="9"/>
                    <a:pt x="6" y="9"/>
                    <a:pt x="6" y="9"/>
                  </a:cubicBezTo>
                  <a:cubicBezTo>
                    <a:pt x="6" y="9"/>
                    <a:pt x="6" y="9"/>
                    <a:pt x="6" y="9"/>
                  </a:cubicBezTo>
                  <a:cubicBezTo>
                    <a:pt x="3" y="1"/>
                    <a:pt x="3" y="1"/>
                    <a:pt x="3" y="1"/>
                  </a:cubicBezTo>
                  <a:cubicBezTo>
                    <a:pt x="3" y="1"/>
                    <a:pt x="3" y="1"/>
                    <a:pt x="3" y="1"/>
                  </a:cubicBezTo>
                  <a:cubicBezTo>
                    <a:pt x="3" y="1"/>
                    <a:pt x="2" y="0"/>
                    <a:pt x="1" y="1"/>
                  </a:cubicBezTo>
                  <a:cubicBezTo>
                    <a:pt x="1" y="1"/>
                    <a:pt x="0" y="1"/>
                    <a:pt x="0" y="2"/>
                  </a:cubicBezTo>
                  <a:lnTo>
                    <a:pt x="3"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88" name="Freeform 3671"/>
            <p:cNvSpPr>
              <a:spLocks/>
            </p:cNvSpPr>
            <p:nvPr/>
          </p:nvSpPr>
          <p:spPr bwMode="auto">
            <a:xfrm>
              <a:off x="11260138" y="5348288"/>
              <a:ext cx="23813" cy="12700"/>
            </a:xfrm>
            <a:custGeom>
              <a:avLst/>
              <a:gdLst>
                <a:gd name="T0" fmla="*/ 0 w 11"/>
                <a:gd name="T1" fmla="*/ 5 h 6"/>
                <a:gd name="T2" fmla="*/ 2 w 11"/>
                <a:gd name="T3" fmla="*/ 6 h 6"/>
                <a:gd name="T4" fmla="*/ 2 w 11"/>
                <a:gd name="T5" fmla="*/ 6 h 6"/>
                <a:gd name="T6" fmla="*/ 10 w 11"/>
                <a:gd name="T7" fmla="*/ 3 h 6"/>
                <a:gd name="T8" fmla="*/ 10 w 11"/>
                <a:gd name="T9" fmla="*/ 3 h 6"/>
                <a:gd name="T10" fmla="*/ 10 w 11"/>
                <a:gd name="T11" fmla="*/ 2 h 6"/>
                <a:gd name="T12" fmla="*/ 9 w 11"/>
                <a:gd name="T13" fmla="*/ 1 h 6"/>
                <a:gd name="T14" fmla="*/ 1 w 11"/>
                <a:gd name="T15" fmla="*/ 3 h 6"/>
                <a:gd name="T16" fmla="*/ 0 w 11"/>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5"/>
                  </a:moveTo>
                  <a:cubicBezTo>
                    <a:pt x="2" y="6"/>
                    <a:pt x="2" y="6"/>
                    <a:pt x="2" y="6"/>
                  </a:cubicBezTo>
                  <a:cubicBezTo>
                    <a:pt x="2" y="6"/>
                    <a:pt x="2" y="6"/>
                    <a:pt x="2" y="6"/>
                  </a:cubicBezTo>
                  <a:cubicBezTo>
                    <a:pt x="10" y="3"/>
                    <a:pt x="10" y="3"/>
                    <a:pt x="10" y="3"/>
                  </a:cubicBezTo>
                  <a:cubicBezTo>
                    <a:pt x="10" y="3"/>
                    <a:pt x="10" y="3"/>
                    <a:pt x="10" y="3"/>
                  </a:cubicBezTo>
                  <a:cubicBezTo>
                    <a:pt x="11" y="3"/>
                    <a:pt x="11" y="2"/>
                    <a:pt x="10" y="2"/>
                  </a:cubicBezTo>
                  <a:cubicBezTo>
                    <a:pt x="10" y="1"/>
                    <a:pt x="10" y="0"/>
                    <a:pt x="9" y="1"/>
                  </a:cubicBezTo>
                  <a:cubicBezTo>
                    <a:pt x="1" y="3"/>
                    <a:pt x="1" y="3"/>
                    <a:pt x="1" y="3"/>
                  </a:cubicBezTo>
                  <a:lnTo>
                    <a:pt x="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89" name="Freeform 3672"/>
            <p:cNvSpPr>
              <a:spLocks/>
            </p:cNvSpPr>
            <p:nvPr/>
          </p:nvSpPr>
          <p:spPr bwMode="auto">
            <a:xfrm>
              <a:off x="10807700" y="5140325"/>
              <a:ext cx="12700" cy="20638"/>
            </a:xfrm>
            <a:custGeom>
              <a:avLst/>
              <a:gdLst>
                <a:gd name="T0" fmla="*/ 3 w 6"/>
                <a:gd name="T1" fmla="*/ 9 h 10"/>
                <a:gd name="T2" fmla="*/ 5 w 6"/>
                <a:gd name="T3" fmla="*/ 10 h 10"/>
                <a:gd name="T4" fmla="*/ 6 w 6"/>
                <a:gd name="T5" fmla="*/ 8 h 10"/>
                <a:gd name="T6" fmla="*/ 6 w 6"/>
                <a:gd name="T7" fmla="*/ 8 h 10"/>
                <a:gd name="T8" fmla="*/ 3 w 6"/>
                <a:gd name="T9" fmla="*/ 0 h 10"/>
                <a:gd name="T10" fmla="*/ 3 w 6"/>
                <a:gd name="T11" fmla="*/ 0 h 10"/>
                <a:gd name="T12" fmla="*/ 1 w 6"/>
                <a:gd name="T13" fmla="*/ 0 h 10"/>
                <a:gd name="T14" fmla="*/ 0 w 6"/>
                <a:gd name="T15" fmla="*/ 1 h 10"/>
                <a:gd name="T16" fmla="*/ 3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3" y="9"/>
                  </a:moveTo>
                  <a:cubicBezTo>
                    <a:pt x="5" y="10"/>
                    <a:pt x="5" y="10"/>
                    <a:pt x="5" y="10"/>
                  </a:cubicBezTo>
                  <a:cubicBezTo>
                    <a:pt x="6" y="8"/>
                    <a:pt x="6" y="8"/>
                    <a:pt x="6" y="8"/>
                  </a:cubicBezTo>
                  <a:cubicBezTo>
                    <a:pt x="6" y="8"/>
                    <a:pt x="6" y="8"/>
                    <a:pt x="6" y="8"/>
                  </a:cubicBezTo>
                  <a:cubicBezTo>
                    <a:pt x="3" y="0"/>
                    <a:pt x="3" y="0"/>
                    <a:pt x="3" y="0"/>
                  </a:cubicBezTo>
                  <a:cubicBezTo>
                    <a:pt x="3" y="0"/>
                    <a:pt x="3" y="0"/>
                    <a:pt x="3" y="0"/>
                  </a:cubicBezTo>
                  <a:cubicBezTo>
                    <a:pt x="2" y="0"/>
                    <a:pt x="2" y="0"/>
                    <a:pt x="1" y="0"/>
                  </a:cubicBezTo>
                  <a:cubicBezTo>
                    <a:pt x="0" y="0"/>
                    <a:pt x="0" y="1"/>
                    <a:pt x="0" y="1"/>
                  </a:cubicBezTo>
                  <a:lnTo>
                    <a:pt x="3"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90" name="Freeform 3673"/>
            <p:cNvSpPr>
              <a:spLocks/>
            </p:cNvSpPr>
            <p:nvPr/>
          </p:nvSpPr>
          <p:spPr bwMode="auto">
            <a:xfrm>
              <a:off x="11249025" y="5314950"/>
              <a:ext cx="22225" cy="12700"/>
            </a:xfrm>
            <a:custGeom>
              <a:avLst/>
              <a:gdLst>
                <a:gd name="T0" fmla="*/ 2 w 11"/>
                <a:gd name="T1" fmla="*/ 6 h 6"/>
                <a:gd name="T2" fmla="*/ 10 w 11"/>
                <a:gd name="T3" fmla="*/ 3 h 6"/>
                <a:gd name="T4" fmla="*/ 10 w 11"/>
                <a:gd name="T5" fmla="*/ 3 h 6"/>
                <a:gd name="T6" fmla="*/ 10 w 11"/>
                <a:gd name="T7" fmla="*/ 1 h 6"/>
                <a:gd name="T8" fmla="*/ 9 w 11"/>
                <a:gd name="T9" fmla="*/ 0 h 6"/>
                <a:gd name="T10" fmla="*/ 1 w 11"/>
                <a:gd name="T11" fmla="*/ 4 h 6"/>
                <a:gd name="T12" fmla="*/ 0 w 11"/>
                <a:gd name="T13" fmla="*/ 6 h 6"/>
                <a:gd name="T14" fmla="*/ 2 w 11"/>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2" y="6"/>
                  </a:moveTo>
                  <a:cubicBezTo>
                    <a:pt x="10" y="3"/>
                    <a:pt x="10" y="3"/>
                    <a:pt x="10" y="3"/>
                  </a:cubicBezTo>
                  <a:cubicBezTo>
                    <a:pt x="10" y="3"/>
                    <a:pt x="10" y="3"/>
                    <a:pt x="10" y="3"/>
                  </a:cubicBezTo>
                  <a:cubicBezTo>
                    <a:pt x="10" y="3"/>
                    <a:pt x="11" y="2"/>
                    <a:pt x="10" y="1"/>
                  </a:cubicBezTo>
                  <a:cubicBezTo>
                    <a:pt x="10" y="0"/>
                    <a:pt x="9" y="0"/>
                    <a:pt x="9" y="0"/>
                  </a:cubicBezTo>
                  <a:cubicBezTo>
                    <a:pt x="1" y="4"/>
                    <a:pt x="1" y="4"/>
                    <a:pt x="1" y="4"/>
                  </a:cubicBezTo>
                  <a:cubicBezTo>
                    <a:pt x="0" y="6"/>
                    <a:pt x="0" y="6"/>
                    <a:pt x="0" y="6"/>
                  </a:cubicBezTo>
                  <a:cubicBezTo>
                    <a:pt x="2" y="6"/>
                    <a:pt x="2" y="6"/>
                    <a:pt x="2" y="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91" name="Freeform 3674"/>
            <p:cNvSpPr>
              <a:spLocks/>
            </p:cNvSpPr>
            <p:nvPr/>
          </p:nvSpPr>
          <p:spPr bwMode="auto">
            <a:xfrm>
              <a:off x="10744200" y="5176838"/>
              <a:ext cx="15875" cy="17463"/>
            </a:xfrm>
            <a:custGeom>
              <a:avLst/>
              <a:gdLst>
                <a:gd name="T0" fmla="*/ 6 w 8"/>
                <a:gd name="T1" fmla="*/ 9 h 9"/>
                <a:gd name="T2" fmla="*/ 8 w 8"/>
                <a:gd name="T3" fmla="*/ 9 h 9"/>
                <a:gd name="T4" fmla="*/ 8 w 8"/>
                <a:gd name="T5" fmla="*/ 7 h 9"/>
                <a:gd name="T6" fmla="*/ 8 w 8"/>
                <a:gd name="T7" fmla="*/ 7 h 9"/>
                <a:gd name="T8" fmla="*/ 3 w 8"/>
                <a:gd name="T9" fmla="*/ 0 h 9"/>
                <a:gd name="T10" fmla="*/ 3 w 8"/>
                <a:gd name="T11" fmla="*/ 0 h 9"/>
                <a:gd name="T12" fmla="*/ 1 w 8"/>
                <a:gd name="T13" fmla="*/ 0 h 9"/>
                <a:gd name="T14" fmla="*/ 1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3" y="0"/>
                    <a:pt x="3" y="0"/>
                    <a:pt x="3" y="0"/>
                  </a:cubicBezTo>
                  <a:cubicBezTo>
                    <a:pt x="3" y="0"/>
                    <a:pt x="3" y="0"/>
                    <a:pt x="3" y="0"/>
                  </a:cubicBezTo>
                  <a:cubicBezTo>
                    <a:pt x="3" y="0"/>
                    <a:pt x="2" y="0"/>
                    <a:pt x="1" y="0"/>
                  </a:cubicBezTo>
                  <a:cubicBezTo>
                    <a:pt x="1" y="1"/>
                    <a:pt x="0" y="2"/>
                    <a:pt x="1" y="2"/>
                  </a:cubicBezTo>
                  <a:lnTo>
                    <a:pt x="6"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92" name="Freeform 3675"/>
            <p:cNvSpPr>
              <a:spLocks/>
            </p:cNvSpPr>
            <p:nvPr/>
          </p:nvSpPr>
          <p:spPr bwMode="auto">
            <a:xfrm>
              <a:off x="11142663" y="5722938"/>
              <a:ext cx="14288" cy="17463"/>
            </a:xfrm>
            <a:custGeom>
              <a:avLst/>
              <a:gdLst>
                <a:gd name="T0" fmla="*/ 2 w 7"/>
                <a:gd name="T1" fmla="*/ 0 h 9"/>
                <a:gd name="T2" fmla="*/ 0 w 7"/>
                <a:gd name="T3" fmla="*/ 0 h 9"/>
                <a:gd name="T4" fmla="*/ 0 w 7"/>
                <a:gd name="T5" fmla="*/ 2 h 9"/>
                <a:gd name="T6" fmla="*/ 0 w 7"/>
                <a:gd name="T7" fmla="*/ 2 h 9"/>
                <a:gd name="T8" fmla="*/ 5 w 7"/>
                <a:gd name="T9" fmla="*/ 9 h 9"/>
                <a:gd name="T10" fmla="*/ 5 w 7"/>
                <a:gd name="T11" fmla="*/ 9 h 9"/>
                <a:gd name="T12" fmla="*/ 6 w 7"/>
                <a:gd name="T13" fmla="*/ 9 h 9"/>
                <a:gd name="T14" fmla="*/ 7 w 7"/>
                <a:gd name="T15" fmla="*/ 7 h 9"/>
                <a:gd name="T16" fmla="*/ 2 w 7"/>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0"/>
                  </a:moveTo>
                  <a:cubicBezTo>
                    <a:pt x="0" y="0"/>
                    <a:pt x="0" y="0"/>
                    <a:pt x="0" y="0"/>
                  </a:cubicBezTo>
                  <a:cubicBezTo>
                    <a:pt x="0" y="2"/>
                    <a:pt x="0" y="2"/>
                    <a:pt x="0" y="2"/>
                  </a:cubicBezTo>
                  <a:cubicBezTo>
                    <a:pt x="0" y="2"/>
                    <a:pt x="0" y="2"/>
                    <a:pt x="0" y="2"/>
                  </a:cubicBezTo>
                  <a:cubicBezTo>
                    <a:pt x="5" y="9"/>
                    <a:pt x="5" y="9"/>
                    <a:pt x="5" y="9"/>
                  </a:cubicBezTo>
                  <a:cubicBezTo>
                    <a:pt x="5" y="9"/>
                    <a:pt x="5" y="9"/>
                    <a:pt x="5" y="9"/>
                  </a:cubicBezTo>
                  <a:cubicBezTo>
                    <a:pt x="5" y="9"/>
                    <a:pt x="6" y="9"/>
                    <a:pt x="6" y="9"/>
                  </a:cubicBezTo>
                  <a:cubicBezTo>
                    <a:pt x="7" y="8"/>
                    <a:pt x="7" y="8"/>
                    <a:pt x="7" y="7"/>
                  </a:cubicBezTo>
                  <a:lnTo>
                    <a:pt x="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93" name="Freeform 3676"/>
            <p:cNvSpPr>
              <a:spLocks/>
            </p:cNvSpPr>
            <p:nvPr/>
          </p:nvSpPr>
          <p:spPr bwMode="auto">
            <a:xfrm>
              <a:off x="11215688" y="5253038"/>
              <a:ext cx="19050" cy="14288"/>
            </a:xfrm>
            <a:custGeom>
              <a:avLst/>
              <a:gdLst>
                <a:gd name="T0" fmla="*/ 2 w 9"/>
                <a:gd name="T1" fmla="*/ 7 h 7"/>
                <a:gd name="T2" fmla="*/ 9 w 9"/>
                <a:gd name="T3" fmla="*/ 2 h 7"/>
                <a:gd name="T4" fmla="*/ 9 w 9"/>
                <a:gd name="T5" fmla="*/ 2 h 7"/>
                <a:gd name="T6" fmla="*/ 9 w 9"/>
                <a:gd name="T7" fmla="*/ 1 h 7"/>
                <a:gd name="T8" fmla="*/ 7 w 9"/>
                <a:gd name="T9" fmla="*/ 0 h 7"/>
                <a:gd name="T10" fmla="*/ 0 w 9"/>
                <a:gd name="T11" fmla="*/ 5 h 7"/>
                <a:gd name="T12" fmla="*/ 0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9" y="2"/>
                    <a:pt x="9" y="2"/>
                    <a:pt x="9" y="2"/>
                  </a:cubicBezTo>
                  <a:cubicBezTo>
                    <a:pt x="9" y="2"/>
                    <a:pt x="9" y="2"/>
                    <a:pt x="9" y="2"/>
                  </a:cubicBezTo>
                  <a:cubicBezTo>
                    <a:pt x="9" y="2"/>
                    <a:pt x="9" y="1"/>
                    <a:pt x="9" y="1"/>
                  </a:cubicBezTo>
                  <a:cubicBezTo>
                    <a:pt x="8" y="0"/>
                    <a:pt x="7" y="0"/>
                    <a:pt x="7" y="0"/>
                  </a:cubicBezTo>
                  <a:cubicBezTo>
                    <a:pt x="0" y="5"/>
                    <a:pt x="0" y="5"/>
                    <a:pt x="0" y="5"/>
                  </a:cubicBezTo>
                  <a:cubicBezTo>
                    <a:pt x="0" y="7"/>
                    <a:pt x="0" y="7"/>
                    <a:pt x="0" y="7"/>
                  </a:cubicBezTo>
                  <a:cubicBezTo>
                    <a:pt x="2" y="7"/>
                    <a:pt x="2" y="7"/>
                    <a:pt x="2" y="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94" name="Freeform 3677"/>
            <p:cNvSpPr>
              <a:spLocks/>
            </p:cNvSpPr>
            <p:nvPr/>
          </p:nvSpPr>
          <p:spPr bwMode="auto">
            <a:xfrm>
              <a:off x="10717213" y="5199063"/>
              <a:ext cx="15875" cy="19050"/>
            </a:xfrm>
            <a:custGeom>
              <a:avLst/>
              <a:gdLst>
                <a:gd name="T0" fmla="*/ 6 w 8"/>
                <a:gd name="T1" fmla="*/ 9 h 9"/>
                <a:gd name="T2" fmla="*/ 8 w 8"/>
                <a:gd name="T3" fmla="*/ 9 h 9"/>
                <a:gd name="T4" fmla="*/ 8 w 8"/>
                <a:gd name="T5" fmla="*/ 7 h 9"/>
                <a:gd name="T6" fmla="*/ 8 w 8"/>
                <a:gd name="T7" fmla="*/ 7 h 9"/>
                <a:gd name="T8" fmla="*/ 2 w 8"/>
                <a:gd name="T9" fmla="*/ 0 h 9"/>
                <a:gd name="T10" fmla="*/ 2 w 8"/>
                <a:gd name="T11" fmla="*/ 0 h 9"/>
                <a:gd name="T12" fmla="*/ 1 w 8"/>
                <a:gd name="T13" fmla="*/ 1 h 9"/>
                <a:gd name="T14" fmla="*/ 0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2" y="0"/>
                    <a:pt x="2" y="0"/>
                    <a:pt x="2" y="0"/>
                  </a:cubicBezTo>
                  <a:cubicBezTo>
                    <a:pt x="2" y="0"/>
                    <a:pt x="2" y="0"/>
                    <a:pt x="2" y="0"/>
                  </a:cubicBezTo>
                  <a:cubicBezTo>
                    <a:pt x="2" y="0"/>
                    <a:pt x="1" y="0"/>
                    <a:pt x="1" y="1"/>
                  </a:cubicBezTo>
                  <a:cubicBezTo>
                    <a:pt x="0" y="1"/>
                    <a:pt x="0" y="2"/>
                    <a:pt x="0" y="2"/>
                  </a:cubicBezTo>
                  <a:lnTo>
                    <a:pt x="6"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95" name="Freeform 3678"/>
            <p:cNvSpPr>
              <a:spLocks/>
            </p:cNvSpPr>
            <p:nvPr/>
          </p:nvSpPr>
          <p:spPr bwMode="auto">
            <a:xfrm>
              <a:off x="11169650" y="5702300"/>
              <a:ext cx="17463" cy="15875"/>
            </a:xfrm>
            <a:custGeom>
              <a:avLst/>
              <a:gdLst>
                <a:gd name="T0" fmla="*/ 2 w 8"/>
                <a:gd name="T1" fmla="*/ 0 h 8"/>
                <a:gd name="T2" fmla="*/ 0 w 8"/>
                <a:gd name="T3" fmla="*/ 0 h 8"/>
                <a:gd name="T4" fmla="*/ 0 w 8"/>
                <a:gd name="T5" fmla="*/ 2 h 8"/>
                <a:gd name="T6" fmla="*/ 0 w 8"/>
                <a:gd name="T7" fmla="*/ 2 h 8"/>
                <a:gd name="T8" fmla="*/ 5 w 8"/>
                <a:gd name="T9" fmla="*/ 8 h 8"/>
                <a:gd name="T10" fmla="*/ 5 w 8"/>
                <a:gd name="T11" fmla="*/ 8 h 8"/>
                <a:gd name="T12" fmla="*/ 7 w 8"/>
                <a:gd name="T13" fmla="*/ 8 h 8"/>
                <a:gd name="T14" fmla="*/ 7 w 8"/>
                <a:gd name="T15" fmla="*/ 6 h 8"/>
                <a:gd name="T16" fmla="*/ 2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2" y="0"/>
                  </a:moveTo>
                  <a:cubicBezTo>
                    <a:pt x="0" y="0"/>
                    <a:pt x="0" y="0"/>
                    <a:pt x="0" y="0"/>
                  </a:cubicBezTo>
                  <a:cubicBezTo>
                    <a:pt x="0" y="2"/>
                    <a:pt x="0" y="2"/>
                    <a:pt x="0" y="2"/>
                  </a:cubicBezTo>
                  <a:cubicBezTo>
                    <a:pt x="0" y="2"/>
                    <a:pt x="0" y="2"/>
                    <a:pt x="0" y="2"/>
                  </a:cubicBezTo>
                  <a:cubicBezTo>
                    <a:pt x="5" y="8"/>
                    <a:pt x="5" y="8"/>
                    <a:pt x="5" y="8"/>
                  </a:cubicBezTo>
                  <a:cubicBezTo>
                    <a:pt x="5" y="8"/>
                    <a:pt x="5" y="8"/>
                    <a:pt x="5" y="8"/>
                  </a:cubicBezTo>
                  <a:cubicBezTo>
                    <a:pt x="6" y="8"/>
                    <a:pt x="6" y="8"/>
                    <a:pt x="7" y="8"/>
                  </a:cubicBezTo>
                  <a:cubicBezTo>
                    <a:pt x="8" y="7"/>
                    <a:pt x="8" y="7"/>
                    <a:pt x="7" y="6"/>
                  </a:cubicBezTo>
                  <a:lnTo>
                    <a:pt x="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96" name="Freeform 3679"/>
            <p:cNvSpPr>
              <a:spLocks/>
            </p:cNvSpPr>
            <p:nvPr/>
          </p:nvSpPr>
          <p:spPr bwMode="auto">
            <a:xfrm>
              <a:off x="11191875" y="5224463"/>
              <a:ext cx="19050" cy="15875"/>
            </a:xfrm>
            <a:custGeom>
              <a:avLst/>
              <a:gdLst>
                <a:gd name="T0" fmla="*/ 2 w 9"/>
                <a:gd name="T1" fmla="*/ 8 h 8"/>
                <a:gd name="T2" fmla="*/ 9 w 9"/>
                <a:gd name="T3" fmla="*/ 3 h 8"/>
                <a:gd name="T4" fmla="*/ 9 w 9"/>
                <a:gd name="T5" fmla="*/ 3 h 8"/>
                <a:gd name="T6" fmla="*/ 8 w 9"/>
                <a:gd name="T7" fmla="*/ 1 h 8"/>
                <a:gd name="T8" fmla="*/ 7 w 9"/>
                <a:gd name="T9" fmla="*/ 1 h 8"/>
                <a:gd name="T10" fmla="*/ 0 w 9"/>
                <a:gd name="T11" fmla="*/ 6 h 8"/>
                <a:gd name="T12" fmla="*/ 0 w 9"/>
                <a:gd name="T13" fmla="*/ 8 h 8"/>
                <a:gd name="T14" fmla="*/ 2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2" y="8"/>
                  </a:moveTo>
                  <a:cubicBezTo>
                    <a:pt x="9" y="3"/>
                    <a:pt x="9" y="3"/>
                    <a:pt x="9" y="3"/>
                  </a:cubicBezTo>
                  <a:cubicBezTo>
                    <a:pt x="9" y="3"/>
                    <a:pt x="9" y="3"/>
                    <a:pt x="9" y="3"/>
                  </a:cubicBezTo>
                  <a:cubicBezTo>
                    <a:pt x="9" y="2"/>
                    <a:pt x="9" y="2"/>
                    <a:pt x="8" y="1"/>
                  </a:cubicBezTo>
                  <a:cubicBezTo>
                    <a:pt x="8" y="0"/>
                    <a:pt x="7" y="0"/>
                    <a:pt x="7" y="1"/>
                  </a:cubicBezTo>
                  <a:cubicBezTo>
                    <a:pt x="0" y="6"/>
                    <a:pt x="0" y="6"/>
                    <a:pt x="0" y="6"/>
                  </a:cubicBezTo>
                  <a:cubicBezTo>
                    <a:pt x="0" y="8"/>
                    <a:pt x="0" y="8"/>
                    <a:pt x="0" y="8"/>
                  </a:cubicBezTo>
                  <a:cubicBezTo>
                    <a:pt x="2" y="8"/>
                    <a:pt x="2" y="8"/>
                    <a:pt x="2"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97" name="Freeform 3680"/>
            <p:cNvSpPr>
              <a:spLocks/>
            </p:cNvSpPr>
            <p:nvPr/>
          </p:nvSpPr>
          <p:spPr bwMode="auto">
            <a:xfrm>
              <a:off x="10691813" y="5224463"/>
              <a:ext cx="17463" cy="15875"/>
            </a:xfrm>
            <a:custGeom>
              <a:avLst/>
              <a:gdLst>
                <a:gd name="T0" fmla="*/ 6 w 8"/>
                <a:gd name="T1" fmla="*/ 8 h 8"/>
                <a:gd name="T2" fmla="*/ 8 w 8"/>
                <a:gd name="T3" fmla="*/ 8 h 8"/>
                <a:gd name="T4" fmla="*/ 8 w 8"/>
                <a:gd name="T5" fmla="*/ 6 h 8"/>
                <a:gd name="T6" fmla="*/ 8 w 8"/>
                <a:gd name="T7" fmla="*/ 6 h 8"/>
                <a:gd name="T8" fmla="*/ 2 w 8"/>
                <a:gd name="T9" fmla="*/ 1 h 8"/>
                <a:gd name="T10" fmla="*/ 2 w 8"/>
                <a:gd name="T11" fmla="*/ 1 h 8"/>
                <a:gd name="T12" fmla="*/ 0 w 8"/>
                <a:gd name="T13" fmla="*/ 1 h 8"/>
                <a:gd name="T14" fmla="*/ 0 w 8"/>
                <a:gd name="T15" fmla="*/ 3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8" y="8"/>
                    <a:pt x="8" y="8"/>
                    <a:pt x="8" y="8"/>
                  </a:cubicBezTo>
                  <a:cubicBezTo>
                    <a:pt x="8" y="6"/>
                    <a:pt x="8" y="6"/>
                    <a:pt x="8" y="6"/>
                  </a:cubicBezTo>
                  <a:cubicBezTo>
                    <a:pt x="8" y="6"/>
                    <a:pt x="8" y="6"/>
                    <a:pt x="8" y="6"/>
                  </a:cubicBezTo>
                  <a:cubicBezTo>
                    <a:pt x="2" y="1"/>
                    <a:pt x="2" y="1"/>
                    <a:pt x="2" y="1"/>
                  </a:cubicBezTo>
                  <a:cubicBezTo>
                    <a:pt x="2" y="1"/>
                    <a:pt x="2" y="1"/>
                    <a:pt x="2" y="1"/>
                  </a:cubicBezTo>
                  <a:cubicBezTo>
                    <a:pt x="2" y="0"/>
                    <a:pt x="1" y="0"/>
                    <a:pt x="0" y="1"/>
                  </a:cubicBezTo>
                  <a:cubicBezTo>
                    <a:pt x="0" y="2"/>
                    <a:pt x="0" y="2"/>
                    <a:pt x="0" y="3"/>
                  </a:cubicBezTo>
                  <a:lnTo>
                    <a:pt x="6" y="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98" name="Freeform 3681"/>
            <p:cNvSpPr>
              <a:spLocks/>
            </p:cNvSpPr>
            <p:nvPr/>
          </p:nvSpPr>
          <p:spPr bwMode="auto">
            <a:xfrm>
              <a:off x="11191875" y="5676900"/>
              <a:ext cx="19050" cy="15875"/>
            </a:xfrm>
            <a:custGeom>
              <a:avLst/>
              <a:gdLst>
                <a:gd name="T0" fmla="*/ 2 w 9"/>
                <a:gd name="T1" fmla="*/ 0 h 8"/>
                <a:gd name="T2" fmla="*/ 0 w 9"/>
                <a:gd name="T3" fmla="*/ 0 h 8"/>
                <a:gd name="T4" fmla="*/ 0 w 9"/>
                <a:gd name="T5" fmla="*/ 2 h 8"/>
                <a:gd name="T6" fmla="*/ 0 w 9"/>
                <a:gd name="T7" fmla="*/ 2 h 8"/>
                <a:gd name="T8" fmla="*/ 7 w 9"/>
                <a:gd name="T9" fmla="*/ 8 h 8"/>
                <a:gd name="T10" fmla="*/ 7 w 9"/>
                <a:gd name="T11" fmla="*/ 8 h 8"/>
                <a:gd name="T12" fmla="*/ 8 w 9"/>
                <a:gd name="T13" fmla="*/ 7 h 8"/>
                <a:gd name="T14" fmla="*/ 9 w 9"/>
                <a:gd name="T15" fmla="*/ 6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8"/>
                    <a:pt x="7" y="8"/>
                    <a:pt x="7" y="8"/>
                  </a:cubicBezTo>
                  <a:cubicBezTo>
                    <a:pt x="7" y="8"/>
                    <a:pt x="7" y="8"/>
                    <a:pt x="7" y="8"/>
                  </a:cubicBezTo>
                  <a:cubicBezTo>
                    <a:pt x="7" y="8"/>
                    <a:pt x="8" y="8"/>
                    <a:pt x="8" y="7"/>
                  </a:cubicBezTo>
                  <a:cubicBezTo>
                    <a:pt x="9" y="7"/>
                    <a:pt x="9" y="6"/>
                    <a:pt x="9" y="6"/>
                  </a:cubicBezTo>
                  <a:lnTo>
                    <a:pt x="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599" name="Freeform 3682"/>
            <p:cNvSpPr>
              <a:spLocks/>
            </p:cNvSpPr>
            <p:nvPr/>
          </p:nvSpPr>
          <p:spPr bwMode="auto">
            <a:xfrm>
              <a:off x="11169650" y="5199063"/>
              <a:ext cx="17463" cy="19050"/>
            </a:xfrm>
            <a:custGeom>
              <a:avLst/>
              <a:gdLst>
                <a:gd name="T0" fmla="*/ 2 w 8"/>
                <a:gd name="T1" fmla="*/ 9 h 9"/>
                <a:gd name="T2" fmla="*/ 2 w 8"/>
                <a:gd name="T3" fmla="*/ 9 h 9"/>
                <a:gd name="T4" fmla="*/ 7 w 8"/>
                <a:gd name="T5" fmla="*/ 2 h 9"/>
                <a:gd name="T6" fmla="*/ 7 w 8"/>
                <a:gd name="T7" fmla="*/ 2 h 9"/>
                <a:gd name="T8" fmla="*/ 7 w 8"/>
                <a:gd name="T9" fmla="*/ 1 h 9"/>
                <a:gd name="T10" fmla="*/ 5 w 8"/>
                <a:gd name="T11" fmla="*/ 0 h 9"/>
                <a:gd name="T12" fmla="*/ 0 w 8"/>
                <a:gd name="T13" fmla="*/ 7 h 9"/>
                <a:gd name="T14" fmla="*/ 0 w 8"/>
                <a:gd name="T15" fmla="*/ 9 h 9"/>
                <a:gd name="T16" fmla="*/ 2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2" y="9"/>
                  </a:moveTo>
                  <a:cubicBezTo>
                    <a:pt x="2" y="9"/>
                    <a:pt x="2" y="9"/>
                    <a:pt x="2" y="9"/>
                  </a:cubicBezTo>
                  <a:cubicBezTo>
                    <a:pt x="7" y="2"/>
                    <a:pt x="7" y="2"/>
                    <a:pt x="7" y="2"/>
                  </a:cubicBezTo>
                  <a:cubicBezTo>
                    <a:pt x="7" y="2"/>
                    <a:pt x="7" y="2"/>
                    <a:pt x="7" y="2"/>
                  </a:cubicBezTo>
                  <a:cubicBezTo>
                    <a:pt x="8" y="2"/>
                    <a:pt x="8" y="1"/>
                    <a:pt x="7" y="1"/>
                  </a:cubicBezTo>
                  <a:cubicBezTo>
                    <a:pt x="6" y="0"/>
                    <a:pt x="6" y="0"/>
                    <a:pt x="5" y="0"/>
                  </a:cubicBezTo>
                  <a:cubicBezTo>
                    <a:pt x="0" y="7"/>
                    <a:pt x="0" y="7"/>
                    <a:pt x="0" y="7"/>
                  </a:cubicBezTo>
                  <a:cubicBezTo>
                    <a:pt x="0" y="9"/>
                    <a:pt x="0" y="9"/>
                    <a:pt x="0" y="9"/>
                  </a:cubicBezTo>
                  <a:lnTo>
                    <a:pt x="2"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600" name="Freeform 3683"/>
            <p:cNvSpPr>
              <a:spLocks/>
            </p:cNvSpPr>
            <p:nvPr/>
          </p:nvSpPr>
          <p:spPr bwMode="auto">
            <a:xfrm>
              <a:off x="10669588" y="5253038"/>
              <a:ext cx="19050" cy="14288"/>
            </a:xfrm>
            <a:custGeom>
              <a:avLst/>
              <a:gdLst>
                <a:gd name="T0" fmla="*/ 7 w 9"/>
                <a:gd name="T1" fmla="*/ 7 h 7"/>
                <a:gd name="T2" fmla="*/ 9 w 9"/>
                <a:gd name="T3" fmla="*/ 7 h 7"/>
                <a:gd name="T4" fmla="*/ 9 w 9"/>
                <a:gd name="T5" fmla="*/ 5 h 7"/>
                <a:gd name="T6" fmla="*/ 9 w 9"/>
                <a:gd name="T7" fmla="*/ 5 h 7"/>
                <a:gd name="T8" fmla="*/ 2 w 9"/>
                <a:gd name="T9" fmla="*/ 0 h 7"/>
                <a:gd name="T10" fmla="*/ 2 w 9"/>
                <a:gd name="T11" fmla="*/ 0 h 7"/>
                <a:gd name="T12" fmla="*/ 0 w 9"/>
                <a:gd name="T13" fmla="*/ 1 h 7"/>
                <a:gd name="T14" fmla="*/ 0 w 9"/>
                <a:gd name="T15" fmla="*/ 2 h 7"/>
                <a:gd name="T16" fmla="*/ 7 w 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
                  <a:moveTo>
                    <a:pt x="7" y="7"/>
                  </a:moveTo>
                  <a:cubicBezTo>
                    <a:pt x="9" y="7"/>
                    <a:pt x="9" y="7"/>
                    <a:pt x="9" y="7"/>
                  </a:cubicBezTo>
                  <a:cubicBezTo>
                    <a:pt x="9" y="5"/>
                    <a:pt x="9" y="5"/>
                    <a:pt x="9" y="5"/>
                  </a:cubicBezTo>
                  <a:cubicBezTo>
                    <a:pt x="9" y="5"/>
                    <a:pt x="9" y="5"/>
                    <a:pt x="9" y="5"/>
                  </a:cubicBezTo>
                  <a:cubicBezTo>
                    <a:pt x="2" y="0"/>
                    <a:pt x="2" y="0"/>
                    <a:pt x="2" y="0"/>
                  </a:cubicBezTo>
                  <a:cubicBezTo>
                    <a:pt x="2" y="0"/>
                    <a:pt x="2" y="0"/>
                    <a:pt x="2" y="0"/>
                  </a:cubicBezTo>
                  <a:cubicBezTo>
                    <a:pt x="1" y="0"/>
                    <a:pt x="1" y="0"/>
                    <a:pt x="0" y="1"/>
                  </a:cubicBezTo>
                  <a:cubicBezTo>
                    <a:pt x="0" y="1"/>
                    <a:pt x="0" y="2"/>
                    <a:pt x="0" y="2"/>
                  </a:cubicBezTo>
                  <a:lnTo>
                    <a:pt x="7" y="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601" name="Freeform 3684"/>
            <p:cNvSpPr>
              <a:spLocks/>
            </p:cNvSpPr>
            <p:nvPr/>
          </p:nvSpPr>
          <p:spPr bwMode="auto">
            <a:xfrm>
              <a:off x="11215688" y="5649913"/>
              <a:ext cx="19050" cy="15875"/>
            </a:xfrm>
            <a:custGeom>
              <a:avLst/>
              <a:gdLst>
                <a:gd name="T0" fmla="*/ 2 w 9"/>
                <a:gd name="T1" fmla="*/ 0 h 8"/>
                <a:gd name="T2" fmla="*/ 0 w 9"/>
                <a:gd name="T3" fmla="*/ 0 h 8"/>
                <a:gd name="T4" fmla="*/ 0 w 9"/>
                <a:gd name="T5" fmla="*/ 2 h 8"/>
                <a:gd name="T6" fmla="*/ 0 w 9"/>
                <a:gd name="T7" fmla="*/ 2 h 8"/>
                <a:gd name="T8" fmla="*/ 7 w 9"/>
                <a:gd name="T9" fmla="*/ 7 h 8"/>
                <a:gd name="T10" fmla="*/ 7 w 9"/>
                <a:gd name="T11" fmla="*/ 7 h 8"/>
                <a:gd name="T12" fmla="*/ 9 w 9"/>
                <a:gd name="T13" fmla="*/ 7 h 8"/>
                <a:gd name="T14" fmla="*/ 9 w 9"/>
                <a:gd name="T15" fmla="*/ 5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7"/>
                    <a:pt x="7" y="7"/>
                    <a:pt x="7" y="7"/>
                  </a:cubicBezTo>
                  <a:cubicBezTo>
                    <a:pt x="7" y="7"/>
                    <a:pt x="7" y="7"/>
                    <a:pt x="7" y="7"/>
                  </a:cubicBezTo>
                  <a:cubicBezTo>
                    <a:pt x="7" y="8"/>
                    <a:pt x="8" y="7"/>
                    <a:pt x="9" y="7"/>
                  </a:cubicBezTo>
                  <a:cubicBezTo>
                    <a:pt x="9" y="6"/>
                    <a:pt x="9" y="5"/>
                    <a:pt x="9" y="5"/>
                  </a:cubicBezTo>
                  <a:lnTo>
                    <a:pt x="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602" name="Freeform 3685"/>
            <p:cNvSpPr>
              <a:spLocks/>
            </p:cNvSpPr>
            <p:nvPr/>
          </p:nvSpPr>
          <p:spPr bwMode="auto">
            <a:xfrm>
              <a:off x="11142663" y="5176838"/>
              <a:ext cx="14288" cy="17463"/>
            </a:xfrm>
            <a:custGeom>
              <a:avLst/>
              <a:gdLst>
                <a:gd name="T0" fmla="*/ 2 w 7"/>
                <a:gd name="T1" fmla="*/ 9 h 9"/>
                <a:gd name="T2" fmla="*/ 2 w 7"/>
                <a:gd name="T3" fmla="*/ 9 h 9"/>
                <a:gd name="T4" fmla="*/ 7 w 7"/>
                <a:gd name="T5" fmla="*/ 2 h 9"/>
                <a:gd name="T6" fmla="*/ 7 w 7"/>
                <a:gd name="T7" fmla="*/ 2 h 9"/>
                <a:gd name="T8" fmla="*/ 6 w 7"/>
                <a:gd name="T9" fmla="*/ 0 h 9"/>
                <a:gd name="T10" fmla="*/ 5 w 7"/>
                <a:gd name="T11" fmla="*/ 0 h 9"/>
                <a:gd name="T12" fmla="*/ 0 w 7"/>
                <a:gd name="T13" fmla="*/ 7 h 9"/>
                <a:gd name="T14" fmla="*/ 0 w 7"/>
                <a:gd name="T15" fmla="*/ 9 h 9"/>
                <a:gd name="T16" fmla="*/ 2 w 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9"/>
                  </a:moveTo>
                  <a:cubicBezTo>
                    <a:pt x="2" y="9"/>
                    <a:pt x="2" y="9"/>
                    <a:pt x="2" y="9"/>
                  </a:cubicBezTo>
                  <a:cubicBezTo>
                    <a:pt x="7" y="2"/>
                    <a:pt x="7" y="2"/>
                    <a:pt x="7" y="2"/>
                  </a:cubicBezTo>
                  <a:cubicBezTo>
                    <a:pt x="7" y="2"/>
                    <a:pt x="7" y="2"/>
                    <a:pt x="7" y="2"/>
                  </a:cubicBezTo>
                  <a:cubicBezTo>
                    <a:pt x="7" y="2"/>
                    <a:pt x="7" y="1"/>
                    <a:pt x="6" y="0"/>
                  </a:cubicBezTo>
                  <a:cubicBezTo>
                    <a:pt x="6" y="0"/>
                    <a:pt x="5" y="0"/>
                    <a:pt x="5" y="0"/>
                  </a:cubicBezTo>
                  <a:cubicBezTo>
                    <a:pt x="0" y="7"/>
                    <a:pt x="0" y="7"/>
                    <a:pt x="0" y="7"/>
                  </a:cubicBezTo>
                  <a:cubicBezTo>
                    <a:pt x="0" y="9"/>
                    <a:pt x="0" y="9"/>
                    <a:pt x="0" y="9"/>
                  </a:cubicBezTo>
                  <a:lnTo>
                    <a:pt x="2"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603" name="Freeform 3686"/>
            <p:cNvSpPr>
              <a:spLocks/>
            </p:cNvSpPr>
            <p:nvPr/>
          </p:nvSpPr>
          <p:spPr bwMode="auto">
            <a:xfrm>
              <a:off x="11249025" y="5589588"/>
              <a:ext cx="22225" cy="12700"/>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9" y="6"/>
                    <a:pt x="10" y="6"/>
                    <a:pt x="10" y="5"/>
                  </a:cubicBezTo>
                  <a:cubicBezTo>
                    <a:pt x="11" y="4"/>
                    <a:pt x="10" y="4"/>
                    <a:pt x="10"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604" name="Freeform 3687"/>
            <p:cNvSpPr>
              <a:spLocks/>
            </p:cNvSpPr>
            <p:nvPr/>
          </p:nvSpPr>
          <p:spPr bwMode="auto">
            <a:xfrm>
              <a:off x="11082338" y="5140325"/>
              <a:ext cx="12700" cy="20638"/>
            </a:xfrm>
            <a:custGeom>
              <a:avLst/>
              <a:gdLst>
                <a:gd name="T0" fmla="*/ 2 w 6"/>
                <a:gd name="T1" fmla="*/ 9 h 10"/>
                <a:gd name="T2" fmla="*/ 2 w 6"/>
                <a:gd name="T3" fmla="*/ 9 h 10"/>
                <a:gd name="T4" fmla="*/ 6 w 6"/>
                <a:gd name="T5" fmla="*/ 1 h 10"/>
                <a:gd name="T6" fmla="*/ 6 w 6"/>
                <a:gd name="T7" fmla="*/ 1 h 10"/>
                <a:gd name="T8" fmla="*/ 5 w 6"/>
                <a:gd name="T9" fmla="*/ 0 h 10"/>
                <a:gd name="T10" fmla="*/ 3 w 6"/>
                <a:gd name="T11" fmla="*/ 0 h 10"/>
                <a:gd name="T12" fmla="*/ 0 w 6"/>
                <a:gd name="T13" fmla="*/ 8 h 10"/>
                <a:gd name="T14" fmla="*/ 0 w 6"/>
                <a:gd name="T15" fmla="*/ 10 h 10"/>
                <a:gd name="T16" fmla="*/ 2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2" y="9"/>
                  </a:moveTo>
                  <a:cubicBezTo>
                    <a:pt x="2" y="9"/>
                    <a:pt x="2" y="9"/>
                    <a:pt x="2" y="9"/>
                  </a:cubicBezTo>
                  <a:cubicBezTo>
                    <a:pt x="6" y="1"/>
                    <a:pt x="6" y="1"/>
                    <a:pt x="6" y="1"/>
                  </a:cubicBezTo>
                  <a:cubicBezTo>
                    <a:pt x="6" y="1"/>
                    <a:pt x="6" y="1"/>
                    <a:pt x="6" y="1"/>
                  </a:cubicBezTo>
                  <a:cubicBezTo>
                    <a:pt x="6" y="1"/>
                    <a:pt x="6" y="0"/>
                    <a:pt x="5" y="0"/>
                  </a:cubicBezTo>
                  <a:cubicBezTo>
                    <a:pt x="4" y="0"/>
                    <a:pt x="3" y="0"/>
                    <a:pt x="3" y="0"/>
                  </a:cubicBezTo>
                  <a:cubicBezTo>
                    <a:pt x="0" y="8"/>
                    <a:pt x="0" y="8"/>
                    <a:pt x="0" y="8"/>
                  </a:cubicBezTo>
                  <a:cubicBezTo>
                    <a:pt x="0" y="10"/>
                    <a:pt x="0" y="10"/>
                    <a:pt x="0" y="10"/>
                  </a:cubicBezTo>
                  <a:lnTo>
                    <a:pt x="2" y="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605" name="Freeform 3688"/>
            <p:cNvSpPr>
              <a:spLocks/>
            </p:cNvSpPr>
            <p:nvPr/>
          </p:nvSpPr>
          <p:spPr bwMode="auto">
            <a:xfrm>
              <a:off x="11260138" y="5556250"/>
              <a:ext cx="23813" cy="12700"/>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10" y="6"/>
                    <a:pt x="10" y="6"/>
                    <a:pt x="10" y="5"/>
                  </a:cubicBezTo>
                  <a:cubicBezTo>
                    <a:pt x="11" y="4"/>
                    <a:pt x="11" y="3"/>
                    <a:pt x="10" y="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606" name="Freeform 3689"/>
            <p:cNvSpPr>
              <a:spLocks/>
            </p:cNvSpPr>
            <p:nvPr/>
          </p:nvSpPr>
          <p:spPr bwMode="auto">
            <a:xfrm>
              <a:off x="11050588" y="5126038"/>
              <a:ext cx="11113" cy="23813"/>
            </a:xfrm>
            <a:custGeom>
              <a:avLst/>
              <a:gdLst>
                <a:gd name="T0" fmla="*/ 3 w 6"/>
                <a:gd name="T1" fmla="*/ 10 h 11"/>
                <a:gd name="T2" fmla="*/ 3 w 6"/>
                <a:gd name="T3" fmla="*/ 10 h 11"/>
                <a:gd name="T4" fmla="*/ 5 w 6"/>
                <a:gd name="T5" fmla="*/ 2 h 11"/>
                <a:gd name="T6" fmla="*/ 5 w 6"/>
                <a:gd name="T7" fmla="*/ 2 h 11"/>
                <a:gd name="T8" fmla="*/ 4 w 6"/>
                <a:gd name="T9" fmla="*/ 1 h 11"/>
                <a:gd name="T10" fmla="*/ 3 w 6"/>
                <a:gd name="T11" fmla="*/ 1 h 11"/>
                <a:gd name="T12" fmla="*/ 0 w 6"/>
                <a:gd name="T13" fmla="*/ 9 h 11"/>
                <a:gd name="T14" fmla="*/ 1 w 6"/>
                <a:gd name="T15" fmla="*/ 11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3" y="10"/>
                    <a:pt x="3" y="10"/>
                    <a:pt x="3" y="10"/>
                  </a:cubicBezTo>
                  <a:cubicBezTo>
                    <a:pt x="5" y="2"/>
                    <a:pt x="5" y="2"/>
                    <a:pt x="5" y="2"/>
                  </a:cubicBezTo>
                  <a:cubicBezTo>
                    <a:pt x="5" y="2"/>
                    <a:pt x="5" y="2"/>
                    <a:pt x="5" y="2"/>
                  </a:cubicBezTo>
                  <a:cubicBezTo>
                    <a:pt x="6" y="1"/>
                    <a:pt x="5" y="1"/>
                    <a:pt x="4" y="1"/>
                  </a:cubicBezTo>
                  <a:cubicBezTo>
                    <a:pt x="4" y="0"/>
                    <a:pt x="3" y="1"/>
                    <a:pt x="3" y="1"/>
                  </a:cubicBezTo>
                  <a:cubicBezTo>
                    <a:pt x="0" y="9"/>
                    <a:pt x="0" y="9"/>
                    <a:pt x="0" y="9"/>
                  </a:cubicBezTo>
                  <a:cubicBezTo>
                    <a:pt x="1" y="11"/>
                    <a:pt x="1" y="11"/>
                    <a:pt x="1" y="11"/>
                  </a:cubicBezTo>
                  <a:lnTo>
                    <a:pt x="3"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607" name="Freeform 3690"/>
            <p:cNvSpPr>
              <a:spLocks/>
            </p:cNvSpPr>
            <p:nvPr/>
          </p:nvSpPr>
          <p:spPr bwMode="auto">
            <a:xfrm>
              <a:off x="11269663" y="5522913"/>
              <a:ext cx="22225" cy="11113"/>
            </a:xfrm>
            <a:custGeom>
              <a:avLst/>
              <a:gdLst>
                <a:gd name="T0" fmla="*/ 10 w 11"/>
                <a:gd name="T1" fmla="*/ 2 h 5"/>
                <a:gd name="T2" fmla="*/ 2 w 11"/>
                <a:gd name="T3" fmla="*/ 0 h 5"/>
                <a:gd name="T4" fmla="*/ 0 w 11"/>
                <a:gd name="T5" fmla="*/ 1 h 5"/>
                <a:gd name="T6" fmla="*/ 2 w 11"/>
                <a:gd name="T7" fmla="*/ 3 h 5"/>
                <a:gd name="T8" fmla="*/ 2 w 11"/>
                <a:gd name="T9" fmla="*/ 3 h 5"/>
                <a:gd name="T10" fmla="*/ 10 w 11"/>
                <a:gd name="T11" fmla="*/ 5 h 5"/>
                <a:gd name="T12" fmla="*/ 10 w 11"/>
                <a:gd name="T13" fmla="*/ 5 h 5"/>
                <a:gd name="T14" fmla="*/ 11 w 11"/>
                <a:gd name="T15" fmla="*/ 4 h 5"/>
                <a:gd name="T16" fmla="*/ 10 w 11"/>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10" y="2"/>
                  </a:moveTo>
                  <a:cubicBezTo>
                    <a:pt x="2" y="0"/>
                    <a:pt x="2" y="0"/>
                    <a:pt x="2" y="0"/>
                  </a:cubicBezTo>
                  <a:cubicBezTo>
                    <a:pt x="0" y="1"/>
                    <a:pt x="0" y="1"/>
                    <a:pt x="0" y="1"/>
                  </a:cubicBezTo>
                  <a:cubicBezTo>
                    <a:pt x="2" y="3"/>
                    <a:pt x="2" y="3"/>
                    <a:pt x="2" y="3"/>
                  </a:cubicBezTo>
                  <a:cubicBezTo>
                    <a:pt x="2" y="3"/>
                    <a:pt x="2" y="3"/>
                    <a:pt x="2" y="3"/>
                  </a:cubicBezTo>
                  <a:cubicBezTo>
                    <a:pt x="10" y="5"/>
                    <a:pt x="10" y="5"/>
                    <a:pt x="10" y="5"/>
                  </a:cubicBezTo>
                  <a:cubicBezTo>
                    <a:pt x="10" y="5"/>
                    <a:pt x="10" y="5"/>
                    <a:pt x="10" y="5"/>
                  </a:cubicBezTo>
                  <a:cubicBezTo>
                    <a:pt x="10" y="5"/>
                    <a:pt x="11" y="4"/>
                    <a:pt x="11" y="4"/>
                  </a:cubicBezTo>
                  <a:cubicBezTo>
                    <a:pt x="11" y="3"/>
                    <a:pt x="11" y="2"/>
                    <a:pt x="10"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608" name="Freeform 3691"/>
            <p:cNvSpPr>
              <a:spLocks/>
            </p:cNvSpPr>
            <p:nvPr/>
          </p:nvSpPr>
          <p:spPr bwMode="auto">
            <a:xfrm>
              <a:off x="11017250" y="5118100"/>
              <a:ext cx="9525" cy="22225"/>
            </a:xfrm>
            <a:custGeom>
              <a:avLst/>
              <a:gdLst>
                <a:gd name="T0" fmla="*/ 3 w 5"/>
                <a:gd name="T1" fmla="*/ 0 h 11"/>
                <a:gd name="T2" fmla="*/ 2 w 5"/>
                <a:gd name="T3" fmla="*/ 1 h 11"/>
                <a:gd name="T4" fmla="*/ 0 w 5"/>
                <a:gd name="T5" fmla="*/ 9 h 11"/>
                <a:gd name="T6" fmla="*/ 1 w 5"/>
                <a:gd name="T7" fmla="*/ 11 h 11"/>
                <a:gd name="T8" fmla="*/ 3 w 5"/>
                <a:gd name="T9" fmla="*/ 10 h 11"/>
                <a:gd name="T10" fmla="*/ 3 w 5"/>
                <a:gd name="T11" fmla="*/ 10 h 11"/>
                <a:gd name="T12" fmla="*/ 5 w 5"/>
                <a:gd name="T13" fmla="*/ 1 h 11"/>
                <a:gd name="T14" fmla="*/ 5 w 5"/>
                <a:gd name="T15" fmla="*/ 1 h 11"/>
                <a:gd name="T16" fmla="*/ 3 w 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3" y="0"/>
                  </a:moveTo>
                  <a:cubicBezTo>
                    <a:pt x="3" y="0"/>
                    <a:pt x="2" y="0"/>
                    <a:pt x="2" y="1"/>
                  </a:cubicBezTo>
                  <a:cubicBezTo>
                    <a:pt x="0" y="9"/>
                    <a:pt x="0" y="9"/>
                    <a:pt x="0" y="9"/>
                  </a:cubicBezTo>
                  <a:cubicBezTo>
                    <a:pt x="1" y="11"/>
                    <a:pt x="1" y="11"/>
                    <a:pt x="1" y="11"/>
                  </a:cubicBezTo>
                  <a:cubicBezTo>
                    <a:pt x="3" y="10"/>
                    <a:pt x="3" y="10"/>
                    <a:pt x="3" y="10"/>
                  </a:cubicBezTo>
                  <a:cubicBezTo>
                    <a:pt x="3" y="10"/>
                    <a:pt x="3" y="10"/>
                    <a:pt x="3" y="10"/>
                  </a:cubicBezTo>
                  <a:cubicBezTo>
                    <a:pt x="5" y="1"/>
                    <a:pt x="5" y="1"/>
                    <a:pt x="5" y="1"/>
                  </a:cubicBezTo>
                  <a:cubicBezTo>
                    <a:pt x="5" y="1"/>
                    <a:pt x="5" y="1"/>
                    <a:pt x="5" y="1"/>
                  </a:cubicBezTo>
                  <a:cubicBezTo>
                    <a:pt x="5" y="1"/>
                    <a:pt x="4" y="0"/>
                    <a:pt x="3"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609" name="Freeform 3692"/>
            <p:cNvSpPr>
              <a:spLocks/>
            </p:cNvSpPr>
            <p:nvPr/>
          </p:nvSpPr>
          <p:spPr bwMode="auto">
            <a:xfrm>
              <a:off x="11276013" y="5491163"/>
              <a:ext cx="22225" cy="7938"/>
            </a:xfrm>
            <a:custGeom>
              <a:avLst/>
              <a:gdLst>
                <a:gd name="T0" fmla="*/ 10 w 11"/>
                <a:gd name="T1" fmla="*/ 1 h 4"/>
                <a:gd name="T2" fmla="*/ 2 w 11"/>
                <a:gd name="T3" fmla="*/ 0 h 4"/>
                <a:gd name="T4" fmla="*/ 0 w 11"/>
                <a:gd name="T5" fmla="*/ 1 h 4"/>
                <a:gd name="T6" fmla="*/ 1 w 11"/>
                <a:gd name="T7" fmla="*/ 3 h 4"/>
                <a:gd name="T8" fmla="*/ 1 w 11"/>
                <a:gd name="T9" fmla="*/ 3 h 4"/>
                <a:gd name="T10" fmla="*/ 10 w 11"/>
                <a:gd name="T11" fmla="*/ 4 h 4"/>
                <a:gd name="T12" fmla="*/ 10 w 11"/>
                <a:gd name="T13" fmla="*/ 4 h 4"/>
                <a:gd name="T14" fmla="*/ 11 w 11"/>
                <a:gd name="T15" fmla="*/ 2 h 4"/>
                <a:gd name="T16" fmla="*/ 10 w 11"/>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10" y="1"/>
                  </a:moveTo>
                  <a:cubicBezTo>
                    <a:pt x="2" y="0"/>
                    <a:pt x="2" y="0"/>
                    <a:pt x="2" y="0"/>
                  </a:cubicBezTo>
                  <a:cubicBezTo>
                    <a:pt x="0" y="1"/>
                    <a:pt x="0" y="1"/>
                    <a:pt x="0" y="1"/>
                  </a:cubicBezTo>
                  <a:cubicBezTo>
                    <a:pt x="1" y="3"/>
                    <a:pt x="1" y="3"/>
                    <a:pt x="1" y="3"/>
                  </a:cubicBezTo>
                  <a:cubicBezTo>
                    <a:pt x="1" y="3"/>
                    <a:pt x="1" y="3"/>
                    <a:pt x="1" y="3"/>
                  </a:cubicBezTo>
                  <a:cubicBezTo>
                    <a:pt x="10" y="4"/>
                    <a:pt x="10" y="4"/>
                    <a:pt x="10" y="4"/>
                  </a:cubicBezTo>
                  <a:cubicBezTo>
                    <a:pt x="10" y="4"/>
                    <a:pt x="10" y="4"/>
                    <a:pt x="10" y="4"/>
                  </a:cubicBezTo>
                  <a:cubicBezTo>
                    <a:pt x="10" y="4"/>
                    <a:pt x="11" y="3"/>
                    <a:pt x="11" y="2"/>
                  </a:cubicBezTo>
                  <a:cubicBezTo>
                    <a:pt x="11" y="1"/>
                    <a:pt x="11" y="1"/>
                    <a:pt x="10"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610" name="Freeform 3693"/>
            <p:cNvSpPr>
              <a:spLocks/>
            </p:cNvSpPr>
            <p:nvPr/>
          </p:nvSpPr>
          <p:spPr bwMode="auto">
            <a:xfrm>
              <a:off x="10983913" y="5111750"/>
              <a:ext cx="6350" cy="23813"/>
            </a:xfrm>
            <a:custGeom>
              <a:avLst/>
              <a:gdLst>
                <a:gd name="T0" fmla="*/ 2 w 3"/>
                <a:gd name="T1" fmla="*/ 0 h 11"/>
                <a:gd name="T2" fmla="*/ 0 w 3"/>
                <a:gd name="T3" fmla="*/ 1 h 11"/>
                <a:gd name="T4" fmla="*/ 0 w 3"/>
                <a:gd name="T5" fmla="*/ 9 h 11"/>
                <a:gd name="T6" fmla="*/ 1 w 3"/>
                <a:gd name="T7" fmla="*/ 11 h 11"/>
                <a:gd name="T8" fmla="*/ 2 w 3"/>
                <a:gd name="T9" fmla="*/ 10 h 11"/>
                <a:gd name="T10" fmla="*/ 2 w 3"/>
                <a:gd name="T11" fmla="*/ 10 h 11"/>
                <a:gd name="T12" fmla="*/ 3 w 3"/>
                <a:gd name="T13" fmla="*/ 1 h 11"/>
                <a:gd name="T14" fmla="*/ 3 w 3"/>
                <a:gd name="T15" fmla="*/ 1 h 11"/>
                <a:gd name="T16" fmla="*/ 2 w 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1">
                  <a:moveTo>
                    <a:pt x="2" y="0"/>
                  </a:moveTo>
                  <a:cubicBezTo>
                    <a:pt x="1" y="0"/>
                    <a:pt x="0" y="1"/>
                    <a:pt x="0" y="1"/>
                  </a:cubicBezTo>
                  <a:cubicBezTo>
                    <a:pt x="0" y="9"/>
                    <a:pt x="0" y="9"/>
                    <a:pt x="0" y="9"/>
                  </a:cubicBezTo>
                  <a:cubicBezTo>
                    <a:pt x="1" y="11"/>
                    <a:pt x="1" y="11"/>
                    <a:pt x="1" y="11"/>
                  </a:cubicBezTo>
                  <a:cubicBezTo>
                    <a:pt x="2" y="10"/>
                    <a:pt x="2" y="10"/>
                    <a:pt x="2" y="10"/>
                  </a:cubicBezTo>
                  <a:cubicBezTo>
                    <a:pt x="2" y="10"/>
                    <a:pt x="2" y="10"/>
                    <a:pt x="2" y="10"/>
                  </a:cubicBezTo>
                  <a:cubicBezTo>
                    <a:pt x="3" y="1"/>
                    <a:pt x="3" y="1"/>
                    <a:pt x="3" y="1"/>
                  </a:cubicBezTo>
                  <a:cubicBezTo>
                    <a:pt x="3" y="1"/>
                    <a:pt x="3" y="1"/>
                    <a:pt x="3" y="1"/>
                  </a:cubicBezTo>
                  <a:cubicBezTo>
                    <a:pt x="3" y="1"/>
                    <a:pt x="3" y="0"/>
                    <a:pt x="2"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611" name="Freeform 3694"/>
            <p:cNvSpPr>
              <a:spLocks/>
            </p:cNvSpPr>
            <p:nvPr/>
          </p:nvSpPr>
          <p:spPr bwMode="auto">
            <a:xfrm>
              <a:off x="10952163" y="5451475"/>
              <a:ext cx="217488" cy="142875"/>
            </a:xfrm>
            <a:custGeom>
              <a:avLst/>
              <a:gdLst>
                <a:gd name="T0" fmla="*/ 9 w 105"/>
                <a:gd name="T1" fmla="*/ 1 h 69"/>
                <a:gd name="T2" fmla="*/ 2 w 105"/>
                <a:gd name="T3" fmla="*/ 5 h 69"/>
                <a:gd name="T4" fmla="*/ 2 w 105"/>
                <a:gd name="T5" fmla="*/ 13 h 69"/>
                <a:gd name="T6" fmla="*/ 96 w 105"/>
                <a:gd name="T7" fmla="*/ 69 h 69"/>
                <a:gd name="T8" fmla="*/ 105 w 105"/>
                <a:gd name="T9" fmla="*/ 66 h 69"/>
                <a:gd name="T10" fmla="*/ 105 w 105"/>
                <a:gd name="T11" fmla="*/ 66 h 69"/>
                <a:gd name="T12" fmla="*/ 103 w 105"/>
                <a:gd name="T13" fmla="*/ 57 h 69"/>
                <a:gd name="T14" fmla="*/ 103 w 105"/>
                <a:gd name="T15" fmla="*/ 57 h 69"/>
                <a:gd name="T16" fmla="*/ 9 w 105"/>
                <a:gd name="T17" fmla="*/ 1 h 69"/>
                <a:gd name="T18" fmla="*/ 9 w 105"/>
                <a:gd name="T19"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9">
                  <a:moveTo>
                    <a:pt x="9" y="1"/>
                  </a:moveTo>
                  <a:cubicBezTo>
                    <a:pt x="7" y="0"/>
                    <a:pt x="4" y="2"/>
                    <a:pt x="2" y="5"/>
                  </a:cubicBezTo>
                  <a:cubicBezTo>
                    <a:pt x="0" y="8"/>
                    <a:pt x="0" y="12"/>
                    <a:pt x="2" y="13"/>
                  </a:cubicBezTo>
                  <a:cubicBezTo>
                    <a:pt x="96" y="69"/>
                    <a:pt x="96" y="69"/>
                    <a:pt x="96" y="69"/>
                  </a:cubicBezTo>
                  <a:cubicBezTo>
                    <a:pt x="105" y="66"/>
                    <a:pt x="105" y="66"/>
                    <a:pt x="105" y="66"/>
                  </a:cubicBezTo>
                  <a:cubicBezTo>
                    <a:pt x="105" y="66"/>
                    <a:pt x="105" y="66"/>
                    <a:pt x="105" y="66"/>
                  </a:cubicBezTo>
                  <a:cubicBezTo>
                    <a:pt x="103" y="57"/>
                    <a:pt x="103" y="57"/>
                    <a:pt x="103" y="57"/>
                  </a:cubicBezTo>
                  <a:cubicBezTo>
                    <a:pt x="103" y="57"/>
                    <a:pt x="103" y="57"/>
                    <a:pt x="103" y="57"/>
                  </a:cubicBezTo>
                  <a:cubicBezTo>
                    <a:pt x="9" y="1"/>
                    <a:pt x="9" y="1"/>
                    <a:pt x="9" y="1"/>
                  </a:cubicBezTo>
                  <a:cubicBezTo>
                    <a:pt x="9" y="1"/>
                    <a:pt x="9" y="1"/>
                    <a:pt x="9" y="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612" name="Freeform 3695"/>
            <p:cNvSpPr>
              <a:spLocks/>
            </p:cNvSpPr>
            <p:nvPr/>
          </p:nvSpPr>
          <p:spPr bwMode="auto">
            <a:xfrm>
              <a:off x="10936288" y="5260975"/>
              <a:ext cx="31750" cy="184150"/>
            </a:xfrm>
            <a:custGeom>
              <a:avLst/>
              <a:gdLst>
                <a:gd name="T0" fmla="*/ 1 w 15"/>
                <a:gd name="T1" fmla="*/ 85 h 89"/>
                <a:gd name="T2" fmla="*/ 8 w 15"/>
                <a:gd name="T3" fmla="*/ 89 h 89"/>
                <a:gd name="T4" fmla="*/ 15 w 15"/>
                <a:gd name="T5" fmla="*/ 85 h 89"/>
                <a:gd name="T6" fmla="*/ 14 w 15"/>
                <a:gd name="T7" fmla="*/ 7 h 89"/>
                <a:gd name="T8" fmla="*/ 7 w 15"/>
                <a:gd name="T9" fmla="*/ 0 h 89"/>
                <a:gd name="T10" fmla="*/ 7 w 15"/>
                <a:gd name="T11" fmla="*/ 0 h 89"/>
                <a:gd name="T12" fmla="*/ 0 w 15"/>
                <a:gd name="T13" fmla="*/ 7 h 89"/>
                <a:gd name="T14" fmla="*/ 0 w 15"/>
                <a:gd name="T15" fmla="*/ 7 h 89"/>
                <a:gd name="T16" fmla="*/ 1 w 15"/>
                <a:gd name="T17" fmla="*/ 85 h 89"/>
                <a:gd name="T18" fmla="*/ 1 w 15"/>
                <a:gd name="T19"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9">
                  <a:moveTo>
                    <a:pt x="1" y="85"/>
                  </a:moveTo>
                  <a:cubicBezTo>
                    <a:pt x="1" y="87"/>
                    <a:pt x="4" y="89"/>
                    <a:pt x="8" y="89"/>
                  </a:cubicBezTo>
                  <a:cubicBezTo>
                    <a:pt x="12" y="89"/>
                    <a:pt x="15" y="87"/>
                    <a:pt x="15" y="85"/>
                  </a:cubicBezTo>
                  <a:cubicBezTo>
                    <a:pt x="14" y="7"/>
                    <a:pt x="14" y="7"/>
                    <a:pt x="14" y="7"/>
                  </a:cubicBezTo>
                  <a:cubicBezTo>
                    <a:pt x="7" y="0"/>
                    <a:pt x="7" y="0"/>
                    <a:pt x="7" y="0"/>
                  </a:cubicBezTo>
                  <a:cubicBezTo>
                    <a:pt x="7" y="0"/>
                    <a:pt x="7" y="0"/>
                    <a:pt x="7" y="0"/>
                  </a:cubicBezTo>
                  <a:cubicBezTo>
                    <a:pt x="0" y="7"/>
                    <a:pt x="0" y="7"/>
                    <a:pt x="0" y="7"/>
                  </a:cubicBezTo>
                  <a:cubicBezTo>
                    <a:pt x="0" y="7"/>
                    <a:pt x="0" y="7"/>
                    <a:pt x="0" y="7"/>
                  </a:cubicBezTo>
                  <a:cubicBezTo>
                    <a:pt x="1" y="85"/>
                    <a:pt x="1" y="85"/>
                    <a:pt x="1" y="85"/>
                  </a:cubicBezTo>
                  <a:cubicBezTo>
                    <a:pt x="1" y="85"/>
                    <a:pt x="1" y="85"/>
                    <a:pt x="1" y="85"/>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grpSp>
          <p:nvGrpSpPr>
            <p:cNvPr id="613" name="Group 612"/>
            <p:cNvGrpSpPr/>
            <p:nvPr/>
          </p:nvGrpSpPr>
          <p:grpSpPr>
            <a:xfrm>
              <a:off x="10341025" y="5216523"/>
              <a:ext cx="525412" cy="1176339"/>
              <a:chOff x="7259638" y="4019551"/>
              <a:chExt cx="857250" cy="1919288"/>
            </a:xfrm>
          </p:grpSpPr>
          <p:sp>
            <p:nvSpPr>
              <p:cNvPr id="614" name="Freeform 5"/>
              <p:cNvSpPr>
                <a:spLocks/>
              </p:cNvSpPr>
              <p:nvPr/>
            </p:nvSpPr>
            <p:spPr bwMode="auto">
              <a:xfrm>
                <a:off x="7527925" y="4249738"/>
                <a:ext cx="384175" cy="527050"/>
              </a:xfrm>
              <a:custGeom>
                <a:avLst/>
                <a:gdLst>
                  <a:gd name="T0" fmla="*/ 173 w 173"/>
                  <a:gd name="T1" fmla="*/ 206 h 237"/>
                  <a:gd name="T2" fmla="*/ 170 w 173"/>
                  <a:gd name="T3" fmla="*/ 184 h 237"/>
                  <a:gd name="T4" fmla="*/ 159 w 173"/>
                  <a:gd name="T5" fmla="*/ 164 h 237"/>
                  <a:gd name="T6" fmla="*/ 138 w 173"/>
                  <a:gd name="T7" fmla="*/ 146 h 237"/>
                  <a:gd name="T8" fmla="*/ 106 w 173"/>
                  <a:gd name="T9" fmla="*/ 130 h 237"/>
                  <a:gd name="T10" fmla="*/ 89 w 173"/>
                  <a:gd name="T11" fmla="*/ 122 h 237"/>
                  <a:gd name="T12" fmla="*/ 80 w 173"/>
                  <a:gd name="T13" fmla="*/ 115 h 237"/>
                  <a:gd name="T14" fmla="*/ 77 w 173"/>
                  <a:gd name="T15" fmla="*/ 109 h 237"/>
                  <a:gd name="T16" fmla="*/ 76 w 173"/>
                  <a:gd name="T17" fmla="*/ 103 h 237"/>
                  <a:gd name="T18" fmla="*/ 77 w 173"/>
                  <a:gd name="T19" fmla="*/ 97 h 237"/>
                  <a:gd name="T20" fmla="*/ 81 w 173"/>
                  <a:gd name="T21" fmla="*/ 92 h 237"/>
                  <a:gd name="T22" fmla="*/ 88 w 173"/>
                  <a:gd name="T23" fmla="*/ 88 h 237"/>
                  <a:gd name="T24" fmla="*/ 97 w 173"/>
                  <a:gd name="T25" fmla="*/ 87 h 237"/>
                  <a:gd name="T26" fmla="*/ 116 w 173"/>
                  <a:gd name="T27" fmla="*/ 89 h 237"/>
                  <a:gd name="T28" fmla="*/ 133 w 173"/>
                  <a:gd name="T29" fmla="*/ 93 h 237"/>
                  <a:gd name="T30" fmla="*/ 149 w 173"/>
                  <a:gd name="T31" fmla="*/ 99 h 237"/>
                  <a:gd name="T32" fmla="*/ 161 w 173"/>
                  <a:gd name="T33" fmla="*/ 106 h 237"/>
                  <a:gd name="T34" fmla="*/ 161 w 173"/>
                  <a:gd name="T35" fmla="*/ 42 h 237"/>
                  <a:gd name="T36" fmla="*/ 139 w 173"/>
                  <a:gd name="T37" fmla="*/ 37 h 237"/>
                  <a:gd name="T38" fmla="*/ 111 w 173"/>
                  <a:gd name="T39" fmla="*/ 34 h 237"/>
                  <a:gd name="T40" fmla="*/ 111 w 173"/>
                  <a:gd name="T41" fmla="*/ 0 h 237"/>
                  <a:gd name="T42" fmla="*/ 69 w 173"/>
                  <a:gd name="T43" fmla="*/ 0 h 237"/>
                  <a:gd name="T44" fmla="*/ 69 w 173"/>
                  <a:gd name="T45" fmla="*/ 35 h 237"/>
                  <a:gd name="T46" fmla="*/ 40 w 173"/>
                  <a:gd name="T47" fmla="*/ 45 h 237"/>
                  <a:gd name="T48" fmla="*/ 18 w 173"/>
                  <a:gd name="T49" fmla="*/ 61 h 237"/>
                  <a:gd name="T50" fmla="*/ 4 w 173"/>
                  <a:gd name="T51" fmla="*/ 83 h 237"/>
                  <a:gd name="T52" fmla="*/ 0 w 173"/>
                  <a:gd name="T53" fmla="*/ 110 h 237"/>
                  <a:gd name="T54" fmla="*/ 3 w 173"/>
                  <a:gd name="T55" fmla="*/ 132 h 237"/>
                  <a:gd name="T56" fmla="*/ 12 w 173"/>
                  <a:gd name="T57" fmla="*/ 151 h 237"/>
                  <a:gd name="T58" fmla="*/ 30 w 173"/>
                  <a:gd name="T59" fmla="*/ 168 h 237"/>
                  <a:gd name="T60" fmla="*/ 57 w 173"/>
                  <a:gd name="T61" fmla="*/ 183 h 237"/>
                  <a:gd name="T62" fmla="*/ 77 w 173"/>
                  <a:gd name="T63" fmla="*/ 191 h 237"/>
                  <a:gd name="T64" fmla="*/ 88 w 173"/>
                  <a:gd name="T65" fmla="*/ 199 h 237"/>
                  <a:gd name="T66" fmla="*/ 93 w 173"/>
                  <a:gd name="T67" fmla="*/ 205 h 237"/>
                  <a:gd name="T68" fmla="*/ 94 w 173"/>
                  <a:gd name="T69" fmla="*/ 212 h 237"/>
                  <a:gd name="T70" fmla="*/ 93 w 173"/>
                  <a:gd name="T71" fmla="*/ 218 h 237"/>
                  <a:gd name="T72" fmla="*/ 89 w 173"/>
                  <a:gd name="T73" fmla="*/ 223 h 237"/>
                  <a:gd name="T74" fmla="*/ 83 w 173"/>
                  <a:gd name="T75" fmla="*/ 227 h 237"/>
                  <a:gd name="T76" fmla="*/ 74 w 173"/>
                  <a:gd name="T77" fmla="*/ 229 h 237"/>
                  <a:gd name="T78" fmla="*/ 37 w 173"/>
                  <a:gd name="T79" fmla="*/ 222 h 237"/>
                  <a:gd name="T80" fmla="*/ 3 w 173"/>
                  <a:gd name="T81" fmla="*/ 202 h 237"/>
                  <a:gd name="T82" fmla="*/ 3 w 173"/>
                  <a:gd name="T83" fmla="*/ 237 h 237"/>
                  <a:gd name="T84" fmla="*/ 166 w 173"/>
                  <a:gd name="T85" fmla="*/ 237 h 237"/>
                  <a:gd name="T86" fmla="*/ 171 w 173"/>
                  <a:gd name="T87" fmla="*/ 225 h 237"/>
                  <a:gd name="T88" fmla="*/ 173 w 173"/>
                  <a:gd name="T89" fmla="*/ 20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 h="237">
                    <a:moveTo>
                      <a:pt x="173" y="206"/>
                    </a:moveTo>
                    <a:cubicBezTo>
                      <a:pt x="173" y="198"/>
                      <a:pt x="172" y="191"/>
                      <a:pt x="170" y="184"/>
                    </a:cubicBezTo>
                    <a:cubicBezTo>
                      <a:pt x="168" y="177"/>
                      <a:pt x="164" y="171"/>
                      <a:pt x="159" y="164"/>
                    </a:cubicBezTo>
                    <a:cubicBezTo>
                      <a:pt x="153" y="158"/>
                      <a:pt x="146" y="152"/>
                      <a:pt x="138" y="146"/>
                    </a:cubicBezTo>
                    <a:cubicBezTo>
                      <a:pt x="129" y="140"/>
                      <a:pt x="119" y="135"/>
                      <a:pt x="106" y="130"/>
                    </a:cubicBezTo>
                    <a:cubicBezTo>
                      <a:pt x="99" y="127"/>
                      <a:pt x="94" y="124"/>
                      <a:pt x="89" y="122"/>
                    </a:cubicBezTo>
                    <a:cubicBezTo>
                      <a:pt x="85" y="119"/>
                      <a:pt x="82" y="117"/>
                      <a:pt x="80" y="115"/>
                    </a:cubicBezTo>
                    <a:cubicBezTo>
                      <a:pt x="78" y="113"/>
                      <a:pt x="77" y="111"/>
                      <a:pt x="77" y="109"/>
                    </a:cubicBezTo>
                    <a:cubicBezTo>
                      <a:pt x="76" y="107"/>
                      <a:pt x="76" y="105"/>
                      <a:pt x="76" y="103"/>
                    </a:cubicBezTo>
                    <a:cubicBezTo>
                      <a:pt x="76" y="101"/>
                      <a:pt x="76" y="99"/>
                      <a:pt x="77" y="97"/>
                    </a:cubicBezTo>
                    <a:cubicBezTo>
                      <a:pt x="78" y="95"/>
                      <a:pt x="79" y="93"/>
                      <a:pt x="81" y="92"/>
                    </a:cubicBezTo>
                    <a:cubicBezTo>
                      <a:pt x="83" y="91"/>
                      <a:pt x="85" y="89"/>
                      <a:pt x="88" y="88"/>
                    </a:cubicBezTo>
                    <a:cubicBezTo>
                      <a:pt x="91" y="88"/>
                      <a:pt x="94" y="87"/>
                      <a:pt x="97" y="87"/>
                    </a:cubicBezTo>
                    <a:cubicBezTo>
                      <a:pt x="104" y="87"/>
                      <a:pt x="110" y="88"/>
                      <a:pt x="116" y="89"/>
                    </a:cubicBezTo>
                    <a:cubicBezTo>
                      <a:pt x="122" y="90"/>
                      <a:pt x="128" y="91"/>
                      <a:pt x="133" y="93"/>
                    </a:cubicBezTo>
                    <a:cubicBezTo>
                      <a:pt x="139" y="95"/>
                      <a:pt x="144" y="97"/>
                      <a:pt x="149" y="99"/>
                    </a:cubicBezTo>
                    <a:cubicBezTo>
                      <a:pt x="154" y="102"/>
                      <a:pt x="158" y="104"/>
                      <a:pt x="161" y="106"/>
                    </a:cubicBezTo>
                    <a:cubicBezTo>
                      <a:pt x="161" y="42"/>
                      <a:pt x="161" y="42"/>
                      <a:pt x="161" y="42"/>
                    </a:cubicBezTo>
                    <a:cubicBezTo>
                      <a:pt x="155" y="40"/>
                      <a:pt x="148" y="38"/>
                      <a:pt x="139" y="37"/>
                    </a:cubicBezTo>
                    <a:cubicBezTo>
                      <a:pt x="131" y="35"/>
                      <a:pt x="121" y="34"/>
                      <a:pt x="111" y="34"/>
                    </a:cubicBezTo>
                    <a:cubicBezTo>
                      <a:pt x="111" y="0"/>
                      <a:pt x="111" y="0"/>
                      <a:pt x="111" y="0"/>
                    </a:cubicBezTo>
                    <a:cubicBezTo>
                      <a:pt x="69" y="0"/>
                      <a:pt x="69" y="0"/>
                      <a:pt x="69" y="0"/>
                    </a:cubicBezTo>
                    <a:cubicBezTo>
                      <a:pt x="69" y="35"/>
                      <a:pt x="69" y="35"/>
                      <a:pt x="69" y="35"/>
                    </a:cubicBezTo>
                    <a:cubicBezTo>
                      <a:pt x="58" y="37"/>
                      <a:pt x="49" y="40"/>
                      <a:pt x="40" y="45"/>
                    </a:cubicBezTo>
                    <a:cubicBezTo>
                      <a:pt x="31" y="49"/>
                      <a:pt x="24" y="54"/>
                      <a:pt x="18" y="61"/>
                    </a:cubicBezTo>
                    <a:cubicBezTo>
                      <a:pt x="12" y="67"/>
                      <a:pt x="8" y="74"/>
                      <a:pt x="4" y="83"/>
                    </a:cubicBezTo>
                    <a:cubicBezTo>
                      <a:pt x="1" y="91"/>
                      <a:pt x="0" y="100"/>
                      <a:pt x="0" y="110"/>
                    </a:cubicBezTo>
                    <a:cubicBezTo>
                      <a:pt x="0" y="117"/>
                      <a:pt x="1" y="125"/>
                      <a:pt x="3" y="132"/>
                    </a:cubicBezTo>
                    <a:cubicBezTo>
                      <a:pt x="5" y="139"/>
                      <a:pt x="8" y="145"/>
                      <a:pt x="12" y="151"/>
                    </a:cubicBezTo>
                    <a:cubicBezTo>
                      <a:pt x="17" y="157"/>
                      <a:pt x="23" y="163"/>
                      <a:pt x="30" y="168"/>
                    </a:cubicBezTo>
                    <a:cubicBezTo>
                      <a:pt x="37" y="174"/>
                      <a:pt x="46" y="178"/>
                      <a:pt x="57" y="183"/>
                    </a:cubicBezTo>
                    <a:cubicBezTo>
                      <a:pt x="65" y="186"/>
                      <a:pt x="72" y="189"/>
                      <a:pt x="77" y="191"/>
                    </a:cubicBezTo>
                    <a:cubicBezTo>
                      <a:pt x="82" y="194"/>
                      <a:pt x="85" y="196"/>
                      <a:pt x="88" y="199"/>
                    </a:cubicBezTo>
                    <a:cubicBezTo>
                      <a:pt x="91" y="201"/>
                      <a:pt x="92" y="203"/>
                      <a:pt x="93" y="205"/>
                    </a:cubicBezTo>
                    <a:cubicBezTo>
                      <a:pt x="93" y="207"/>
                      <a:pt x="94" y="209"/>
                      <a:pt x="94" y="212"/>
                    </a:cubicBezTo>
                    <a:cubicBezTo>
                      <a:pt x="94" y="214"/>
                      <a:pt x="93" y="216"/>
                      <a:pt x="93" y="218"/>
                    </a:cubicBezTo>
                    <a:cubicBezTo>
                      <a:pt x="92" y="220"/>
                      <a:pt x="91" y="222"/>
                      <a:pt x="89" y="223"/>
                    </a:cubicBezTo>
                    <a:cubicBezTo>
                      <a:pt x="88" y="225"/>
                      <a:pt x="86" y="226"/>
                      <a:pt x="83" y="227"/>
                    </a:cubicBezTo>
                    <a:cubicBezTo>
                      <a:pt x="80" y="228"/>
                      <a:pt x="77" y="229"/>
                      <a:pt x="74" y="229"/>
                    </a:cubicBezTo>
                    <a:cubicBezTo>
                      <a:pt x="61" y="229"/>
                      <a:pt x="49" y="226"/>
                      <a:pt x="37" y="222"/>
                    </a:cubicBezTo>
                    <a:cubicBezTo>
                      <a:pt x="25" y="217"/>
                      <a:pt x="14" y="210"/>
                      <a:pt x="3" y="202"/>
                    </a:cubicBezTo>
                    <a:cubicBezTo>
                      <a:pt x="3" y="237"/>
                      <a:pt x="3" y="237"/>
                      <a:pt x="3" y="237"/>
                    </a:cubicBezTo>
                    <a:cubicBezTo>
                      <a:pt x="166" y="237"/>
                      <a:pt x="166" y="237"/>
                      <a:pt x="166" y="237"/>
                    </a:cubicBezTo>
                    <a:cubicBezTo>
                      <a:pt x="168" y="233"/>
                      <a:pt x="169" y="229"/>
                      <a:pt x="171" y="225"/>
                    </a:cubicBezTo>
                    <a:cubicBezTo>
                      <a:pt x="172" y="218"/>
                      <a:pt x="173" y="212"/>
                      <a:pt x="173" y="206"/>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15" name="Freeform 6"/>
              <p:cNvSpPr>
                <a:spLocks/>
              </p:cNvSpPr>
              <p:nvPr/>
            </p:nvSpPr>
            <p:spPr bwMode="auto">
              <a:xfrm>
                <a:off x="7534275" y="4776788"/>
                <a:ext cx="363538" cy="61913"/>
              </a:xfrm>
              <a:custGeom>
                <a:avLst/>
                <a:gdLst>
                  <a:gd name="T0" fmla="*/ 0 w 163"/>
                  <a:gd name="T1" fmla="*/ 28 h 28"/>
                  <a:gd name="T2" fmla="*/ 139 w 163"/>
                  <a:gd name="T3" fmla="*/ 28 h 28"/>
                  <a:gd name="T4" fmla="*/ 158 w 163"/>
                  <a:gd name="T5" fmla="*/ 9 h 28"/>
                  <a:gd name="T6" fmla="*/ 163 w 163"/>
                  <a:gd name="T7" fmla="*/ 0 h 28"/>
                  <a:gd name="T8" fmla="*/ 0 w 163"/>
                  <a:gd name="T9" fmla="*/ 0 h 28"/>
                  <a:gd name="T10" fmla="*/ 0 w 163"/>
                  <a:gd name="T11" fmla="*/ 28 h 28"/>
                </a:gdLst>
                <a:ahLst/>
                <a:cxnLst>
                  <a:cxn ang="0">
                    <a:pos x="T0" y="T1"/>
                  </a:cxn>
                  <a:cxn ang="0">
                    <a:pos x="T2" y="T3"/>
                  </a:cxn>
                  <a:cxn ang="0">
                    <a:pos x="T4" y="T5"/>
                  </a:cxn>
                  <a:cxn ang="0">
                    <a:pos x="T6" y="T7"/>
                  </a:cxn>
                  <a:cxn ang="0">
                    <a:pos x="T8" y="T9"/>
                  </a:cxn>
                  <a:cxn ang="0">
                    <a:pos x="T10" y="T11"/>
                  </a:cxn>
                </a:cxnLst>
                <a:rect l="0" t="0" r="r" b="b"/>
                <a:pathLst>
                  <a:path w="163" h="28">
                    <a:moveTo>
                      <a:pt x="0" y="28"/>
                    </a:moveTo>
                    <a:cubicBezTo>
                      <a:pt x="139" y="28"/>
                      <a:pt x="139" y="28"/>
                      <a:pt x="139" y="28"/>
                    </a:cubicBezTo>
                    <a:cubicBezTo>
                      <a:pt x="147" y="22"/>
                      <a:pt x="153" y="16"/>
                      <a:pt x="158" y="9"/>
                    </a:cubicBezTo>
                    <a:cubicBezTo>
                      <a:pt x="160" y="6"/>
                      <a:pt x="162" y="3"/>
                      <a:pt x="163" y="0"/>
                    </a:cubicBezTo>
                    <a:cubicBezTo>
                      <a:pt x="0" y="0"/>
                      <a:pt x="0" y="0"/>
                      <a:pt x="0" y="0"/>
                    </a:cubicBezTo>
                    <a:lnTo>
                      <a:pt x="0" y="28"/>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16" name="Freeform 7"/>
              <p:cNvSpPr>
                <a:spLocks/>
              </p:cNvSpPr>
              <p:nvPr/>
            </p:nvSpPr>
            <p:spPr bwMode="auto">
              <a:xfrm>
                <a:off x="7326313" y="4132263"/>
                <a:ext cx="161925" cy="298450"/>
              </a:xfrm>
              <a:custGeom>
                <a:avLst/>
                <a:gdLst>
                  <a:gd name="T0" fmla="*/ 73 w 73"/>
                  <a:gd name="T1" fmla="*/ 86 h 134"/>
                  <a:gd name="T2" fmla="*/ 72 w 73"/>
                  <a:gd name="T3" fmla="*/ 95 h 134"/>
                  <a:gd name="T4" fmla="*/ 68 w 73"/>
                  <a:gd name="T5" fmla="*/ 103 h 134"/>
                  <a:gd name="T6" fmla="*/ 60 w 73"/>
                  <a:gd name="T7" fmla="*/ 111 h 134"/>
                  <a:gd name="T8" fmla="*/ 47 w 73"/>
                  <a:gd name="T9" fmla="*/ 117 h 134"/>
                  <a:gd name="T10" fmla="*/ 47 w 73"/>
                  <a:gd name="T11" fmla="*/ 134 h 134"/>
                  <a:gd name="T12" fmla="*/ 29 w 73"/>
                  <a:gd name="T13" fmla="*/ 134 h 134"/>
                  <a:gd name="T14" fmla="*/ 29 w 73"/>
                  <a:gd name="T15" fmla="*/ 119 h 134"/>
                  <a:gd name="T16" fmla="*/ 21 w 73"/>
                  <a:gd name="T17" fmla="*/ 118 h 134"/>
                  <a:gd name="T18" fmla="*/ 13 w 73"/>
                  <a:gd name="T19" fmla="*/ 117 h 134"/>
                  <a:gd name="T20" fmla="*/ 6 w 73"/>
                  <a:gd name="T21" fmla="*/ 115 h 134"/>
                  <a:gd name="T22" fmla="*/ 1 w 73"/>
                  <a:gd name="T23" fmla="*/ 113 h 134"/>
                  <a:gd name="T24" fmla="*/ 1 w 73"/>
                  <a:gd name="T25" fmla="*/ 85 h 134"/>
                  <a:gd name="T26" fmla="*/ 16 w 73"/>
                  <a:gd name="T27" fmla="*/ 93 h 134"/>
                  <a:gd name="T28" fmla="*/ 31 w 73"/>
                  <a:gd name="T29" fmla="*/ 96 h 134"/>
                  <a:gd name="T30" fmla="*/ 35 w 73"/>
                  <a:gd name="T31" fmla="*/ 95 h 134"/>
                  <a:gd name="T32" fmla="*/ 38 w 73"/>
                  <a:gd name="T33" fmla="*/ 94 h 134"/>
                  <a:gd name="T34" fmla="*/ 39 w 73"/>
                  <a:gd name="T35" fmla="*/ 92 h 134"/>
                  <a:gd name="T36" fmla="*/ 40 w 73"/>
                  <a:gd name="T37" fmla="*/ 89 h 134"/>
                  <a:gd name="T38" fmla="*/ 39 w 73"/>
                  <a:gd name="T39" fmla="*/ 86 h 134"/>
                  <a:gd name="T40" fmla="*/ 37 w 73"/>
                  <a:gd name="T41" fmla="*/ 83 h 134"/>
                  <a:gd name="T42" fmla="*/ 32 w 73"/>
                  <a:gd name="T43" fmla="*/ 80 h 134"/>
                  <a:gd name="T44" fmla="*/ 24 w 73"/>
                  <a:gd name="T45" fmla="*/ 77 h 134"/>
                  <a:gd name="T46" fmla="*/ 13 w 73"/>
                  <a:gd name="T47" fmla="*/ 71 h 134"/>
                  <a:gd name="T48" fmla="*/ 5 w 73"/>
                  <a:gd name="T49" fmla="*/ 63 h 134"/>
                  <a:gd name="T50" fmla="*/ 1 w 73"/>
                  <a:gd name="T51" fmla="*/ 55 h 134"/>
                  <a:gd name="T52" fmla="*/ 0 w 73"/>
                  <a:gd name="T53" fmla="*/ 46 h 134"/>
                  <a:gd name="T54" fmla="*/ 2 w 73"/>
                  <a:gd name="T55" fmla="*/ 34 h 134"/>
                  <a:gd name="T56" fmla="*/ 8 w 73"/>
                  <a:gd name="T57" fmla="*/ 25 h 134"/>
                  <a:gd name="T58" fmla="*/ 17 w 73"/>
                  <a:gd name="T59" fmla="*/ 18 h 134"/>
                  <a:gd name="T60" fmla="*/ 29 w 73"/>
                  <a:gd name="T61" fmla="*/ 15 h 134"/>
                  <a:gd name="T62" fmla="*/ 29 w 73"/>
                  <a:gd name="T63" fmla="*/ 0 h 134"/>
                  <a:gd name="T64" fmla="*/ 47 w 73"/>
                  <a:gd name="T65" fmla="*/ 0 h 134"/>
                  <a:gd name="T66" fmla="*/ 47 w 73"/>
                  <a:gd name="T67" fmla="*/ 14 h 134"/>
                  <a:gd name="T68" fmla="*/ 59 w 73"/>
                  <a:gd name="T69" fmla="*/ 15 h 134"/>
                  <a:gd name="T70" fmla="*/ 68 w 73"/>
                  <a:gd name="T71" fmla="*/ 17 h 134"/>
                  <a:gd name="T72" fmla="*/ 68 w 73"/>
                  <a:gd name="T73" fmla="*/ 44 h 134"/>
                  <a:gd name="T74" fmla="*/ 63 w 73"/>
                  <a:gd name="T75" fmla="*/ 41 h 134"/>
                  <a:gd name="T76" fmla="*/ 56 w 73"/>
                  <a:gd name="T77" fmla="*/ 39 h 134"/>
                  <a:gd name="T78" fmla="*/ 49 w 73"/>
                  <a:gd name="T79" fmla="*/ 37 h 134"/>
                  <a:gd name="T80" fmla="*/ 41 w 73"/>
                  <a:gd name="T81" fmla="*/ 36 h 134"/>
                  <a:gd name="T82" fmla="*/ 37 w 73"/>
                  <a:gd name="T83" fmla="*/ 37 h 134"/>
                  <a:gd name="T84" fmla="*/ 34 w 73"/>
                  <a:gd name="T85" fmla="*/ 38 h 134"/>
                  <a:gd name="T86" fmla="*/ 33 w 73"/>
                  <a:gd name="T87" fmla="*/ 40 h 134"/>
                  <a:gd name="T88" fmla="*/ 32 w 73"/>
                  <a:gd name="T89" fmla="*/ 43 h 134"/>
                  <a:gd name="T90" fmla="*/ 32 w 73"/>
                  <a:gd name="T91" fmla="*/ 45 h 134"/>
                  <a:gd name="T92" fmla="*/ 34 w 73"/>
                  <a:gd name="T93" fmla="*/ 48 h 134"/>
                  <a:gd name="T94" fmla="*/ 38 w 73"/>
                  <a:gd name="T95" fmla="*/ 51 h 134"/>
                  <a:gd name="T96" fmla="*/ 45 w 73"/>
                  <a:gd name="T97" fmla="*/ 54 h 134"/>
                  <a:gd name="T98" fmla="*/ 58 w 73"/>
                  <a:gd name="T99" fmla="*/ 61 h 134"/>
                  <a:gd name="T100" fmla="*/ 67 w 73"/>
                  <a:gd name="T101" fmla="*/ 69 h 134"/>
                  <a:gd name="T102" fmla="*/ 72 w 73"/>
                  <a:gd name="T103" fmla="*/ 77 h 134"/>
                  <a:gd name="T104" fmla="*/ 73 w 73"/>
                  <a:gd name="T105" fmla="*/ 8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134">
                    <a:moveTo>
                      <a:pt x="73" y="86"/>
                    </a:moveTo>
                    <a:cubicBezTo>
                      <a:pt x="73" y="89"/>
                      <a:pt x="73" y="92"/>
                      <a:pt x="72" y="95"/>
                    </a:cubicBezTo>
                    <a:cubicBezTo>
                      <a:pt x="71" y="98"/>
                      <a:pt x="70" y="101"/>
                      <a:pt x="68" y="103"/>
                    </a:cubicBezTo>
                    <a:cubicBezTo>
                      <a:pt x="66" y="106"/>
                      <a:pt x="63" y="109"/>
                      <a:pt x="60" y="111"/>
                    </a:cubicBezTo>
                    <a:cubicBezTo>
                      <a:pt x="56" y="114"/>
                      <a:pt x="52" y="115"/>
                      <a:pt x="47" y="117"/>
                    </a:cubicBezTo>
                    <a:cubicBezTo>
                      <a:pt x="47" y="134"/>
                      <a:pt x="47" y="134"/>
                      <a:pt x="47" y="134"/>
                    </a:cubicBezTo>
                    <a:cubicBezTo>
                      <a:pt x="29" y="134"/>
                      <a:pt x="29" y="134"/>
                      <a:pt x="29" y="134"/>
                    </a:cubicBezTo>
                    <a:cubicBezTo>
                      <a:pt x="29" y="119"/>
                      <a:pt x="29" y="119"/>
                      <a:pt x="29" y="119"/>
                    </a:cubicBezTo>
                    <a:cubicBezTo>
                      <a:pt x="27" y="119"/>
                      <a:pt x="24" y="119"/>
                      <a:pt x="21" y="118"/>
                    </a:cubicBezTo>
                    <a:cubicBezTo>
                      <a:pt x="18" y="118"/>
                      <a:pt x="15" y="117"/>
                      <a:pt x="13" y="117"/>
                    </a:cubicBezTo>
                    <a:cubicBezTo>
                      <a:pt x="10" y="116"/>
                      <a:pt x="8" y="116"/>
                      <a:pt x="6" y="115"/>
                    </a:cubicBezTo>
                    <a:cubicBezTo>
                      <a:pt x="4" y="114"/>
                      <a:pt x="2" y="113"/>
                      <a:pt x="1" y="113"/>
                    </a:cubicBezTo>
                    <a:cubicBezTo>
                      <a:pt x="1" y="85"/>
                      <a:pt x="1" y="85"/>
                      <a:pt x="1" y="85"/>
                    </a:cubicBezTo>
                    <a:cubicBezTo>
                      <a:pt x="6" y="88"/>
                      <a:pt x="11" y="91"/>
                      <a:pt x="16" y="93"/>
                    </a:cubicBezTo>
                    <a:cubicBezTo>
                      <a:pt x="21" y="95"/>
                      <a:pt x="26" y="96"/>
                      <a:pt x="31" y="96"/>
                    </a:cubicBezTo>
                    <a:cubicBezTo>
                      <a:pt x="33" y="96"/>
                      <a:pt x="34" y="96"/>
                      <a:pt x="35" y="95"/>
                    </a:cubicBezTo>
                    <a:cubicBezTo>
                      <a:pt x="36" y="95"/>
                      <a:pt x="37" y="94"/>
                      <a:pt x="38" y="94"/>
                    </a:cubicBezTo>
                    <a:cubicBezTo>
                      <a:pt x="38" y="93"/>
                      <a:pt x="39" y="92"/>
                      <a:pt x="39" y="92"/>
                    </a:cubicBezTo>
                    <a:cubicBezTo>
                      <a:pt x="39" y="91"/>
                      <a:pt x="40" y="90"/>
                      <a:pt x="40" y="89"/>
                    </a:cubicBezTo>
                    <a:cubicBezTo>
                      <a:pt x="40" y="88"/>
                      <a:pt x="40" y="87"/>
                      <a:pt x="39" y="86"/>
                    </a:cubicBezTo>
                    <a:cubicBezTo>
                      <a:pt x="39" y="85"/>
                      <a:pt x="38" y="84"/>
                      <a:pt x="37" y="83"/>
                    </a:cubicBezTo>
                    <a:cubicBezTo>
                      <a:pt x="36" y="82"/>
                      <a:pt x="35" y="81"/>
                      <a:pt x="32" y="80"/>
                    </a:cubicBezTo>
                    <a:cubicBezTo>
                      <a:pt x="30" y="79"/>
                      <a:pt x="28" y="78"/>
                      <a:pt x="24" y="77"/>
                    </a:cubicBezTo>
                    <a:cubicBezTo>
                      <a:pt x="20" y="75"/>
                      <a:pt x="16" y="73"/>
                      <a:pt x="13" y="71"/>
                    </a:cubicBezTo>
                    <a:cubicBezTo>
                      <a:pt x="10" y="68"/>
                      <a:pt x="7" y="66"/>
                      <a:pt x="5" y="63"/>
                    </a:cubicBezTo>
                    <a:cubicBezTo>
                      <a:pt x="3" y="61"/>
                      <a:pt x="2" y="58"/>
                      <a:pt x="1" y="55"/>
                    </a:cubicBezTo>
                    <a:cubicBezTo>
                      <a:pt x="0" y="52"/>
                      <a:pt x="0" y="49"/>
                      <a:pt x="0" y="46"/>
                    </a:cubicBezTo>
                    <a:cubicBezTo>
                      <a:pt x="0" y="42"/>
                      <a:pt x="1" y="38"/>
                      <a:pt x="2" y="34"/>
                    </a:cubicBezTo>
                    <a:cubicBezTo>
                      <a:pt x="3" y="31"/>
                      <a:pt x="5" y="28"/>
                      <a:pt x="8" y="25"/>
                    </a:cubicBezTo>
                    <a:cubicBezTo>
                      <a:pt x="10" y="22"/>
                      <a:pt x="13" y="20"/>
                      <a:pt x="17" y="18"/>
                    </a:cubicBezTo>
                    <a:cubicBezTo>
                      <a:pt x="21" y="17"/>
                      <a:pt x="25" y="15"/>
                      <a:pt x="29" y="15"/>
                    </a:cubicBezTo>
                    <a:cubicBezTo>
                      <a:pt x="29" y="0"/>
                      <a:pt x="29" y="0"/>
                      <a:pt x="29" y="0"/>
                    </a:cubicBezTo>
                    <a:cubicBezTo>
                      <a:pt x="47" y="0"/>
                      <a:pt x="47" y="0"/>
                      <a:pt x="47" y="0"/>
                    </a:cubicBezTo>
                    <a:cubicBezTo>
                      <a:pt x="47" y="14"/>
                      <a:pt x="47" y="14"/>
                      <a:pt x="47" y="14"/>
                    </a:cubicBezTo>
                    <a:cubicBezTo>
                      <a:pt x="51" y="14"/>
                      <a:pt x="55" y="14"/>
                      <a:pt x="59" y="15"/>
                    </a:cubicBezTo>
                    <a:cubicBezTo>
                      <a:pt x="63" y="16"/>
                      <a:pt x="66" y="16"/>
                      <a:pt x="68" y="17"/>
                    </a:cubicBezTo>
                    <a:cubicBezTo>
                      <a:pt x="68" y="44"/>
                      <a:pt x="68" y="44"/>
                      <a:pt x="68" y="44"/>
                    </a:cubicBezTo>
                    <a:cubicBezTo>
                      <a:pt x="67" y="43"/>
                      <a:pt x="65" y="42"/>
                      <a:pt x="63" y="41"/>
                    </a:cubicBezTo>
                    <a:cubicBezTo>
                      <a:pt x="61" y="41"/>
                      <a:pt x="59" y="40"/>
                      <a:pt x="56" y="39"/>
                    </a:cubicBezTo>
                    <a:cubicBezTo>
                      <a:pt x="54" y="38"/>
                      <a:pt x="52" y="38"/>
                      <a:pt x="49" y="37"/>
                    </a:cubicBezTo>
                    <a:cubicBezTo>
                      <a:pt x="46" y="37"/>
                      <a:pt x="44" y="36"/>
                      <a:pt x="41" y="36"/>
                    </a:cubicBezTo>
                    <a:cubicBezTo>
                      <a:pt x="40" y="36"/>
                      <a:pt x="38" y="37"/>
                      <a:pt x="37" y="37"/>
                    </a:cubicBezTo>
                    <a:cubicBezTo>
                      <a:pt x="36" y="37"/>
                      <a:pt x="35" y="38"/>
                      <a:pt x="34" y="38"/>
                    </a:cubicBezTo>
                    <a:cubicBezTo>
                      <a:pt x="34" y="39"/>
                      <a:pt x="33" y="40"/>
                      <a:pt x="33" y="40"/>
                    </a:cubicBezTo>
                    <a:cubicBezTo>
                      <a:pt x="32" y="41"/>
                      <a:pt x="32" y="42"/>
                      <a:pt x="32" y="43"/>
                    </a:cubicBezTo>
                    <a:cubicBezTo>
                      <a:pt x="32" y="44"/>
                      <a:pt x="32" y="45"/>
                      <a:pt x="32" y="45"/>
                    </a:cubicBezTo>
                    <a:cubicBezTo>
                      <a:pt x="33" y="46"/>
                      <a:pt x="33" y="47"/>
                      <a:pt x="34" y="48"/>
                    </a:cubicBezTo>
                    <a:cubicBezTo>
                      <a:pt x="35" y="49"/>
                      <a:pt x="36" y="50"/>
                      <a:pt x="38" y="51"/>
                    </a:cubicBezTo>
                    <a:cubicBezTo>
                      <a:pt x="40" y="52"/>
                      <a:pt x="42" y="53"/>
                      <a:pt x="45" y="54"/>
                    </a:cubicBezTo>
                    <a:cubicBezTo>
                      <a:pt x="50" y="57"/>
                      <a:pt x="55" y="59"/>
                      <a:pt x="58" y="61"/>
                    </a:cubicBezTo>
                    <a:cubicBezTo>
                      <a:pt x="62" y="64"/>
                      <a:pt x="65" y="66"/>
                      <a:pt x="67" y="69"/>
                    </a:cubicBezTo>
                    <a:cubicBezTo>
                      <a:pt x="69" y="72"/>
                      <a:pt x="71" y="74"/>
                      <a:pt x="72" y="77"/>
                    </a:cubicBezTo>
                    <a:cubicBezTo>
                      <a:pt x="73" y="80"/>
                      <a:pt x="73" y="83"/>
                      <a:pt x="73" y="86"/>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17" name="Freeform 8"/>
              <p:cNvSpPr>
                <a:spLocks/>
              </p:cNvSpPr>
              <p:nvPr/>
            </p:nvSpPr>
            <p:spPr bwMode="auto">
              <a:xfrm>
                <a:off x="7523163" y="4019551"/>
                <a:ext cx="122238" cy="223838"/>
              </a:xfrm>
              <a:custGeom>
                <a:avLst/>
                <a:gdLst>
                  <a:gd name="T0" fmla="*/ 55 w 55"/>
                  <a:gd name="T1" fmla="*/ 66 h 101"/>
                  <a:gd name="T2" fmla="*/ 55 w 55"/>
                  <a:gd name="T3" fmla="*/ 72 h 101"/>
                  <a:gd name="T4" fmla="*/ 51 w 55"/>
                  <a:gd name="T5" fmla="*/ 78 h 101"/>
                  <a:gd name="T6" fmla="*/ 45 w 55"/>
                  <a:gd name="T7" fmla="*/ 84 h 101"/>
                  <a:gd name="T8" fmla="*/ 35 w 55"/>
                  <a:gd name="T9" fmla="*/ 89 h 101"/>
                  <a:gd name="T10" fmla="*/ 35 w 55"/>
                  <a:gd name="T11" fmla="*/ 101 h 101"/>
                  <a:gd name="T12" fmla="*/ 22 w 55"/>
                  <a:gd name="T13" fmla="*/ 101 h 101"/>
                  <a:gd name="T14" fmla="*/ 22 w 55"/>
                  <a:gd name="T15" fmla="*/ 90 h 101"/>
                  <a:gd name="T16" fmla="*/ 16 w 55"/>
                  <a:gd name="T17" fmla="*/ 90 h 101"/>
                  <a:gd name="T18" fmla="*/ 10 w 55"/>
                  <a:gd name="T19" fmla="*/ 89 h 101"/>
                  <a:gd name="T20" fmla="*/ 4 w 55"/>
                  <a:gd name="T21" fmla="*/ 87 h 101"/>
                  <a:gd name="T22" fmla="*/ 1 w 55"/>
                  <a:gd name="T23" fmla="*/ 85 h 101"/>
                  <a:gd name="T24" fmla="*/ 1 w 55"/>
                  <a:gd name="T25" fmla="*/ 64 h 101"/>
                  <a:gd name="T26" fmla="*/ 12 w 55"/>
                  <a:gd name="T27" fmla="*/ 71 h 101"/>
                  <a:gd name="T28" fmla="*/ 24 w 55"/>
                  <a:gd name="T29" fmla="*/ 73 h 101"/>
                  <a:gd name="T30" fmla="*/ 27 w 55"/>
                  <a:gd name="T31" fmla="*/ 72 h 101"/>
                  <a:gd name="T32" fmla="*/ 29 w 55"/>
                  <a:gd name="T33" fmla="*/ 71 h 101"/>
                  <a:gd name="T34" fmla="*/ 30 w 55"/>
                  <a:gd name="T35" fmla="*/ 69 h 101"/>
                  <a:gd name="T36" fmla="*/ 30 w 55"/>
                  <a:gd name="T37" fmla="*/ 67 h 101"/>
                  <a:gd name="T38" fmla="*/ 30 w 55"/>
                  <a:gd name="T39" fmla="*/ 65 h 101"/>
                  <a:gd name="T40" fmla="*/ 28 w 55"/>
                  <a:gd name="T41" fmla="*/ 63 h 101"/>
                  <a:gd name="T42" fmla="*/ 25 w 55"/>
                  <a:gd name="T43" fmla="*/ 61 h 101"/>
                  <a:gd name="T44" fmla="*/ 18 w 55"/>
                  <a:gd name="T45" fmla="*/ 58 h 101"/>
                  <a:gd name="T46" fmla="*/ 10 w 55"/>
                  <a:gd name="T47" fmla="*/ 54 h 101"/>
                  <a:gd name="T48" fmla="*/ 4 w 55"/>
                  <a:gd name="T49" fmla="*/ 48 h 101"/>
                  <a:gd name="T50" fmla="*/ 1 w 55"/>
                  <a:gd name="T51" fmla="*/ 42 h 101"/>
                  <a:gd name="T52" fmla="*/ 0 w 55"/>
                  <a:gd name="T53" fmla="*/ 35 h 101"/>
                  <a:gd name="T54" fmla="*/ 2 w 55"/>
                  <a:gd name="T55" fmla="*/ 26 h 101"/>
                  <a:gd name="T56" fmla="*/ 6 w 55"/>
                  <a:gd name="T57" fmla="*/ 19 h 101"/>
                  <a:gd name="T58" fmla="*/ 13 w 55"/>
                  <a:gd name="T59" fmla="*/ 14 h 101"/>
                  <a:gd name="T60" fmla="*/ 22 w 55"/>
                  <a:gd name="T61" fmla="*/ 11 h 101"/>
                  <a:gd name="T62" fmla="*/ 22 w 55"/>
                  <a:gd name="T63" fmla="*/ 0 h 101"/>
                  <a:gd name="T64" fmla="*/ 35 w 55"/>
                  <a:gd name="T65" fmla="*/ 0 h 101"/>
                  <a:gd name="T66" fmla="*/ 35 w 55"/>
                  <a:gd name="T67" fmla="*/ 11 h 101"/>
                  <a:gd name="T68" fmla="*/ 45 w 55"/>
                  <a:gd name="T69" fmla="*/ 12 h 101"/>
                  <a:gd name="T70" fmla="*/ 52 w 55"/>
                  <a:gd name="T71" fmla="*/ 13 h 101"/>
                  <a:gd name="T72" fmla="*/ 52 w 55"/>
                  <a:gd name="T73" fmla="*/ 34 h 101"/>
                  <a:gd name="T74" fmla="*/ 48 w 55"/>
                  <a:gd name="T75" fmla="*/ 32 h 101"/>
                  <a:gd name="T76" fmla="*/ 43 w 55"/>
                  <a:gd name="T77" fmla="*/ 30 h 101"/>
                  <a:gd name="T78" fmla="*/ 37 w 55"/>
                  <a:gd name="T79" fmla="*/ 28 h 101"/>
                  <a:gd name="T80" fmla="*/ 31 w 55"/>
                  <a:gd name="T81" fmla="*/ 28 h 101"/>
                  <a:gd name="T82" fmla="*/ 28 w 55"/>
                  <a:gd name="T83" fmla="*/ 28 h 101"/>
                  <a:gd name="T84" fmla="*/ 26 w 55"/>
                  <a:gd name="T85" fmla="*/ 29 h 101"/>
                  <a:gd name="T86" fmla="*/ 25 w 55"/>
                  <a:gd name="T87" fmla="*/ 31 h 101"/>
                  <a:gd name="T88" fmla="*/ 24 w 55"/>
                  <a:gd name="T89" fmla="*/ 33 h 101"/>
                  <a:gd name="T90" fmla="*/ 25 w 55"/>
                  <a:gd name="T91" fmla="*/ 35 h 101"/>
                  <a:gd name="T92" fmla="*/ 26 w 55"/>
                  <a:gd name="T93" fmla="*/ 37 h 101"/>
                  <a:gd name="T94" fmla="*/ 29 w 55"/>
                  <a:gd name="T95" fmla="*/ 39 h 101"/>
                  <a:gd name="T96" fmla="*/ 34 w 55"/>
                  <a:gd name="T97" fmla="*/ 41 h 101"/>
                  <a:gd name="T98" fmla="*/ 44 w 55"/>
                  <a:gd name="T99" fmla="*/ 46 h 101"/>
                  <a:gd name="T100" fmla="*/ 51 w 55"/>
                  <a:gd name="T101" fmla="*/ 52 h 101"/>
                  <a:gd name="T102" fmla="*/ 54 w 55"/>
                  <a:gd name="T103" fmla="*/ 59 h 101"/>
                  <a:gd name="T104" fmla="*/ 55 w 55"/>
                  <a:gd name="T105"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01">
                    <a:moveTo>
                      <a:pt x="55" y="66"/>
                    </a:moveTo>
                    <a:cubicBezTo>
                      <a:pt x="55" y="67"/>
                      <a:pt x="55" y="70"/>
                      <a:pt x="55" y="72"/>
                    </a:cubicBezTo>
                    <a:cubicBezTo>
                      <a:pt x="54" y="74"/>
                      <a:pt x="53" y="76"/>
                      <a:pt x="51" y="78"/>
                    </a:cubicBezTo>
                    <a:cubicBezTo>
                      <a:pt x="50" y="81"/>
                      <a:pt x="48" y="82"/>
                      <a:pt x="45" y="84"/>
                    </a:cubicBezTo>
                    <a:cubicBezTo>
                      <a:pt x="43" y="86"/>
                      <a:pt x="39" y="88"/>
                      <a:pt x="35" y="89"/>
                    </a:cubicBezTo>
                    <a:cubicBezTo>
                      <a:pt x="35" y="101"/>
                      <a:pt x="35" y="101"/>
                      <a:pt x="35" y="101"/>
                    </a:cubicBezTo>
                    <a:cubicBezTo>
                      <a:pt x="22" y="101"/>
                      <a:pt x="22" y="101"/>
                      <a:pt x="22" y="101"/>
                    </a:cubicBezTo>
                    <a:cubicBezTo>
                      <a:pt x="22" y="90"/>
                      <a:pt x="22" y="90"/>
                      <a:pt x="22" y="90"/>
                    </a:cubicBezTo>
                    <a:cubicBezTo>
                      <a:pt x="20" y="90"/>
                      <a:pt x="18" y="90"/>
                      <a:pt x="16" y="90"/>
                    </a:cubicBezTo>
                    <a:cubicBezTo>
                      <a:pt x="14" y="89"/>
                      <a:pt x="12" y="89"/>
                      <a:pt x="10" y="89"/>
                    </a:cubicBezTo>
                    <a:cubicBezTo>
                      <a:pt x="8" y="88"/>
                      <a:pt x="6" y="88"/>
                      <a:pt x="4" y="87"/>
                    </a:cubicBezTo>
                    <a:cubicBezTo>
                      <a:pt x="3" y="87"/>
                      <a:pt x="2" y="86"/>
                      <a:pt x="1" y="85"/>
                    </a:cubicBezTo>
                    <a:cubicBezTo>
                      <a:pt x="1" y="64"/>
                      <a:pt x="1" y="64"/>
                      <a:pt x="1" y="64"/>
                    </a:cubicBezTo>
                    <a:cubicBezTo>
                      <a:pt x="5" y="67"/>
                      <a:pt x="8" y="69"/>
                      <a:pt x="12" y="71"/>
                    </a:cubicBezTo>
                    <a:cubicBezTo>
                      <a:pt x="16" y="72"/>
                      <a:pt x="20" y="73"/>
                      <a:pt x="24" y="73"/>
                    </a:cubicBezTo>
                    <a:cubicBezTo>
                      <a:pt x="25" y="73"/>
                      <a:pt x="26" y="73"/>
                      <a:pt x="27" y="72"/>
                    </a:cubicBezTo>
                    <a:cubicBezTo>
                      <a:pt x="27" y="72"/>
                      <a:pt x="28" y="72"/>
                      <a:pt x="29" y="71"/>
                    </a:cubicBezTo>
                    <a:cubicBezTo>
                      <a:pt x="29" y="71"/>
                      <a:pt x="30" y="70"/>
                      <a:pt x="30" y="69"/>
                    </a:cubicBezTo>
                    <a:cubicBezTo>
                      <a:pt x="30" y="69"/>
                      <a:pt x="30" y="68"/>
                      <a:pt x="30" y="67"/>
                    </a:cubicBezTo>
                    <a:cubicBezTo>
                      <a:pt x="30" y="67"/>
                      <a:pt x="30" y="66"/>
                      <a:pt x="30" y="65"/>
                    </a:cubicBezTo>
                    <a:cubicBezTo>
                      <a:pt x="30" y="65"/>
                      <a:pt x="29" y="64"/>
                      <a:pt x="28" y="63"/>
                    </a:cubicBezTo>
                    <a:cubicBezTo>
                      <a:pt x="27" y="63"/>
                      <a:pt x="26" y="62"/>
                      <a:pt x="25" y="61"/>
                    </a:cubicBezTo>
                    <a:cubicBezTo>
                      <a:pt x="23" y="60"/>
                      <a:pt x="21" y="59"/>
                      <a:pt x="18" y="58"/>
                    </a:cubicBezTo>
                    <a:cubicBezTo>
                      <a:pt x="15" y="57"/>
                      <a:pt x="12" y="55"/>
                      <a:pt x="10" y="54"/>
                    </a:cubicBezTo>
                    <a:cubicBezTo>
                      <a:pt x="7" y="52"/>
                      <a:pt x="6" y="50"/>
                      <a:pt x="4" y="48"/>
                    </a:cubicBezTo>
                    <a:cubicBezTo>
                      <a:pt x="3" y="46"/>
                      <a:pt x="2" y="44"/>
                      <a:pt x="1" y="42"/>
                    </a:cubicBezTo>
                    <a:cubicBezTo>
                      <a:pt x="0" y="40"/>
                      <a:pt x="0" y="37"/>
                      <a:pt x="0" y="35"/>
                    </a:cubicBezTo>
                    <a:cubicBezTo>
                      <a:pt x="0" y="32"/>
                      <a:pt x="1" y="29"/>
                      <a:pt x="2" y="26"/>
                    </a:cubicBezTo>
                    <a:cubicBezTo>
                      <a:pt x="3" y="24"/>
                      <a:pt x="4" y="21"/>
                      <a:pt x="6" y="19"/>
                    </a:cubicBezTo>
                    <a:cubicBezTo>
                      <a:pt x="8" y="17"/>
                      <a:pt x="10" y="15"/>
                      <a:pt x="13" y="14"/>
                    </a:cubicBezTo>
                    <a:cubicBezTo>
                      <a:pt x="16" y="13"/>
                      <a:pt x="19" y="12"/>
                      <a:pt x="22" y="11"/>
                    </a:cubicBezTo>
                    <a:cubicBezTo>
                      <a:pt x="22" y="0"/>
                      <a:pt x="22" y="0"/>
                      <a:pt x="22" y="0"/>
                    </a:cubicBezTo>
                    <a:cubicBezTo>
                      <a:pt x="35" y="0"/>
                      <a:pt x="35" y="0"/>
                      <a:pt x="35" y="0"/>
                    </a:cubicBezTo>
                    <a:cubicBezTo>
                      <a:pt x="35" y="11"/>
                      <a:pt x="35" y="11"/>
                      <a:pt x="35" y="11"/>
                    </a:cubicBezTo>
                    <a:cubicBezTo>
                      <a:pt x="39" y="11"/>
                      <a:pt x="42" y="11"/>
                      <a:pt x="45" y="12"/>
                    </a:cubicBezTo>
                    <a:cubicBezTo>
                      <a:pt x="47" y="12"/>
                      <a:pt x="50" y="13"/>
                      <a:pt x="52" y="13"/>
                    </a:cubicBezTo>
                    <a:cubicBezTo>
                      <a:pt x="52" y="34"/>
                      <a:pt x="52" y="34"/>
                      <a:pt x="52" y="34"/>
                    </a:cubicBezTo>
                    <a:cubicBezTo>
                      <a:pt x="50" y="33"/>
                      <a:pt x="49" y="32"/>
                      <a:pt x="48" y="32"/>
                    </a:cubicBezTo>
                    <a:cubicBezTo>
                      <a:pt x="46" y="31"/>
                      <a:pt x="45" y="30"/>
                      <a:pt x="43" y="30"/>
                    </a:cubicBezTo>
                    <a:cubicBezTo>
                      <a:pt x="41" y="29"/>
                      <a:pt x="39" y="29"/>
                      <a:pt x="37" y="28"/>
                    </a:cubicBezTo>
                    <a:cubicBezTo>
                      <a:pt x="35" y="28"/>
                      <a:pt x="33" y="28"/>
                      <a:pt x="31" y="28"/>
                    </a:cubicBezTo>
                    <a:cubicBezTo>
                      <a:pt x="30" y="28"/>
                      <a:pt x="29" y="28"/>
                      <a:pt x="28" y="28"/>
                    </a:cubicBezTo>
                    <a:cubicBezTo>
                      <a:pt x="27" y="28"/>
                      <a:pt x="27" y="29"/>
                      <a:pt x="26" y="29"/>
                    </a:cubicBezTo>
                    <a:cubicBezTo>
                      <a:pt x="26" y="30"/>
                      <a:pt x="25" y="30"/>
                      <a:pt x="25" y="31"/>
                    </a:cubicBezTo>
                    <a:cubicBezTo>
                      <a:pt x="24" y="31"/>
                      <a:pt x="24" y="32"/>
                      <a:pt x="24" y="33"/>
                    </a:cubicBezTo>
                    <a:cubicBezTo>
                      <a:pt x="24" y="33"/>
                      <a:pt x="24" y="34"/>
                      <a:pt x="25" y="35"/>
                    </a:cubicBezTo>
                    <a:cubicBezTo>
                      <a:pt x="25" y="35"/>
                      <a:pt x="25" y="36"/>
                      <a:pt x="26" y="37"/>
                    </a:cubicBezTo>
                    <a:cubicBezTo>
                      <a:pt x="26" y="37"/>
                      <a:pt x="27" y="38"/>
                      <a:pt x="29" y="39"/>
                    </a:cubicBezTo>
                    <a:cubicBezTo>
                      <a:pt x="30" y="39"/>
                      <a:pt x="32" y="40"/>
                      <a:pt x="34" y="41"/>
                    </a:cubicBezTo>
                    <a:cubicBezTo>
                      <a:pt x="38" y="43"/>
                      <a:pt x="41" y="45"/>
                      <a:pt x="44" y="46"/>
                    </a:cubicBezTo>
                    <a:cubicBezTo>
                      <a:pt x="47" y="48"/>
                      <a:pt x="49" y="50"/>
                      <a:pt x="51" y="52"/>
                    </a:cubicBezTo>
                    <a:cubicBezTo>
                      <a:pt x="52" y="54"/>
                      <a:pt x="54" y="56"/>
                      <a:pt x="54" y="59"/>
                    </a:cubicBezTo>
                    <a:cubicBezTo>
                      <a:pt x="55" y="61"/>
                      <a:pt x="55" y="63"/>
                      <a:pt x="55" y="66"/>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18" name="Freeform 9"/>
              <p:cNvSpPr>
                <a:spLocks/>
              </p:cNvSpPr>
              <p:nvPr/>
            </p:nvSpPr>
            <p:spPr bwMode="auto">
              <a:xfrm>
                <a:off x="7300913" y="5065713"/>
                <a:ext cx="771525" cy="873125"/>
              </a:xfrm>
              <a:custGeom>
                <a:avLst/>
                <a:gdLst>
                  <a:gd name="T0" fmla="*/ 464 w 486"/>
                  <a:gd name="T1" fmla="*/ 550 h 550"/>
                  <a:gd name="T2" fmla="*/ 20 w 486"/>
                  <a:gd name="T3" fmla="*/ 550 h 550"/>
                  <a:gd name="T4" fmla="*/ 0 w 486"/>
                  <a:gd name="T5" fmla="*/ 0 h 550"/>
                  <a:gd name="T6" fmla="*/ 486 w 486"/>
                  <a:gd name="T7" fmla="*/ 0 h 550"/>
                  <a:gd name="T8" fmla="*/ 464 w 486"/>
                  <a:gd name="T9" fmla="*/ 550 h 550"/>
                </a:gdLst>
                <a:ahLst/>
                <a:cxnLst>
                  <a:cxn ang="0">
                    <a:pos x="T0" y="T1"/>
                  </a:cxn>
                  <a:cxn ang="0">
                    <a:pos x="T2" y="T3"/>
                  </a:cxn>
                  <a:cxn ang="0">
                    <a:pos x="T4" y="T5"/>
                  </a:cxn>
                  <a:cxn ang="0">
                    <a:pos x="T6" y="T7"/>
                  </a:cxn>
                  <a:cxn ang="0">
                    <a:pos x="T8" y="T9"/>
                  </a:cxn>
                </a:cxnLst>
                <a:rect l="0" t="0" r="r" b="b"/>
                <a:pathLst>
                  <a:path w="486" h="550">
                    <a:moveTo>
                      <a:pt x="464" y="550"/>
                    </a:moveTo>
                    <a:lnTo>
                      <a:pt x="20" y="550"/>
                    </a:lnTo>
                    <a:lnTo>
                      <a:pt x="0" y="0"/>
                    </a:lnTo>
                    <a:lnTo>
                      <a:pt x="486" y="0"/>
                    </a:lnTo>
                    <a:lnTo>
                      <a:pt x="464" y="55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19" name="Freeform 10"/>
              <p:cNvSpPr>
                <a:spLocks/>
              </p:cNvSpPr>
              <p:nvPr/>
            </p:nvSpPr>
            <p:spPr bwMode="auto">
              <a:xfrm>
                <a:off x="8020050" y="5921376"/>
                <a:ext cx="17463" cy="17463"/>
              </a:xfrm>
              <a:custGeom>
                <a:avLst/>
                <a:gdLst>
                  <a:gd name="T0" fmla="*/ 0 w 11"/>
                  <a:gd name="T1" fmla="*/ 11 h 11"/>
                  <a:gd name="T2" fmla="*/ 4 w 11"/>
                  <a:gd name="T3" fmla="*/ 11 h 11"/>
                  <a:gd name="T4" fmla="*/ 11 w 11"/>
                  <a:gd name="T5" fmla="*/ 4 h 11"/>
                  <a:gd name="T6" fmla="*/ 11 w 11"/>
                  <a:gd name="T7" fmla="*/ 0 h 11"/>
                  <a:gd name="T8" fmla="*/ 0 w 11"/>
                  <a:gd name="T9" fmla="*/ 11 h 11"/>
                </a:gdLst>
                <a:ahLst/>
                <a:cxnLst>
                  <a:cxn ang="0">
                    <a:pos x="T0" y="T1"/>
                  </a:cxn>
                  <a:cxn ang="0">
                    <a:pos x="T2" y="T3"/>
                  </a:cxn>
                  <a:cxn ang="0">
                    <a:pos x="T4" y="T5"/>
                  </a:cxn>
                  <a:cxn ang="0">
                    <a:pos x="T6" y="T7"/>
                  </a:cxn>
                  <a:cxn ang="0">
                    <a:pos x="T8" y="T9"/>
                  </a:cxn>
                </a:cxnLst>
                <a:rect l="0" t="0" r="r" b="b"/>
                <a:pathLst>
                  <a:path w="11" h="11">
                    <a:moveTo>
                      <a:pt x="0" y="11"/>
                    </a:moveTo>
                    <a:lnTo>
                      <a:pt x="4" y="11"/>
                    </a:lnTo>
                    <a:lnTo>
                      <a:pt x="11" y="4"/>
                    </a:lnTo>
                    <a:lnTo>
                      <a:pt x="11" y="0"/>
                    </a:lnTo>
                    <a:lnTo>
                      <a:pt x="0" y="1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20" name="Freeform 11"/>
              <p:cNvSpPr>
                <a:spLocks/>
              </p:cNvSpPr>
              <p:nvPr/>
            </p:nvSpPr>
            <p:spPr bwMode="auto">
              <a:xfrm>
                <a:off x="7332663" y="5915026"/>
                <a:ext cx="22225" cy="23813"/>
              </a:xfrm>
              <a:custGeom>
                <a:avLst/>
                <a:gdLst>
                  <a:gd name="T0" fmla="*/ 0 w 14"/>
                  <a:gd name="T1" fmla="*/ 0 h 15"/>
                  <a:gd name="T2" fmla="*/ 0 w 14"/>
                  <a:gd name="T3" fmla="*/ 5 h 15"/>
                  <a:gd name="T4" fmla="*/ 10 w 14"/>
                  <a:gd name="T5" fmla="*/ 15 h 15"/>
                  <a:gd name="T6" fmla="*/ 14 w 14"/>
                  <a:gd name="T7" fmla="*/ 15 h 15"/>
                  <a:gd name="T8" fmla="*/ 0 w 14"/>
                  <a:gd name="T9" fmla="*/ 0 h 15"/>
                </a:gdLst>
                <a:ahLst/>
                <a:cxnLst>
                  <a:cxn ang="0">
                    <a:pos x="T0" y="T1"/>
                  </a:cxn>
                  <a:cxn ang="0">
                    <a:pos x="T2" y="T3"/>
                  </a:cxn>
                  <a:cxn ang="0">
                    <a:pos x="T4" y="T5"/>
                  </a:cxn>
                  <a:cxn ang="0">
                    <a:pos x="T6" y="T7"/>
                  </a:cxn>
                  <a:cxn ang="0">
                    <a:pos x="T8" y="T9"/>
                  </a:cxn>
                </a:cxnLst>
                <a:rect l="0" t="0" r="r" b="b"/>
                <a:pathLst>
                  <a:path w="14" h="15">
                    <a:moveTo>
                      <a:pt x="0" y="0"/>
                    </a:moveTo>
                    <a:lnTo>
                      <a:pt x="0" y="5"/>
                    </a:lnTo>
                    <a:lnTo>
                      <a:pt x="10" y="15"/>
                    </a:lnTo>
                    <a:lnTo>
                      <a:pt x="14" y="15"/>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21" name="Freeform 12"/>
              <p:cNvSpPr>
                <a:spLocks/>
              </p:cNvSpPr>
              <p:nvPr/>
            </p:nvSpPr>
            <p:spPr bwMode="auto">
              <a:xfrm>
                <a:off x="7300913" y="5065713"/>
                <a:ext cx="4763" cy="4763"/>
              </a:xfrm>
              <a:custGeom>
                <a:avLst/>
                <a:gdLst>
                  <a:gd name="T0" fmla="*/ 0 w 3"/>
                  <a:gd name="T1" fmla="*/ 0 h 3"/>
                  <a:gd name="T2" fmla="*/ 0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lnTo>
                      <a:pt x="0" y="3"/>
                    </a:lnTo>
                    <a:lnTo>
                      <a:pt x="3"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22" name="Freeform 13"/>
              <p:cNvSpPr>
                <a:spLocks noEditPoints="1"/>
              </p:cNvSpPr>
              <p:nvPr/>
            </p:nvSpPr>
            <p:spPr bwMode="auto">
              <a:xfrm>
                <a:off x="7300913" y="5065713"/>
                <a:ext cx="771525" cy="873125"/>
              </a:xfrm>
              <a:custGeom>
                <a:avLst/>
                <a:gdLst>
                  <a:gd name="T0" fmla="*/ 472 w 486"/>
                  <a:gd name="T1" fmla="*/ 347 h 550"/>
                  <a:gd name="T2" fmla="*/ 474 w 486"/>
                  <a:gd name="T3" fmla="*/ 214 h 550"/>
                  <a:gd name="T4" fmla="*/ 483 w 486"/>
                  <a:gd name="T5" fmla="*/ 91 h 550"/>
                  <a:gd name="T6" fmla="*/ 405 w 486"/>
                  <a:gd name="T7" fmla="*/ 8 h 550"/>
                  <a:gd name="T8" fmla="*/ 310 w 486"/>
                  <a:gd name="T9" fmla="*/ 8 h 550"/>
                  <a:gd name="T10" fmla="*/ 168 w 486"/>
                  <a:gd name="T11" fmla="*/ 0 h 550"/>
                  <a:gd name="T12" fmla="*/ 45 w 486"/>
                  <a:gd name="T13" fmla="*/ 0 h 550"/>
                  <a:gd name="T14" fmla="*/ 5 w 486"/>
                  <a:gd name="T15" fmla="*/ 109 h 550"/>
                  <a:gd name="T16" fmla="*/ 35 w 486"/>
                  <a:gd name="T17" fmla="*/ 236 h 550"/>
                  <a:gd name="T18" fmla="*/ 13 w 486"/>
                  <a:gd name="T19" fmla="*/ 355 h 550"/>
                  <a:gd name="T20" fmla="*/ 59 w 486"/>
                  <a:gd name="T21" fmla="*/ 533 h 550"/>
                  <a:gd name="T22" fmla="*/ 154 w 486"/>
                  <a:gd name="T23" fmla="*/ 533 h 550"/>
                  <a:gd name="T24" fmla="*/ 304 w 486"/>
                  <a:gd name="T25" fmla="*/ 550 h 550"/>
                  <a:gd name="T26" fmla="*/ 411 w 486"/>
                  <a:gd name="T27" fmla="*/ 550 h 550"/>
                  <a:gd name="T28" fmla="*/ 132 w 486"/>
                  <a:gd name="T29" fmla="*/ 283 h 550"/>
                  <a:gd name="T30" fmla="*/ 245 w 486"/>
                  <a:gd name="T31" fmla="*/ 259 h 550"/>
                  <a:gd name="T32" fmla="*/ 357 w 486"/>
                  <a:gd name="T33" fmla="*/ 193 h 550"/>
                  <a:gd name="T34" fmla="*/ 287 w 486"/>
                  <a:gd name="T35" fmla="*/ 214 h 550"/>
                  <a:gd name="T36" fmla="*/ 173 w 486"/>
                  <a:gd name="T37" fmla="*/ 236 h 550"/>
                  <a:gd name="T38" fmla="*/ 152 w 486"/>
                  <a:gd name="T39" fmla="*/ 348 h 550"/>
                  <a:gd name="T40" fmla="*/ 244 w 486"/>
                  <a:gd name="T41" fmla="*/ 306 h 550"/>
                  <a:gd name="T42" fmla="*/ 357 w 486"/>
                  <a:gd name="T43" fmla="*/ 284 h 550"/>
                  <a:gd name="T44" fmla="*/ 380 w 486"/>
                  <a:gd name="T45" fmla="*/ 211 h 550"/>
                  <a:gd name="T46" fmla="*/ 266 w 486"/>
                  <a:gd name="T47" fmla="*/ 189 h 550"/>
                  <a:gd name="T48" fmla="*/ 175 w 486"/>
                  <a:gd name="T49" fmla="*/ 147 h 550"/>
                  <a:gd name="T50" fmla="*/ 126 w 486"/>
                  <a:gd name="T51" fmla="*/ 236 h 550"/>
                  <a:gd name="T52" fmla="*/ 173 w 486"/>
                  <a:gd name="T53" fmla="*/ 374 h 550"/>
                  <a:gd name="T54" fmla="*/ 223 w 486"/>
                  <a:gd name="T55" fmla="*/ 374 h 550"/>
                  <a:gd name="T56" fmla="*/ 336 w 486"/>
                  <a:gd name="T57" fmla="*/ 350 h 550"/>
                  <a:gd name="T58" fmla="*/ 423 w 486"/>
                  <a:gd name="T59" fmla="*/ 259 h 550"/>
                  <a:gd name="T60" fmla="*/ 401 w 486"/>
                  <a:gd name="T61" fmla="*/ 146 h 550"/>
                  <a:gd name="T62" fmla="*/ 245 w 486"/>
                  <a:gd name="T63" fmla="*/ 122 h 550"/>
                  <a:gd name="T64" fmla="*/ 195 w 486"/>
                  <a:gd name="T65" fmla="*/ 122 h 550"/>
                  <a:gd name="T66" fmla="*/ 104 w 486"/>
                  <a:gd name="T67" fmla="*/ 168 h 550"/>
                  <a:gd name="T68" fmla="*/ 63 w 486"/>
                  <a:gd name="T69" fmla="*/ 350 h 550"/>
                  <a:gd name="T70" fmla="*/ 152 w 486"/>
                  <a:gd name="T71" fmla="*/ 399 h 550"/>
                  <a:gd name="T72" fmla="*/ 266 w 486"/>
                  <a:gd name="T73" fmla="*/ 375 h 550"/>
                  <a:gd name="T74" fmla="*/ 357 w 486"/>
                  <a:gd name="T75" fmla="*/ 417 h 550"/>
                  <a:gd name="T76" fmla="*/ 405 w 486"/>
                  <a:gd name="T77" fmla="*/ 283 h 550"/>
                  <a:gd name="T78" fmla="*/ 447 w 486"/>
                  <a:gd name="T79" fmla="*/ 99 h 550"/>
                  <a:gd name="T80" fmla="*/ 355 w 486"/>
                  <a:gd name="T81" fmla="*/ 99 h 550"/>
                  <a:gd name="T82" fmla="*/ 201 w 486"/>
                  <a:gd name="T83" fmla="*/ 77 h 550"/>
                  <a:gd name="T84" fmla="*/ 150 w 486"/>
                  <a:gd name="T85" fmla="*/ 77 h 550"/>
                  <a:gd name="T86" fmla="*/ 82 w 486"/>
                  <a:gd name="T87" fmla="*/ 190 h 550"/>
                  <a:gd name="T88" fmla="*/ 40 w 486"/>
                  <a:gd name="T89" fmla="*/ 374 h 550"/>
                  <a:gd name="T90" fmla="*/ 108 w 486"/>
                  <a:gd name="T91" fmla="*/ 442 h 550"/>
                  <a:gd name="T92" fmla="*/ 264 w 486"/>
                  <a:gd name="T93" fmla="*/ 465 h 550"/>
                  <a:gd name="T94" fmla="*/ 314 w 486"/>
                  <a:gd name="T95" fmla="*/ 465 h 550"/>
                  <a:gd name="T96" fmla="*/ 469 w 486"/>
                  <a:gd name="T97" fmla="*/ 396 h 550"/>
                  <a:gd name="T98" fmla="*/ 429 w 486"/>
                  <a:gd name="T99" fmla="*/ 214 h 550"/>
                  <a:gd name="T100" fmla="*/ 448 w 486"/>
                  <a:gd name="T101" fmla="*/ 11 h 550"/>
                  <a:gd name="T102" fmla="*/ 335 w 486"/>
                  <a:gd name="T103" fmla="*/ 74 h 550"/>
                  <a:gd name="T104" fmla="*/ 244 w 486"/>
                  <a:gd name="T105" fmla="*/ 34 h 550"/>
                  <a:gd name="T106" fmla="*/ 129 w 486"/>
                  <a:gd name="T107" fmla="*/ 11 h 550"/>
                  <a:gd name="T108" fmla="*/ 59 w 486"/>
                  <a:gd name="T109" fmla="*/ 31 h 550"/>
                  <a:gd name="T110" fmla="*/ 17 w 486"/>
                  <a:gd name="T111" fmla="*/ 214 h 550"/>
                  <a:gd name="T112" fmla="*/ 38 w 486"/>
                  <a:gd name="T113" fmla="*/ 421 h 550"/>
                  <a:gd name="T114" fmla="*/ 126 w 486"/>
                  <a:gd name="T115" fmla="*/ 511 h 550"/>
                  <a:gd name="T116" fmla="*/ 201 w 486"/>
                  <a:gd name="T117" fmla="*/ 487 h 550"/>
                  <a:gd name="T118" fmla="*/ 332 w 486"/>
                  <a:gd name="T119" fmla="*/ 487 h 550"/>
                  <a:gd name="T120" fmla="*/ 383 w 486"/>
                  <a:gd name="T121" fmla="*/ 48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6" h="550">
                    <a:moveTo>
                      <a:pt x="467" y="495"/>
                    </a:moveTo>
                    <a:lnTo>
                      <a:pt x="467" y="491"/>
                    </a:lnTo>
                    <a:lnTo>
                      <a:pt x="448" y="508"/>
                    </a:lnTo>
                    <a:lnTo>
                      <a:pt x="429" y="487"/>
                    </a:lnTo>
                    <a:lnTo>
                      <a:pt x="448" y="467"/>
                    </a:lnTo>
                    <a:lnTo>
                      <a:pt x="467" y="484"/>
                    </a:lnTo>
                    <a:lnTo>
                      <a:pt x="467" y="480"/>
                    </a:lnTo>
                    <a:lnTo>
                      <a:pt x="451" y="465"/>
                    </a:lnTo>
                    <a:lnTo>
                      <a:pt x="468" y="448"/>
                    </a:lnTo>
                    <a:lnTo>
                      <a:pt x="468" y="442"/>
                    </a:lnTo>
                    <a:lnTo>
                      <a:pt x="448" y="462"/>
                    </a:lnTo>
                    <a:lnTo>
                      <a:pt x="429" y="442"/>
                    </a:lnTo>
                    <a:lnTo>
                      <a:pt x="448" y="421"/>
                    </a:lnTo>
                    <a:lnTo>
                      <a:pt x="468" y="441"/>
                    </a:lnTo>
                    <a:lnTo>
                      <a:pt x="468" y="437"/>
                    </a:lnTo>
                    <a:lnTo>
                      <a:pt x="451" y="418"/>
                    </a:lnTo>
                    <a:lnTo>
                      <a:pt x="469" y="400"/>
                    </a:lnTo>
                    <a:lnTo>
                      <a:pt x="471" y="393"/>
                    </a:lnTo>
                    <a:lnTo>
                      <a:pt x="451" y="374"/>
                    </a:lnTo>
                    <a:lnTo>
                      <a:pt x="472" y="353"/>
                    </a:lnTo>
                    <a:lnTo>
                      <a:pt x="472" y="353"/>
                    </a:lnTo>
                    <a:lnTo>
                      <a:pt x="472" y="347"/>
                    </a:lnTo>
                    <a:lnTo>
                      <a:pt x="472" y="348"/>
                    </a:lnTo>
                    <a:lnTo>
                      <a:pt x="451" y="327"/>
                    </a:lnTo>
                    <a:lnTo>
                      <a:pt x="472" y="306"/>
                    </a:lnTo>
                    <a:lnTo>
                      <a:pt x="474" y="309"/>
                    </a:lnTo>
                    <a:lnTo>
                      <a:pt x="474" y="305"/>
                    </a:lnTo>
                    <a:lnTo>
                      <a:pt x="474" y="305"/>
                    </a:lnTo>
                    <a:lnTo>
                      <a:pt x="474" y="305"/>
                    </a:lnTo>
                    <a:lnTo>
                      <a:pt x="474" y="299"/>
                    </a:lnTo>
                    <a:lnTo>
                      <a:pt x="472" y="302"/>
                    </a:lnTo>
                    <a:lnTo>
                      <a:pt x="451" y="283"/>
                    </a:lnTo>
                    <a:lnTo>
                      <a:pt x="472" y="262"/>
                    </a:lnTo>
                    <a:lnTo>
                      <a:pt x="475" y="266"/>
                    </a:lnTo>
                    <a:lnTo>
                      <a:pt x="476" y="262"/>
                    </a:lnTo>
                    <a:lnTo>
                      <a:pt x="474" y="259"/>
                    </a:lnTo>
                    <a:lnTo>
                      <a:pt x="476" y="257"/>
                    </a:lnTo>
                    <a:lnTo>
                      <a:pt x="476" y="252"/>
                    </a:lnTo>
                    <a:lnTo>
                      <a:pt x="472" y="257"/>
                    </a:lnTo>
                    <a:lnTo>
                      <a:pt x="451" y="236"/>
                    </a:lnTo>
                    <a:lnTo>
                      <a:pt x="472" y="215"/>
                    </a:lnTo>
                    <a:lnTo>
                      <a:pt x="478" y="221"/>
                    </a:lnTo>
                    <a:lnTo>
                      <a:pt x="478" y="217"/>
                    </a:lnTo>
                    <a:lnTo>
                      <a:pt x="474" y="214"/>
                    </a:lnTo>
                    <a:lnTo>
                      <a:pt x="478" y="210"/>
                    </a:lnTo>
                    <a:lnTo>
                      <a:pt x="478" y="204"/>
                    </a:lnTo>
                    <a:lnTo>
                      <a:pt x="472" y="211"/>
                    </a:lnTo>
                    <a:lnTo>
                      <a:pt x="451" y="190"/>
                    </a:lnTo>
                    <a:lnTo>
                      <a:pt x="472" y="171"/>
                    </a:lnTo>
                    <a:lnTo>
                      <a:pt x="479" y="178"/>
                    </a:lnTo>
                    <a:lnTo>
                      <a:pt x="479" y="173"/>
                    </a:lnTo>
                    <a:lnTo>
                      <a:pt x="474" y="168"/>
                    </a:lnTo>
                    <a:lnTo>
                      <a:pt x="481" y="162"/>
                    </a:lnTo>
                    <a:lnTo>
                      <a:pt x="481" y="157"/>
                    </a:lnTo>
                    <a:lnTo>
                      <a:pt x="472" y="165"/>
                    </a:lnTo>
                    <a:lnTo>
                      <a:pt x="451" y="146"/>
                    </a:lnTo>
                    <a:lnTo>
                      <a:pt x="472" y="125"/>
                    </a:lnTo>
                    <a:lnTo>
                      <a:pt x="481" y="134"/>
                    </a:lnTo>
                    <a:lnTo>
                      <a:pt x="481" y="130"/>
                    </a:lnTo>
                    <a:lnTo>
                      <a:pt x="474" y="122"/>
                    </a:lnTo>
                    <a:lnTo>
                      <a:pt x="482" y="115"/>
                    </a:lnTo>
                    <a:lnTo>
                      <a:pt x="482" y="109"/>
                    </a:lnTo>
                    <a:lnTo>
                      <a:pt x="472" y="120"/>
                    </a:lnTo>
                    <a:lnTo>
                      <a:pt x="451" y="99"/>
                    </a:lnTo>
                    <a:lnTo>
                      <a:pt x="472" y="80"/>
                    </a:lnTo>
                    <a:lnTo>
                      <a:pt x="483" y="91"/>
                    </a:lnTo>
                    <a:lnTo>
                      <a:pt x="483" y="87"/>
                    </a:lnTo>
                    <a:lnTo>
                      <a:pt x="474" y="77"/>
                    </a:lnTo>
                    <a:lnTo>
                      <a:pt x="483" y="67"/>
                    </a:lnTo>
                    <a:lnTo>
                      <a:pt x="485" y="62"/>
                    </a:lnTo>
                    <a:lnTo>
                      <a:pt x="472" y="74"/>
                    </a:lnTo>
                    <a:lnTo>
                      <a:pt x="451" y="55"/>
                    </a:lnTo>
                    <a:lnTo>
                      <a:pt x="472" y="34"/>
                    </a:lnTo>
                    <a:lnTo>
                      <a:pt x="485" y="46"/>
                    </a:lnTo>
                    <a:lnTo>
                      <a:pt x="485" y="42"/>
                    </a:lnTo>
                    <a:lnTo>
                      <a:pt x="474" y="31"/>
                    </a:lnTo>
                    <a:lnTo>
                      <a:pt x="486" y="20"/>
                    </a:lnTo>
                    <a:lnTo>
                      <a:pt x="486" y="14"/>
                    </a:lnTo>
                    <a:lnTo>
                      <a:pt x="472" y="29"/>
                    </a:lnTo>
                    <a:lnTo>
                      <a:pt x="451" y="8"/>
                    </a:lnTo>
                    <a:lnTo>
                      <a:pt x="460" y="0"/>
                    </a:lnTo>
                    <a:lnTo>
                      <a:pt x="455" y="0"/>
                    </a:lnTo>
                    <a:lnTo>
                      <a:pt x="448" y="6"/>
                    </a:lnTo>
                    <a:lnTo>
                      <a:pt x="441" y="0"/>
                    </a:lnTo>
                    <a:lnTo>
                      <a:pt x="437" y="0"/>
                    </a:lnTo>
                    <a:lnTo>
                      <a:pt x="447" y="8"/>
                    </a:lnTo>
                    <a:lnTo>
                      <a:pt x="426" y="29"/>
                    </a:lnTo>
                    <a:lnTo>
                      <a:pt x="405" y="8"/>
                    </a:lnTo>
                    <a:lnTo>
                      <a:pt x="415" y="0"/>
                    </a:lnTo>
                    <a:lnTo>
                      <a:pt x="409" y="0"/>
                    </a:lnTo>
                    <a:lnTo>
                      <a:pt x="404" y="6"/>
                    </a:lnTo>
                    <a:lnTo>
                      <a:pt x="397" y="0"/>
                    </a:lnTo>
                    <a:lnTo>
                      <a:pt x="392" y="0"/>
                    </a:lnTo>
                    <a:lnTo>
                      <a:pt x="401" y="8"/>
                    </a:lnTo>
                    <a:lnTo>
                      <a:pt x="380" y="29"/>
                    </a:lnTo>
                    <a:lnTo>
                      <a:pt x="360" y="8"/>
                    </a:lnTo>
                    <a:lnTo>
                      <a:pt x="369" y="0"/>
                    </a:lnTo>
                    <a:lnTo>
                      <a:pt x="364" y="0"/>
                    </a:lnTo>
                    <a:lnTo>
                      <a:pt x="357" y="6"/>
                    </a:lnTo>
                    <a:lnTo>
                      <a:pt x="350" y="0"/>
                    </a:lnTo>
                    <a:lnTo>
                      <a:pt x="346" y="0"/>
                    </a:lnTo>
                    <a:lnTo>
                      <a:pt x="355" y="8"/>
                    </a:lnTo>
                    <a:lnTo>
                      <a:pt x="335" y="29"/>
                    </a:lnTo>
                    <a:lnTo>
                      <a:pt x="314" y="8"/>
                    </a:lnTo>
                    <a:lnTo>
                      <a:pt x="322" y="0"/>
                    </a:lnTo>
                    <a:lnTo>
                      <a:pt x="318" y="0"/>
                    </a:lnTo>
                    <a:lnTo>
                      <a:pt x="311" y="6"/>
                    </a:lnTo>
                    <a:lnTo>
                      <a:pt x="306" y="0"/>
                    </a:lnTo>
                    <a:lnTo>
                      <a:pt x="300" y="0"/>
                    </a:lnTo>
                    <a:lnTo>
                      <a:pt x="310" y="8"/>
                    </a:lnTo>
                    <a:lnTo>
                      <a:pt x="289" y="29"/>
                    </a:lnTo>
                    <a:lnTo>
                      <a:pt x="268" y="8"/>
                    </a:lnTo>
                    <a:lnTo>
                      <a:pt x="278" y="0"/>
                    </a:lnTo>
                    <a:lnTo>
                      <a:pt x="273" y="0"/>
                    </a:lnTo>
                    <a:lnTo>
                      <a:pt x="266" y="6"/>
                    </a:lnTo>
                    <a:lnTo>
                      <a:pt x="259" y="0"/>
                    </a:lnTo>
                    <a:lnTo>
                      <a:pt x="255" y="0"/>
                    </a:lnTo>
                    <a:lnTo>
                      <a:pt x="264" y="8"/>
                    </a:lnTo>
                    <a:lnTo>
                      <a:pt x="244" y="29"/>
                    </a:lnTo>
                    <a:lnTo>
                      <a:pt x="223" y="8"/>
                    </a:lnTo>
                    <a:lnTo>
                      <a:pt x="231" y="0"/>
                    </a:lnTo>
                    <a:lnTo>
                      <a:pt x="227" y="0"/>
                    </a:lnTo>
                    <a:lnTo>
                      <a:pt x="220" y="6"/>
                    </a:lnTo>
                    <a:lnTo>
                      <a:pt x="213" y="0"/>
                    </a:lnTo>
                    <a:lnTo>
                      <a:pt x="209" y="0"/>
                    </a:lnTo>
                    <a:lnTo>
                      <a:pt x="219" y="8"/>
                    </a:lnTo>
                    <a:lnTo>
                      <a:pt x="198" y="29"/>
                    </a:lnTo>
                    <a:lnTo>
                      <a:pt x="177" y="8"/>
                    </a:lnTo>
                    <a:lnTo>
                      <a:pt x="187" y="0"/>
                    </a:lnTo>
                    <a:lnTo>
                      <a:pt x="181" y="0"/>
                    </a:lnTo>
                    <a:lnTo>
                      <a:pt x="175" y="6"/>
                    </a:lnTo>
                    <a:lnTo>
                      <a:pt x="168" y="0"/>
                    </a:lnTo>
                    <a:lnTo>
                      <a:pt x="164" y="0"/>
                    </a:lnTo>
                    <a:lnTo>
                      <a:pt x="173" y="8"/>
                    </a:lnTo>
                    <a:lnTo>
                      <a:pt x="152" y="29"/>
                    </a:lnTo>
                    <a:lnTo>
                      <a:pt x="132" y="8"/>
                    </a:lnTo>
                    <a:lnTo>
                      <a:pt x="140" y="0"/>
                    </a:lnTo>
                    <a:lnTo>
                      <a:pt x="136" y="0"/>
                    </a:lnTo>
                    <a:lnTo>
                      <a:pt x="129" y="6"/>
                    </a:lnTo>
                    <a:lnTo>
                      <a:pt x="122" y="0"/>
                    </a:lnTo>
                    <a:lnTo>
                      <a:pt x="118" y="0"/>
                    </a:lnTo>
                    <a:lnTo>
                      <a:pt x="126" y="8"/>
                    </a:lnTo>
                    <a:lnTo>
                      <a:pt x="107" y="29"/>
                    </a:lnTo>
                    <a:lnTo>
                      <a:pt x="86" y="8"/>
                    </a:lnTo>
                    <a:lnTo>
                      <a:pt x="94" y="0"/>
                    </a:lnTo>
                    <a:lnTo>
                      <a:pt x="90" y="0"/>
                    </a:lnTo>
                    <a:lnTo>
                      <a:pt x="83" y="6"/>
                    </a:lnTo>
                    <a:lnTo>
                      <a:pt x="77" y="0"/>
                    </a:lnTo>
                    <a:lnTo>
                      <a:pt x="73" y="0"/>
                    </a:lnTo>
                    <a:lnTo>
                      <a:pt x="82" y="8"/>
                    </a:lnTo>
                    <a:lnTo>
                      <a:pt x="61" y="29"/>
                    </a:lnTo>
                    <a:lnTo>
                      <a:pt x="40" y="8"/>
                    </a:lnTo>
                    <a:lnTo>
                      <a:pt x="49" y="0"/>
                    </a:lnTo>
                    <a:lnTo>
                      <a:pt x="45" y="0"/>
                    </a:lnTo>
                    <a:lnTo>
                      <a:pt x="38" y="6"/>
                    </a:lnTo>
                    <a:lnTo>
                      <a:pt x="31" y="0"/>
                    </a:lnTo>
                    <a:lnTo>
                      <a:pt x="27" y="0"/>
                    </a:lnTo>
                    <a:lnTo>
                      <a:pt x="35" y="8"/>
                    </a:lnTo>
                    <a:lnTo>
                      <a:pt x="16" y="29"/>
                    </a:lnTo>
                    <a:lnTo>
                      <a:pt x="0" y="14"/>
                    </a:lnTo>
                    <a:lnTo>
                      <a:pt x="0" y="20"/>
                    </a:lnTo>
                    <a:lnTo>
                      <a:pt x="13" y="31"/>
                    </a:lnTo>
                    <a:lnTo>
                      <a:pt x="2" y="42"/>
                    </a:lnTo>
                    <a:lnTo>
                      <a:pt x="2" y="48"/>
                    </a:lnTo>
                    <a:lnTo>
                      <a:pt x="16" y="34"/>
                    </a:lnTo>
                    <a:lnTo>
                      <a:pt x="35" y="55"/>
                    </a:lnTo>
                    <a:lnTo>
                      <a:pt x="16" y="74"/>
                    </a:lnTo>
                    <a:lnTo>
                      <a:pt x="2" y="62"/>
                    </a:lnTo>
                    <a:lnTo>
                      <a:pt x="2" y="66"/>
                    </a:lnTo>
                    <a:lnTo>
                      <a:pt x="13" y="77"/>
                    </a:lnTo>
                    <a:lnTo>
                      <a:pt x="3" y="87"/>
                    </a:lnTo>
                    <a:lnTo>
                      <a:pt x="3" y="91"/>
                    </a:lnTo>
                    <a:lnTo>
                      <a:pt x="16" y="80"/>
                    </a:lnTo>
                    <a:lnTo>
                      <a:pt x="35" y="99"/>
                    </a:lnTo>
                    <a:lnTo>
                      <a:pt x="16" y="120"/>
                    </a:lnTo>
                    <a:lnTo>
                      <a:pt x="5" y="109"/>
                    </a:lnTo>
                    <a:lnTo>
                      <a:pt x="5" y="113"/>
                    </a:lnTo>
                    <a:lnTo>
                      <a:pt x="13" y="122"/>
                    </a:lnTo>
                    <a:lnTo>
                      <a:pt x="5" y="130"/>
                    </a:lnTo>
                    <a:lnTo>
                      <a:pt x="5" y="134"/>
                    </a:lnTo>
                    <a:lnTo>
                      <a:pt x="16" y="125"/>
                    </a:lnTo>
                    <a:lnTo>
                      <a:pt x="35" y="146"/>
                    </a:lnTo>
                    <a:lnTo>
                      <a:pt x="16" y="165"/>
                    </a:lnTo>
                    <a:lnTo>
                      <a:pt x="6" y="157"/>
                    </a:lnTo>
                    <a:lnTo>
                      <a:pt x="6" y="161"/>
                    </a:lnTo>
                    <a:lnTo>
                      <a:pt x="13" y="168"/>
                    </a:lnTo>
                    <a:lnTo>
                      <a:pt x="6" y="175"/>
                    </a:lnTo>
                    <a:lnTo>
                      <a:pt x="6" y="179"/>
                    </a:lnTo>
                    <a:lnTo>
                      <a:pt x="16" y="171"/>
                    </a:lnTo>
                    <a:lnTo>
                      <a:pt x="35" y="190"/>
                    </a:lnTo>
                    <a:lnTo>
                      <a:pt x="16" y="211"/>
                    </a:lnTo>
                    <a:lnTo>
                      <a:pt x="7" y="204"/>
                    </a:lnTo>
                    <a:lnTo>
                      <a:pt x="7" y="208"/>
                    </a:lnTo>
                    <a:lnTo>
                      <a:pt x="13" y="214"/>
                    </a:lnTo>
                    <a:lnTo>
                      <a:pt x="7" y="218"/>
                    </a:lnTo>
                    <a:lnTo>
                      <a:pt x="9" y="222"/>
                    </a:lnTo>
                    <a:lnTo>
                      <a:pt x="16" y="215"/>
                    </a:lnTo>
                    <a:lnTo>
                      <a:pt x="35" y="236"/>
                    </a:lnTo>
                    <a:lnTo>
                      <a:pt x="16" y="257"/>
                    </a:lnTo>
                    <a:lnTo>
                      <a:pt x="9" y="250"/>
                    </a:lnTo>
                    <a:lnTo>
                      <a:pt x="9" y="256"/>
                    </a:lnTo>
                    <a:lnTo>
                      <a:pt x="13" y="259"/>
                    </a:lnTo>
                    <a:lnTo>
                      <a:pt x="10" y="263"/>
                    </a:lnTo>
                    <a:lnTo>
                      <a:pt x="10" y="267"/>
                    </a:lnTo>
                    <a:lnTo>
                      <a:pt x="16" y="262"/>
                    </a:lnTo>
                    <a:lnTo>
                      <a:pt x="35" y="283"/>
                    </a:lnTo>
                    <a:lnTo>
                      <a:pt x="16" y="302"/>
                    </a:lnTo>
                    <a:lnTo>
                      <a:pt x="10" y="298"/>
                    </a:lnTo>
                    <a:lnTo>
                      <a:pt x="12" y="302"/>
                    </a:lnTo>
                    <a:lnTo>
                      <a:pt x="13" y="305"/>
                    </a:lnTo>
                    <a:lnTo>
                      <a:pt x="12" y="306"/>
                    </a:lnTo>
                    <a:lnTo>
                      <a:pt x="12" y="311"/>
                    </a:lnTo>
                    <a:lnTo>
                      <a:pt x="16" y="306"/>
                    </a:lnTo>
                    <a:lnTo>
                      <a:pt x="35" y="327"/>
                    </a:lnTo>
                    <a:lnTo>
                      <a:pt x="16" y="348"/>
                    </a:lnTo>
                    <a:lnTo>
                      <a:pt x="13" y="346"/>
                    </a:lnTo>
                    <a:lnTo>
                      <a:pt x="13" y="350"/>
                    </a:lnTo>
                    <a:lnTo>
                      <a:pt x="13" y="350"/>
                    </a:lnTo>
                    <a:lnTo>
                      <a:pt x="13" y="351"/>
                    </a:lnTo>
                    <a:lnTo>
                      <a:pt x="13" y="355"/>
                    </a:lnTo>
                    <a:lnTo>
                      <a:pt x="16" y="353"/>
                    </a:lnTo>
                    <a:lnTo>
                      <a:pt x="35" y="374"/>
                    </a:lnTo>
                    <a:lnTo>
                      <a:pt x="16" y="393"/>
                    </a:lnTo>
                    <a:lnTo>
                      <a:pt x="14" y="393"/>
                    </a:lnTo>
                    <a:lnTo>
                      <a:pt x="14" y="399"/>
                    </a:lnTo>
                    <a:lnTo>
                      <a:pt x="16" y="399"/>
                    </a:lnTo>
                    <a:lnTo>
                      <a:pt x="35" y="418"/>
                    </a:lnTo>
                    <a:lnTo>
                      <a:pt x="16" y="439"/>
                    </a:lnTo>
                    <a:lnTo>
                      <a:pt x="16" y="445"/>
                    </a:lnTo>
                    <a:lnTo>
                      <a:pt x="35" y="465"/>
                    </a:lnTo>
                    <a:lnTo>
                      <a:pt x="17" y="483"/>
                    </a:lnTo>
                    <a:lnTo>
                      <a:pt x="17" y="487"/>
                    </a:lnTo>
                    <a:lnTo>
                      <a:pt x="38" y="467"/>
                    </a:lnTo>
                    <a:lnTo>
                      <a:pt x="59" y="487"/>
                    </a:lnTo>
                    <a:lnTo>
                      <a:pt x="38" y="508"/>
                    </a:lnTo>
                    <a:lnTo>
                      <a:pt x="17" y="487"/>
                    </a:lnTo>
                    <a:lnTo>
                      <a:pt x="19" y="493"/>
                    </a:lnTo>
                    <a:lnTo>
                      <a:pt x="35" y="511"/>
                    </a:lnTo>
                    <a:lnTo>
                      <a:pt x="19" y="526"/>
                    </a:lnTo>
                    <a:lnTo>
                      <a:pt x="20" y="532"/>
                    </a:lnTo>
                    <a:lnTo>
                      <a:pt x="38" y="512"/>
                    </a:lnTo>
                    <a:lnTo>
                      <a:pt x="59" y="533"/>
                    </a:lnTo>
                    <a:lnTo>
                      <a:pt x="41" y="550"/>
                    </a:lnTo>
                    <a:lnTo>
                      <a:pt x="47" y="550"/>
                    </a:lnTo>
                    <a:lnTo>
                      <a:pt x="61" y="535"/>
                    </a:lnTo>
                    <a:lnTo>
                      <a:pt x="76" y="550"/>
                    </a:lnTo>
                    <a:lnTo>
                      <a:pt x="80" y="550"/>
                    </a:lnTo>
                    <a:lnTo>
                      <a:pt x="63" y="533"/>
                    </a:lnTo>
                    <a:lnTo>
                      <a:pt x="83" y="512"/>
                    </a:lnTo>
                    <a:lnTo>
                      <a:pt x="104" y="533"/>
                    </a:lnTo>
                    <a:lnTo>
                      <a:pt x="87" y="550"/>
                    </a:lnTo>
                    <a:lnTo>
                      <a:pt x="91" y="550"/>
                    </a:lnTo>
                    <a:lnTo>
                      <a:pt x="107" y="535"/>
                    </a:lnTo>
                    <a:lnTo>
                      <a:pt x="121" y="550"/>
                    </a:lnTo>
                    <a:lnTo>
                      <a:pt x="126" y="550"/>
                    </a:lnTo>
                    <a:lnTo>
                      <a:pt x="108" y="533"/>
                    </a:lnTo>
                    <a:lnTo>
                      <a:pt x="129" y="512"/>
                    </a:lnTo>
                    <a:lnTo>
                      <a:pt x="150" y="533"/>
                    </a:lnTo>
                    <a:lnTo>
                      <a:pt x="133" y="550"/>
                    </a:lnTo>
                    <a:lnTo>
                      <a:pt x="138" y="550"/>
                    </a:lnTo>
                    <a:lnTo>
                      <a:pt x="152" y="535"/>
                    </a:lnTo>
                    <a:lnTo>
                      <a:pt x="167" y="550"/>
                    </a:lnTo>
                    <a:lnTo>
                      <a:pt x="171" y="550"/>
                    </a:lnTo>
                    <a:lnTo>
                      <a:pt x="154" y="533"/>
                    </a:lnTo>
                    <a:lnTo>
                      <a:pt x="175" y="512"/>
                    </a:lnTo>
                    <a:lnTo>
                      <a:pt x="195" y="533"/>
                    </a:lnTo>
                    <a:lnTo>
                      <a:pt x="178" y="550"/>
                    </a:lnTo>
                    <a:lnTo>
                      <a:pt x="182" y="550"/>
                    </a:lnTo>
                    <a:lnTo>
                      <a:pt x="198" y="535"/>
                    </a:lnTo>
                    <a:lnTo>
                      <a:pt x="213" y="550"/>
                    </a:lnTo>
                    <a:lnTo>
                      <a:pt x="217" y="550"/>
                    </a:lnTo>
                    <a:lnTo>
                      <a:pt x="201" y="533"/>
                    </a:lnTo>
                    <a:lnTo>
                      <a:pt x="220" y="512"/>
                    </a:lnTo>
                    <a:lnTo>
                      <a:pt x="241" y="533"/>
                    </a:lnTo>
                    <a:lnTo>
                      <a:pt x="224" y="550"/>
                    </a:lnTo>
                    <a:lnTo>
                      <a:pt x="229" y="550"/>
                    </a:lnTo>
                    <a:lnTo>
                      <a:pt x="244" y="535"/>
                    </a:lnTo>
                    <a:lnTo>
                      <a:pt x="258" y="550"/>
                    </a:lnTo>
                    <a:lnTo>
                      <a:pt x="262" y="550"/>
                    </a:lnTo>
                    <a:lnTo>
                      <a:pt x="245" y="533"/>
                    </a:lnTo>
                    <a:lnTo>
                      <a:pt x="266" y="512"/>
                    </a:lnTo>
                    <a:lnTo>
                      <a:pt x="287" y="533"/>
                    </a:lnTo>
                    <a:lnTo>
                      <a:pt x="269" y="550"/>
                    </a:lnTo>
                    <a:lnTo>
                      <a:pt x="275" y="550"/>
                    </a:lnTo>
                    <a:lnTo>
                      <a:pt x="289" y="535"/>
                    </a:lnTo>
                    <a:lnTo>
                      <a:pt x="304" y="550"/>
                    </a:lnTo>
                    <a:lnTo>
                      <a:pt x="308" y="550"/>
                    </a:lnTo>
                    <a:lnTo>
                      <a:pt x="292" y="533"/>
                    </a:lnTo>
                    <a:lnTo>
                      <a:pt x="311" y="512"/>
                    </a:lnTo>
                    <a:lnTo>
                      <a:pt x="332" y="533"/>
                    </a:lnTo>
                    <a:lnTo>
                      <a:pt x="315" y="550"/>
                    </a:lnTo>
                    <a:lnTo>
                      <a:pt x="320" y="550"/>
                    </a:lnTo>
                    <a:lnTo>
                      <a:pt x="335" y="535"/>
                    </a:lnTo>
                    <a:lnTo>
                      <a:pt x="349" y="550"/>
                    </a:lnTo>
                    <a:lnTo>
                      <a:pt x="353" y="550"/>
                    </a:lnTo>
                    <a:lnTo>
                      <a:pt x="336" y="533"/>
                    </a:lnTo>
                    <a:lnTo>
                      <a:pt x="357" y="512"/>
                    </a:lnTo>
                    <a:lnTo>
                      <a:pt x="378" y="533"/>
                    </a:lnTo>
                    <a:lnTo>
                      <a:pt x="362" y="550"/>
                    </a:lnTo>
                    <a:lnTo>
                      <a:pt x="366" y="550"/>
                    </a:lnTo>
                    <a:lnTo>
                      <a:pt x="380" y="535"/>
                    </a:lnTo>
                    <a:lnTo>
                      <a:pt x="395" y="550"/>
                    </a:lnTo>
                    <a:lnTo>
                      <a:pt x="399" y="550"/>
                    </a:lnTo>
                    <a:lnTo>
                      <a:pt x="383" y="533"/>
                    </a:lnTo>
                    <a:lnTo>
                      <a:pt x="404" y="512"/>
                    </a:lnTo>
                    <a:lnTo>
                      <a:pt x="423" y="533"/>
                    </a:lnTo>
                    <a:lnTo>
                      <a:pt x="406" y="550"/>
                    </a:lnTo>
                    <a:lnTo>
                      <a:pt x="411" y="550"/>
                    </a:lnTo>
                    <a:lnTo>
                      <a:pt x="426" y="535"/>
                    </a:lnTo>
                    <a:lnTo>
                      <a:pt x="440" y="550"/>
                    </a:lnTo>
                    <a:lnTo>
                      <a:pt x="446" y="550"/>
                    </a:lnTo>
                    <a:lnTo>
                      <a:pt x="429" y="533"/>
                    </a:lnTo>
                    <a:lnTo>
                      <a:pt x="448" y="512"/>
                    </a:lnTo>
                    <a:lnTo>
                      <a:pt x="465" y="528"/>
                    </a:lnTo>
                    <a:lnTo>
                      <a:pt x="465" y="523"/>
                    </a:lnTo>
                    <a:lnTo>
                      <a:pt x="451" y="511"/>
                    </a:lnTo>
                    <a:lnTo>
                      <a:pt x="467" y="495"/>
                    </a:lnTo>
                    <a:close/>
                    <a:moveTo>
                      <a:pt x="447" y="465"/>
                    </a:moveTo>
                    <a:lnTo>
                      <a:pt x="426" y="486"/>
                    </a:lnTo>
                    <a:lnTo>
                      <a:pt x="405" y="465"/>
                    </a:lnTo>
                    <a:lnTo>
                      <a:pt x="426" y="444"/>
                    </a:lnTo>
                    <a:lnTo>
                      <a:pt x="447" y="465"/>
                    </a:lnTo>
                    <a:close/>
                    <a:moveTo>
                      <a:pt x="154" y="259"/>
                    </a:moveTo>
                    <a:lnTo>
                      <a:pt x="175" y="239"/>
                    </a:lnTo>
                    <a:lnTo>
                      <a:pt x="195" y="259"/>
                    </a:lnTo>
                    <a:lnTo>
                      <a:pt x="175" y="280"/>
                    </a:lnTo>
                    <a:lnTo>
                      <a:pt x="154" y="259"/>
                    </a:lnTo>
                    <a:close/>
                    <a:moveTo>
                      <a:pt x="173" y="283"/>
                    </a:moveTo>
                    <a:lnTo>
                      <a:pt x="152" y="302"/>
                    </a:lnTo>
                    <a:lnTo>
                      <a:pt x="132" y="283"/>
                    </a:lnTo>
                    <a:lnTo>
                      <a:pt x="152" y="262"/>
                    </a:lnTo>
                    <a:lnTo>
                      <a:pt x="173" y="283"/>
                    </a:lnTo>
                    <a:close/>
                    <a:moveTo>
                      <a:pt x="198" y="262"/>
                    </a:moveTo>
                    <a:lnTo>
                      <a:pt x="219" y="283"/>
                    </a:lnTo>
                    <a:lnTo>
                      <a:pt x="198" y="302"/>
                    </a:lnTo>
                    <a:lnTo>
                      <a:pt x="177" y="283"/>
                    </a:lnTo>
                    <a:lnTo>
                      <a:pt x="198" y="262"/>
                    </a:lnTo>
                    <a:close/>
                    <a:moveTo>
                      <a:pt x="201" y="259"/>
                    </a:moveTo>
                    <a:lnTo>
                      <a:pt x="220" y="239"/>
                    </a:lnTo>
                    <a:lnTo>
                      <a:pt x="241" y="259"/>
                    </a:lnTo>
                    <a:lnTo>
                      <a:pt x="220" y="280"/>
                    </a:lnTo>
                    <a:lnTo>
                      <a:pt x="201" y="259"/>
                    </a:lnTo>
                    <a:close/>
                    <a:moveTo>
                      <a:pt x="244" y="262"/>
                    </a:moveTo>
                    <a:lnTo>
                      <a:pt x="264" y="283"/>
                    </a:lnTo>
                    <a:lnTo>
                      <a:pt x="244" y="302"/>
                    </a:lnTo>
                    <a:lnTo>
                      <a:pt x="223" y="283"/>
                    </a:lnTo>
                    <a:lnTo>
                      <a:pt x="244" y="262"/>
                    </a:lnTo>
                    <a:close/>
                    <a:moveTo>
                      <a:pt x="245" y="259"/>
                    </a:moveTo>
                    <a:lnTo>
                      <a:pt x="266" y="239"/>
                    </a:lnTo>
                    <a:lnTo>
                      <a:pt x="287" y="259"/>
                    </a:lnTo>
                    <a:lnTo>
                      <a:pt x="266" y="280"/>
                    </a:lnTo>
                    <a:lnTo>
                      <a:pt x="245" y="259"/>
                    </a:lnTo>
                    <a:close/>
                    <a:moveTo>
                      <a:pt x="289" y="262"/>
                    </a:moveTo>
                    <a:lnTo>
                      <a:pt x="310" y="283"/>
                    </a:lnTo>
                    <a:lnTo>
                      <a:pt x="289" y="302"/>
                    </a:lnTo>
                    <a:lnTo>
                      <a:pt x="268" y="283"/>
                    </a:lnTo>
                    <a:lnTo>
                      <a:pt x="289" y="262"/>
                    </a:lnTo>
                    <a:close/>
                    <a:moveTo>
                      <a:pt x="292" y="259"/>
                    </a:moveTo>
                    <a:lnTo>
                      <a:pt x="311" y="239"/>
                    </a:lnTo>
                    <a:lnTo>
                      <a:pt x="332" y="259"/>
                    </a:lnTo>
                    <a:lnTo>
                      <a:pt x="311" y="280"/>
                    </a:lnTo>
                    <a:lnTo>
                      <a:pt x="292" y="259"/>
                    </a:lnTo>
                    <a:close/>
                    <a:moveTo>
                      <a:pt x="335" y="262"/>
                    </a:moveTo>
                    <a:lnTo>
                      <a:pt x="355" y="283"/>
                    </a:lnTo>
                    <a:lnTo>
                      <a:pt x="335" y="302"/>
                    </a:lnTo>
                    <a:lnTo>
                      <a:pt x="314" y="283"/>
                    </a:lnTo>
                    <a:lnTo>
                      <a:pt x="335" y="262"/>
                    </a:lnTo>
                    <a:close/>
                    <a:moveTo>
                      <a:pt x="336" y="259"/>
                    </a:moveTo>
                    <a:lnTo>
                      <a:pt x="357" y="239"/>
                    </a:lnTo>
                    <a:lnTo>
                      <a:pt x="378" y="259"/>
                    </a:lnTo>
                    <a:lnTo>
                      <a:pt x="357" y="280"/>
                    </a:lnTo>
                    <a:lnTo>
                      <a:pt x="336" y="259"/>
                    </a:lnTo>
                    <a:close/>
                    <a:moveTo>
                      <a:pt x="336" y="214"/>
                    </a:moveTo>
                    <a:lnTo>
                      <a:pt x="357" y="193"/>
                    </a:lnTo>
                    <a:lnTo>
                      <a:pt x="378" y="214"/>
                    </a:lnTo>
                    <a:lnTo>
                      <a:pt x="357" y="234"/>
                    </a:lnTo>
                    <a:lnTo>
                      <a:pt x="336" y="214"/>
                    </a:lnTo>
                    <a:close/>
                    <a:moveTo>
                      <a:pt x="355" y="236"/>
                    </a:moveTo>
                    <a:lnTo>
                      <a:pt x="335" y="257"/>
                    </a:lnTo>
                    <a:lnTo>
                      <a:pt x="314" y="236"/>
                    </a:lnTo>
                    <a:lnTo>
                      <a:pt x="335" y="215"/>
                    </a:lnTo>
                    <a:lnTo>
                      <a:pt x="355" y="236"/>
                    </a:lnTo>
                    <a:close/>
                    <a:moveTo>
                      <a:pt x="311" y="234"/>
                    </a:moveTo>
                    <a:lnTo>
                      <a:pt x="292" y="214"/>
                    </a:lnTo>
                    <a:lnTo>
                      <a:pt x="311" y="193"/>
                    </a:lnTo>
                    <a:lnTo>
                      <a:pt x="332" y="214"/>
                    </a:lnTo>
                    <a:lnTo>
                      <a:pt x="311" y="234"/>
                    </a:lnTo>
                    <a:close/>
                    <a:moveTo>
                      <a:pt x="310" y="236"/>
                    </a:moveTo>
                    <a:lnTo>
                      <a:pt x="289" y="257"/>
                    </a:lnTo>
                    <a:lnTo>
                      <a:pt x="268" y="236"/>
                    </a:lnTo>
                    <a:lnTo>
                      <a:pt x="289" y="215"/>
                    </a:lnTo>
                    <a:lnTo>
                      <a:pt x="310" y="236"/>
                    </a:lnTo>
                    <a:close/>
                    <a:moveTo>
                      <a:pt x="266" y="234"/>
                    </a:moveTo>
                    <a:lnTo>
                      <a:pt x="245" y="214"/>
                    </a:lnTo>
                    <a:lnTo>
                      <a:pt x="266" y="193"/>
                    </a:lnTo>
                    <a:lnTo>
                      <a:pt x="287" y="214"/>
                    </a:lnTo>
                    <a:lnTo>
                      <a:pt x="266" y="234"/>
                    </a:lnTo>
                    <a:close/>
                    <a:moveTo>
                      <a:pt x="264" y="236"/>
                    </a:moveTo>
                    <a:lnTo>
                      <a:pt x="244" y="257"/>
                    </a:lnTo>
                    <a:lnTo>
                      <a:pt x="223" y="236"/>
                    </a:lnTo>
                    <a:lnTo>
                      <a:pt x="244" y="215"/>
                    </a:lnTo>
                    <a:lnTo>
                      <a:pt x="264" y="236"/>
                    </a:lnTo>
                    <a:close/>
                    <a:moveTo>
                      <a:pt x="220" y="234"/>
                    </a:moveTo>
                    <a:lnTo>
                      <a:pt x="201" y="214"/>
                    </a:lnTo>
                    <a:lnTo>
                      <a:pt x="220" y="193"/>
                    </a:lnTo>
                    <a:lnTo>
                      <a:pt x="241" y="214"/>
                    </a:lnTo>
                    <a:lnTo>
                      <a:pt x="220" y="234"/>
                    </a:lnTo>
                    <a:close/>
                    <a:moveTo>
                      <a:pt x="219" y="236"/>
                    </a:moveTo>
                    <a:lnTo>
                      <a:pt x="198" y="257"/>
                    </a:lnTo>
                    <a:lnTo>
                      <a:pt x="177" y="236"/>
                    </a:lnTo>
                    <a:lnTo>
                      <a:pt x="198" y="215"/>
                    </a:lnTo>
                    <a:lnTo>
                      <a:pt x="219" y="236"/>
                    </a:lnTo>
                    <a:close/>
                    <a:moveTo>
                      <a:pt x="175" y="234"/>
                    </a:moveTo>
                    <a:lnTo>
                      <a:pt x="154" y="214"/>
                    </a:lnTo>
                    <a:lnTo>
                      <a:pt x="175" y="193"/>
                    </a:lnTo>
                    <a:lnTo>
                      <a:pt x="195" y="214"/>
                    </a:lnTo>
                    <a:lnTo>
                      <a:pt x="175" y="234"/>
                    </a:lnTo>
                    <a:close/>
                    <a:moveTo>
                      <a:pt x="173" y="236"/>
                    </a:moveTo>
                    <a:lnTo>
                      <a:pt x="152" y="257"/>
                    </a:lnTo>
                    <a:lnTo>
                      <a:pt x="132" y="236"/>
                    </a:lnTo>
                    <a:lnTo>
                      <a:pt x="152" y="215"/>
                    </a:lnTo>
                    <a:lnTo>
                      <a:pt x="173" y="236"/>
                    </a:lnTo>
                    <a:close/>
                    <a:moveTo>
                      <a:pt x="129" y="234"/>
                    </a:moveTo>
                    <a:lnTo>
                      <a:pt x="108" y="214"/>
                    </a:lnTo>
                    <a:lnTo>
                      <a:pt x="129" y="193"/>
                    </a:lnTo>
                    <a:lnTo>
                      <a:pt x="150" y="214"/>
                    </a:lnTo>
                    <a:lnTo>
                      <a:pt x="129" y="234"/>
                    </a:lnTo>
                    <a:close/>
                    <a:moveTo>
                      <a:pt x="150" y="259"/>
                    </a:moveTo>
                    <a:lnTo>
                      <a:pt x="129" y="280"/>
                    </a:lnTo>
                    <a:lnTo>
                      <a:pt x="108" y="259"/>
                    </a:lnTo>
                    <a:lnTo>
                      <a:pt x="129" y="239"/>
                    </a:lnTo>
                    <a:lnTo>
                      <a:pt x="150" y="259"/>
                    </a:lnTo>
                    <a:close/>
                    <a:moveTo>
                      <a:pt x="150" y="305"/>
                    </a:moveTo>
                    <a:lnTo>
                      <a:pt x="129" y="326"/>
                    </a:lnTo>
                    <a:lnTo>
                      <a:pt x="108" y="305"/>
                    </a:lnTo>
                    <a:lnTo>
                      <a:pt x="129" y="284"/>
                    </a:lnTo>
                    <a:lnTo>
                      <a:pt x="150" y="305"/>
                    </a:lnTo>
                    <a:close/>
                    <a:moveTo>
                      <a:pt x="152" y="306"/>
                    </a:moveTo>
                    <a:lnTo>
                      <a:pt x="173" y="327"/>
                    </a:lnTo>
                    <a:lnTo>
                      <a:pt x="152" y="348"/>
                    </a:lnTo>
                    <a:lnTo>
                      <a:pt x="132" y="327"/>
                    </a:lnTo>
                    <a:lnTo>
                      <a:pt x="152" y="306"/>
                    </a:lnTo>
                    <a:close/>
                    <a:moveTo>
                      <a:pt x="154" y="305"/>
                    </a:moveTo>
                    <a:lnTo>
                      <a:pt x="175" y="284"/>
                    </a:lnTo>
                    <a:lnTo>
                      <a:pt x="195" y="305"/>
                    </a:lnTo>
                    <a:lnTo>
                      <a:pt x="175" y="326"/>
                    </a:lnTo>
                    <a:lnTo>
                      <a:pt x="154" y="305"/>
                    </a:lnTo>
                    <a:close/>
                    <a:moveTo>
                      <a:pt x="198" y="306"/>
                    </a:moveTo>
                    <a:lnTo>
                      <a:pt x="219" y="327"/>
                    </a:lnTo>
                    <a:lnTo>
                      <a:pt x="198" y="348"/>
                    </a:lnTo>
                    <a:lnTo>
                      <a:pt x="177" y="327"/>
                    </a:lnTo>
                    <a:lnTo>
                      <a:pt x="198" y="306"/>
                    </a:lnTo>
                    <a:close/>
                    <a:moveTo>
                      <a:pt x="201" y="305"/>
                    </a:moveTo>
                    <a:lnTo>
                      <a:pt x="220" y="284"/>
                    </a:lnTo>
                    <a:lnTo>
                      <a:pt x="241" y="305"/>
                    </a:lnTo>
                    <a:lnTo>
                      <a:pt x="220" y="326"/>
                    </a:lnTo>
                    <a:lnTo>
                      <a:pt x="201" y="305"/>
                    </a:lnTo>
                    <a:close/>
                    <a:moveTo>
                      <a:pt x="244" y="306"/>
                    </a:moveTo>
                    <a:lnTo>
                      <a:pt x="264" y="327"/>
                    </a:lnTo>
                    <a:lnTo>
                      <a:pt x="244" y="348"/>
                    </a:lnTo>
                    <a:lnTo>
                      <a:pt x="223" y="327"/>
                    </a:lnTo>
                    <a:lnTo>
                      <a:pt x="244" y="306"/>
                    </a:lnTo>
                    <a:close/>
                    <a:moveTo>
                      <a:pt x="245" y="305"/>
                    </a:moveTo>
                    <a:lnTo>
                      <a:pt x="266" y="284"/>
                    </a:lnTo>
                    <a:lnTo>
                      <a:pt x="287" y="305"/>
                    </a:lnTo>
                    <a:lnTo>
                      <a:pt x="266" y="326"/>
                    </a:lnTo>
                    <a:lnTo>
                      <a:pt x="245" y="305"/>
                    </a:lnTo>
                    <a:close/>
                    <a:moveTo>
                      <a:pt x="289" y="306"/>
                    </a:moveTo>
                    <a:lnTo>
                      <a:pt x="310" y="327"/>
                    </a:lnTo>
                    <a:lnTo>
                      <a:pt x="289" y="348"/>
                    </a:lnTo>
                    <a:lnTo>
                      <a:pt x="268" y="327"/>
                    </a:lnTo>
                    <a:lnTo>
                      <a:pt x="289" y="306"/>
                    </a:lnTo>
                    <a:close/>
                    <a:moveTo>
                      <a:pt x="292" y="305"/>
                    </a:moveTo>
                    <a:lnTo>
                      <a:pt x="311" y="284"/>
                    </a:lnTo>
                    <a:lnTo>
                      <a:pt x="332" y="305"/>
                    </a:lnTo>
                    <a:lnTo>
                      <a:pt x="311" y="326"/>
                    </a:lnTo>
                    <a:lnTo>
                      <a:pt x="292" y="305"/>
                    </a:lnTo>
                    <a:close/>
                    <a:moveTo>
                      <a:pt x="335" y="306"/>
                    </a:moveTo>
                    <a:lnTo>
                      <a:pt x="355" y="327"/>
                    </a:lnTo>
                    <a:lnTo>
                      <a:pt x="335" y="348"/>
                    </a:lnTo>
                    <a:lnTo>
                      <a:pt x="314" y="327"/>
                    </a:lnTo>
                    <a:lnTo>
                      <a:pt x="335" y="306"/>
                    </a:lnTo>
                    <a:close/>
                    <a:moveTo>
                      <a:pt x="336" y="305"/>
                    </a:moveTo>
                    <a:lnTo>
                      <a:pt x="357" y="284"/>
                    </a:lnTo>
                    <a:lnTo>
                      <a:pt x="378" y="305"/>
                    </a:lnTo>
                    <a:lnTo>
                      <a:pt x="357" y="326"/>
                    </a:lnTo>
                    <a:lnTo>
                      <a:pt x="336" y="305"/>
                    </a:lnTo>
                    <a:close/>
                    <a:moveTo>
                      <a:pt x="380" y="306"/>
                    </a:moveTo>
                    <a:lnTo>
                      <a:pt x="401" y="327"/>
                    </a:lnTo>
                    <a:lnTo>
                      <a:pt x="380" y="348"/>
                    </a:lnTo>
                    <a:lnTo>
                      <a:pt x="360" y="327"/>
                    </a:lnTo>
                    <a:lnTo>
                      <a:pt x="380" y="306"/>
                    </a:lnTo>
                    <a:close/>
                    <a:moveTo>
                      <a:pt x="360" y="283"/>
                    </a:moveTo>
                    <a:lnTo>
                      <a:pt x="380" y="262"/>
                    </a:lnTo>
                    <a:lnTo>
                      <a:pt x="401" y="283"/>
                    </a:lnTo>
                    <a:lnTo>
                      <a:pt x="380" y="302"/>
                    </a:lnTo>
                    <a:lnTo>
                      <a:pt x="360" y="283"/>
                    </a:lnTo>
                    <a:close/>
                    <a:moveTo>
                      <a:pt x="360" y="236"/>
                    </a:moveTo>
                    <a:lnTo>
                      <a:pt x="380" y="215"/>
                    </a:lnTo>
                    <a:lnTo>
                      <a:pt x="401" y="236"/>
                    </a:lnTo>
                    <a:lnTo>
                      <a:pt x="380" y="257"/>
                    </a:lnTo>
                    <a:lnTo>
                      <a:pt x="360" y="236"/>
                    </a:lnTo>
                    <a:close/>
                    <a:moveTo>
                      <a:pt x="360" y="190"/>
                    </a:moveTo>
                    <a:lnTo>
                      <a:pt x="380" y="171"/>
                    </a:lnTo>
                    <a:lnTo>
                      <a:pt x="401" y="190"/>
                    </a:lnTo>
                    <a:lnTo>
                      <a:pt x="380" y="211"/>
                    </a:lnTo>
                    <a:lnTo>
                      <a:pt x="360" y="190"/>
                    </a:lnTo>
                    <a:close/>
                    <a:moveTo>
                      <a:pt x="357" y="189"/>
                    </a:moveTo>
                    <a:lnTo>
                      <a:pt x="336" y="168"/>
                    </a:lnTo>
                    <a:lnTo>
                      <a:pt x="357" y="147"/>
                    </a:lnTo>
                    <a:lnTo>
                      <a:pt x="378" y="168"/>
                    </a:lnTo>
                    <a:lnTo>
                      <a:pt x="357" y="189"/>
                    </a:lnTo>
                    <a:close/>
                    <a:moveTo>
                      <a:pt x="355" y="190"/>
                    </a:moveTo>
                    <a:lnTo>
                      <a:pt x="335" y="211"/>
                    </a:lnTo>
                    <a:lnTo>
                      <a:pt x="314" y="190"/>
                    </a:lnTo>
                    <a:lnTo>
                      <a:pt x="335" y="171"/>
                    </a:lnTo>
                    <a:lnTo>
                      <a:pt x="355" y="190"/>
                    </a:lnTo>
                    <a:close/>
                    <a:moveTo>
                      <a:pt x="311" y="189"/>
                    </a:moveTo>
                    <a:lnTo>
                      <a:pt x="292" y="168"/>
                    </a:lnTo>
                    <a:lnTo>
                      <a:pt x="311" y="147"/>
                    </a:lnTo>
                    <a:lnTo>
                      <a:pt x="332" y="168"/>
                    </a:lnTo>
                    <a:lnTo>
                      <a:pt x="311" y="189"/>
                    </a:lnTo>
                    <a:close/>
                    <a:moveTo>
                      <a:pt x="310" y="190"/>
                    </a:moveTo>
                    <a:lnTo>
                      <a:pt x="289" y="211"/>
                    </a:lnTo>
                    <a:lnTo>
                      <a:pt x="268" y="190"/>
                    </a:lnTo>
                    <a:lnTo>
                      <a:pt x="289" y="171"/>
                    </a:lnTo>
                    <a:lnTo>
                      <a:pt x="310" y="190"/>
                    </a:lnTo>
                    <a:close/>
                    <a:moveTo>
                      <a:pt x="266" y="189"/>
                    </a:moveTo>
                    <a:lnTo>
                      <a:pt x="245" y="168"/>
                    </a:lnTo>
                    <a:lnTo>
                      <a:pt x="266" y="147"/>
                    </a:lnTo>
                    <a:lnTo>
                      <a:pt x="287" y="168"/>
                    </a:lnTo>
                    <a:lnTo>
                      <a:pt x="266" y="189"/>
                    </a:lnTo>
                    <a:close/>
                    <a:moveTo>
                      <a:pt x="264" y="190"/>
                    </a:moveTo>
                    <a:lnTo>
                      <a:pt x="244" y="211"/>
                    </a:lnTo>
                    <a:lnTo>
                      <a:pt x="223" y="190"/>
                    </a:lnTo>
                    <a:lnTo>
                      <a:pt x="244" y="171"/>
                    </a:lnTo>
                    <a:lnTo>
                      <a:pt x="264" y="190"/>
                    </a:lnTo>
                    <a:close/>
                    <a:moveTo>
                      <a:pt x="220" y="189"/>
                    </a:moveTo>
                    <a:lnTo>
                      <a:pt x="201" y="168"/>
                    </a:lnTo>
                    <a:lnTo>
                      <a:pt x="220" y="147"/>
                    </a:lnTo>
                    <a:lnTo>
                      <a:pt x="241" y="168"/>
                    </a:lnTo>
                    <a:lnTo>
                      <a:pt x="220" y="189"/>
                    </a:lnTo>
                    <a:close/>
                    <a:moveTo>
                      <a:pt x="219" y="190"/>
                    </a:moveTo>
                    <a:lnTo>
                      <a:pt x="198" y="211"/>
                    </a:lnTo>
                    <a:lnTo>
                      <a:pt x="177" y="190"/>
                    </a:lnTo>
                    <a:lnTo>
                      <a:pt x="198" y="171"/>
                    </a:lnTo>
                    <a:lnTo>
                      <a:pt x="219" y="190"/>
                    </a:lnTo>
                    <a:close/>
                    <a:moveTo>
                      <a:pt x="175" y="189"/>
                    </a:moveTo>
                    <a:lnTo>
                      <a:pt x="154" y="168"/>
                    </a:lnTo>
                    <a:lnTo>
                      <a:pt x="175" y="147"/>
                    </a:lnTo>
                    <a:lnTo>
                      <a:pt x="195" y="168"/>
                    </a:lnTo>
                    <a:lnTo>
                      <a:pt x="175" y="189"/>
                    </a:lnTo>
                    <a:close/>
                    <a:moveTo>
                      <a:pt x="173" y="190"/>
                    </a:moveTo>
                    <a:lnTo>
                      <a:pt x="152" y="211"/>
                    </a:lnTo>
                    <a:lnTo>
                      <a:pt x="132" y="190"/>
                    </a:lnTo>
                    <a:lnTo>
                      <a:pt x="152" y="171"/>
                    </a:lnTo>
                    <a:lnTo>
                      <a:pt x="173" y="190"/>
                    </a:lnTo>
                    <a:close/>
                    <a:moveTo>
                      <a:pt x="129" y="189"/>
                    </a:moveTo>
                    <a:lnTo>
                      <a:pt x="108" y="168"/>
                    </a:lnTo>
                    <a:lnTo>
                      <a:pt x="129" y="147"/>
                    </a:lnTo>
                    <a:lnTo>
                      <a:pt x="150" y="168"/>
                    </a:lnTo>
                    <a:lnTo>
                      <a:pt x="129" y="189"/>
                    </a:lnTo>
                    <a:close/>
                    <a:moveTo>
                      <a:pt x="126" y="190"/>
                    </a:moveTo>
                    <a:lnTo>
                      <a:pt x="107" y="211"/>
                    </a:lnTo>
                    <a:lnTo>
                      <a:pt x="86" y="190"/>
                    </a:lnTo>
                    <a:lnTo>
                      <a:pt x="107" y="171"/>
                    </a:lnTo>
                    <a:lnTo>
                      <a:pt x="126" y="190"/>
                    </a:lnTo>
                    <a:close/>
                    <a:moveTo>
                      <a:pt x="126" y="236"/>
                    </a:moveTo>
                    <a:lnTo>
                      <a:pt x="107" y="257"/>
                    </a:lnTo>
                    <a:lnTo>
                      <a:pt x="86" y="236"/>
                    </a:lnTo>
                    <a:lnTo>
                      <a:pt x="107" y="215"/>
                    </a:lnTo>
                    <a:lnTo>
                      <a:pt x="126" y="236"/>
                    </a:lnTo>
                    <a:close/>
                    <a:moveTo>
                      <a:pt x="126" y="283"/>
                    </a:moveTo>
                    <a:lnTo>
                      <a:pt x="107" y="302"/>
                    </a:lnTo>
                    <a:lnTo>
                      <a:pt x="86" y="283"/>
                    </a:lnTo>
                    <a:lnTo>
                      <a:pt x="107" y="262"/>
                    </a:lnTo>
                    <a:lnTo>
                      <a:pt x="126" y="283"/>
                    </a:lnTo>
                    <a:close/>
                    <a:moveTo>
                      <a:pt x="126" y="327"/>
                    </a:moveTo>
                    <a:lnTo>
                      <a:pt x="107" y="348"/>
                    </a:lnTo>
                    <a:lnTo>
                      <a:pt x="86" y="327"/>
                    </a:lnTo>
                    <a:lnTo>
                      <a:pt x="107" y="306"/>
                    </a:lnTo>
                    <a:lnTo>
                      <a:pt x="126" y="327"/>
                    </a:lnTo>
                    <a:close/>
                    <a:moveTo>
                      <a:pt x="126" y="374"/>
                    </a:moveTo>
                    <a:lnTo>
                      <a:pt x="107" y="393"/>
                    </a:lnTo>
                    <a:lnTo>
                      <a:pt x="86" y="374"/>
                    </a:lnTo>
                    <a:lnTo>
                      <a:pt x="107" y="353"/>
                    </a:lnTo>
                    <a:lnTo>
                      <a:pt x="126" y="374"/>
                    </a:lnTo>
                    <a:close/>
                    <a:moveTo>
                      <a:pt x="108" y="350"/>
                    </a:moveTo>
                    <a:lnTo>
                      <a:pt x="129" y="330"/>
                    </a:lnTo>
                    <a:lnTo>
                      <a:pt x="150" y="350"/>
                    </a:lnTo>
                    <a:lnTo>
                      <a:pt x="129" y="371"/>
                    </a:lnTo>
                    <a:lnTo>
                      <a:pt x="108" y="350"/>
                    </a:lnTo>
                    <a:close/>
                    <a:moveTo>
                      <a:pt x="152" y="353"/>
                    </a:moveTo>
                    <a:lnTo>
                      <a:pt x="173" y="374"/>
                    </a:lnTo>
                    <a:lnTo>
                      <a:pt x="152" y="393"/>
                    </a:lnTo>
                    <a:lnTo>
                      <a:pt x="132" y="374"/>
                    </a:lnTo>
                    <a:lnTo>
                      <a:pt x="152" y="353"/>
                    </a:lnTo>
                    <a:close/>
                    <a:moveTo>
                      <a:pt x="154" y="350"/>
                    </a:moveTo>
                    <a:lnTo>
                      <a:pt x="175" y="330"/>
                    </a:lnTo>
                    <a:lnTo>
                      <a:pt x="195" y="350"/>
                    </a:lnTo>
                    <a:lnTo>
                      <a:pt x="175" y="371"/>
                    </a:lnTo>
                    <a:lnTo>
                      <a:pt x="154" y="350"/>
                    </a:lnTo>
                    <a:close/>
                    <a:moveTo>
                      <a:pt x="198" y="353"/>
                    </a:moveTo>
                    <a:lnTo>
                      <a:pt x="219" y="374"/>
                    </a:lnTo>
                    <a:lnTo>
                      <a:pt x="198" y="393"/>
                    </a:lnTo>
                    <a:lnTo>
                      <a:pt x="177" y="374"/>
                    </a:lnTo>
                    <a:lnTo>
                      <a:pt x="198" y="353"/>
                    </a:lnTo>
                    <a:close/>
                    <a:moveTo>
                      <a:pt x="201" y="350"/>
                    </a:moveTo>
                    <a:lnTo>
                      <a:pt x="220" y="330"/>
                    </a:lnTo>
                    <a:lnTo>
                      <a:pt x="241" y="350"/>
                    </a:lnTo>
                    <a:lnTo>
                      <a:pt x="220" y="371"/>
                    </a:lnTo>
                    <a:lnTo>
                      <a:pt x="201" y="350"/>
                    </a:lnTo>
                    <a:close/>
                    <a:moveTo>
                      <a:pt x="244" y="353"/>
                    </a:moveTo>
                    <a:lnTo>
                      <a:pt x="264" y="374"/>
                    </a:lnTo>
                    <a:lnTo>
                      <a:pt x="244" y="393"/>
                    </a:lnTo>
                    <a:lnTo>
                      <a:pt x="223" y="374"/>
                    </a:lnTo>
                    <a:lnTo>
                      <a:pt x="244" y="353"/>
                    </a:lnTo>
                    <a:close/>
                    <a:moveTo>
                      <a:pt x="245" y="350"/>
                    </a:moveTo>
                    <a:lnTo>
                      <a:pt x="266" y="330"/>
                    </a:lnTo>
                    <a:lnTo>
                      <a:pt x="287" y="350"/>
                    </a:lnTo>
                    <a:lnTo>
                      <a:pt x="266" y="371"/>
                    </a:lnTo>
                    <a:lnTo>
                      <a:pt x="245" y="350"/>
                    </a:lnTo>
                    <a:close/>
                    <a:moveTo>
                      <a:pt x="289" y="353"/>
                    </a:moveTo>
                    <a:lnTo>
                      <a:pt x="310" y="374"/>
                    </a:lnTo>
                    <a:lnTo>
                      <a:pt x="289" y="393"/>
                    </a:lnTo>
                    <a:lnTo>
                      <a:pt x="268" y="374"/>
                    </a:lnTo>
                    <a:lnTo>
                      <a:pt x="289" y="353"/>
                    </a:lnTo>
                    <a:close/>
                    <a:moveTo>
                      <a:pt x="292" y="350"/>
                    </a:moveTo>
                    <a:lnTo>
                      <a:pt x="311" y="330"/>
                    </a:lnTo>
                    <a:lnTo>
                      <a:pt x="332" y="350"/>
                    </a:lnTo>
                    <a:lnTo>
                      <a:pt x="311" y="371"/>
                    </a:lnTo>
                    <a:lnTo>
                      <a:pt x="292" y="350"/>
                    </a:lnTo>
                    <a:close/>
                    <a:moveTo>
                      <a:pt x="335" y="353"/>
                    </a:moveTo>
                    <a:lnTo>
                      <a:pt x="355" y="374"/>
                    </a:lnTo>
                    <a:lnTo>
                      <a:pt x="335" y="393"/>
                    </a:lnTo>
                    <a:lnTo>
                      <a:pt x="314" y="374"/>
                    </a:lnTo>
                    <a:lnTo>
                      <a:pt x="335" y="353"/>
                    </a:lnTo>
                    <a:close/>
                    <a:moveTo>
                      <a:pt x="336" y="350"/>
                    </a:moveTo>
                    <a:lnTo>
                      <a:pt x="357" y="330"/>
                    </a:lnTo>
                    <a:lnTo>
                      <a:pt x="378" y="350"/>
                    </a:lnTo>
                    <a:lnTo>
                      <a:pt x="357" y="371"/>
                    </a:lnTo>
                    <a:lnTo>
                      <a:pt x="336" y="350"/>
                    </a:lnTo>
                    <a:close/>
                    <a:moveTo>
                      <a:pt x="380" y="353"/>
                    </a:moveTo>
                    <a:lnTo>
                      <a:pt x="401" y="374"/>
                    </a:lnTo>
                    <a:lnTo>
                      <a:pt x="380" y="393"/>
                    </a:lnTo>
                    <a:lnTo>
                      <a:pt x="360" y="374"/>
                    </a:lnTo>
                    <a:lnTo>
                      <a:pt x="380" y="353"/>
                    </a:lnTo>
                    <a:close/>
                    <a:moveTo>
                      <a:pt x="383" y="350"/>
                    </a:moveTo>
                    <a:lnTo>
                      <a:pt x="404" y="330"/>
                    </a:lnTo>
                    <a:lnTo>
                      <a:pt x="423" y="350"/>
                    </a:lnTo>
                    <a:lnTo>
                      <a:pt x="404" y="371"/>
                    </a:lnTo>
                    <a:lnTo>
                      <a:pt x="383" y="350"/>
                    </a:lnTo>
                    <a:close/>
                    <a:moveTo>
                      <a:pt x="383" y="305"/>
                    </a:moveTo>
                    <a:lnTo>
                      <a:pt x="404" y="284"/>
                    </a:lnTo>
                    <a:lnTo>
                      <a:pt x="423" y="305"/>
                    </a:lnTo>
                    <a:lnTo>
                      <a:pt x="404" y="326"/>
                    </a:lnTo>
                    <a:lnTo>
                      <a:pt x="383" y="305"/>
                    </a:lnTo>
                    <a:close/>
                    <a:moveTo>
                      <a:pt x="383" y="259"/>
                    </a:moveTo>
                    <a:lnTo>
                      <a:pt x="404" y="239"/>
                    </a:lnTo>
                    <a:lnTo>
                      <a:pt x="423" y="259"/>
                    </a:lnTo>
                    <a:lnTo>
                      <a:pt x="404" y="280"/>
                    </a:lnTo>
                    <a:lnTo>
                      <a:pt x="383" y="259"/>
                    </a:lnTo>
                    <a:close/>
                    <a:moveTo>
                      <a:pt x="383" y="214"/>
                    </a:moveTo>
                    <a:lnTo>
                      <a:pt x="404" y="193"/>
                    </a:lnTo>
                    <a:lnTo>
                      <a:pt x="423" y="214"/>
                    </a:lnTo>
                    <a:lnTo>
                      <a:pt x="404" y="234"/>
                    </a:lnTo>
                    <a:lnTo>
                      <a:pt x="383" y="214"/>
                    </a:lnTo>
                    <a:close/>
                    <a:moveTo>
                      <a:pt x="383" y="168"/>
                    </a:moveTo>
                    <a:lnTo>
                      <a:pt x="404" y="147"/>
                    </a:lnTo>
                    <a:lnTo>
                      <a:pt x="423" y="168"/>
                    </a:lnTo>
                    <a:lnTo>
                      <a:pt x="404" y="189"/>
                    </a:lnTo>
                    <a:lnTo>
                      <a:pt x="383" y="168"/>
                    </a:lnTo>
                    <a:close/>
                    <a:moveTo>
                      <a:pt x="383" y="122"/>
                    </a:moveTo>
                    <a:lnTo>
                      <a:pt x="404" y="102"/>
                    </a:lnTo>
                    <a:lnTo>
                      <a:pt x="423" y="122"/>
                    </a:lnTo>
                    <a:lnTo>
                      <a:pt x="404" y="143"/>
                    </a:lnTo>
                    <a:lnTo>
                      <a:pt x="383" y="122"/>
                    </a:lnTo>
                    <a:close/>
                    <a:moveTo>
                      <a:pt x="401" y="146"/>
                    </a:moveTo>
                    <a:lnTo>
                      <a:pt x="380" y="165"/>
                    </a:lnTo>
                    <a:lnTo>
                      <a:pt x="360" y="146"/>
                    </a:lnTo>
                    <a:lnTo>
                      <a:pt x="380" y="125"/>
                    </a:lnTo>
                    <a:lnTo>
                      <a:pt x="401" y="146"/>
                    </a:lnTo>
                    <a:close/>
                    <a:moveTo>
                      <a:pt x="357" y="143"/>
                    </a:moveTo>
                    <a:lnTo>
                      <a:pt x="336" y="122"/>
                    </a:lnTo>
                    <a:lnTo>
                      <a:pt x="357" y="102"/>
                    </a:lnTo>
                    <a:lnTo>
                      <a:pt x="378" y="122"/>
                    </a:lnTo>
                    <a:lnTo>
                      <a:pt x="357" y="143"/>
                    </a:lnTo>
                    <a:close/>
                    <a:moveTo>
                      <a:pt x="355" y="146"/>
                    </a:moveTo>
                    <a:lnTo>
                      <a:pt x="335" y="165"/>
                    </a:lnTo>
                    <a:lnTo>
                      <a:pt x="314" y="146"/>
                    </a:lnTo>
                    <a:lnTo>
                      <a:pt x="335" y="125"/>
                    </a:lnTo>
                    <a:lnTo>
                      <a:pt x="355" y="146"/>
                    </a:lnTo>
                    <a:close/>
                    <a:moveTo>
                      <a:pt x="311" y="143"/>
                    </a:moveTo>
                    <a:lnTo>
                      <a:pt x="292" y="122"/>
                    </a:lnTo>
                    <a:lnTo>
                      <a:pt x="311" y="102"/>
                    </a:lnTo>
                    <a:lnTo>
                      <a:pt x="332" y="122"/>
                    </a:lnTo>
                    <a:lnTo>
                      <a:pt x="311" y="143"/>
                    </a:lnTo>
                    <a:close/>
                    <a:moveTo>
                      <a:pt x="310" y="146"/>
                    </a:moveTo>
                    <a:lnTo>
                      <a:pt x="289" y="165"/>
                    </a:lnTo>
                    <a:lnTo>
                      <a:pt x="268" y="146"/>
                    </a:lnTo>
                    <a:lnTo>
                      <a:pt x="289" y="125"/>
                    </a:lnTo>
                    <a:lnTo>
                      <a:pt x="310" y="146"/>
                    </a:lnTo>
                    <a:close/>
                    <a:moveTo>
                      <a:pt x="266" y="143"/>
                    </a:moveTo>
                    <a:lnTo>
                      <a:pt x="245" y="122"/>
                    </a:lnTo>
                    <a:lnTo>
                      <a:pt x="266" y="102"/>
                    </a:lnTo>
                    <a:lnTo>
                      <a:pt x="287" y="122"/>
                    </a:lnTo>
                    <a:lnTo>
                      <a:pt x="266" y="143"/>
                    </a:lnTo>
                    <a:close/>
                    <a:moveTo>
                      <a:pt x="264" y="146"/>
                    </a:moveTo>
                    <a:lnTo>
                      <a:pt x="244" y="165"/>
                    </a:lnTo>
                    <a:lnTo>
                      <a:pt x="223" y="146"/>
                    </a:lnTo>
                    <a:lnTo>
                      <a:pt x="244" y="125"/>
                    </a:lnTo>
                    <a:lnTo>
                      <a:pt x="264" y="146"/>
                    </a:lnTo>
                    <a:close/>
                    <a:moveTo>
                      <a:pt x="220" y="143"/>
                    </a:moveTo>
                    <a:lnTo>
                      <a:pt x="201" y="122"/>
                    </a:lnTo>
                    <a:lnTo>
                      <a:pt x="220" y="102"/>
                    </a:lnTo>
                    <a:lnTo>
                      <a:pt x="241" y="122"/>
                    </a:lnTo>
                    <a:lnTo>
                      <a:pt x="220" y="143"/>
                    </a:lnTo>
                    <a:close/>
                    <a:moveTo>
                      <a:pt x="219" y="146"/>
                    </a:moveTo>
                    <a:lnTo>
                      <a:pt x="198" y="165"/>
                    </a:lnTo>
                    <a:lnTo>
                      <a:pt x="177" y="146"/>
                    </a:lnTo>
                    <a:lnTo>
                      <a:pt x="198" y="125"/>
                    </a:lnTo>
                    <a:lnTo>
                      <a:pt x="219" y="146"/>
                    </a:lnTo>
                    <a:close/>
                    <a:moveTo>
                      <a:pt x="175" y="143"/>
                    </a:moveTo>
                    <a:lnTo>
                      <a:pt x="154" y="122"/>
                    </a:lnTo>
                    <a:lnTo>
                      <a:pt x="175" y="102"/>
                    </a:lnTo>
                    <a:lnTo>
                      <a:pt x="195" y="122"/>
                    </a:lnTo>
                    <a:lnTo>
                      <a:pt x="175" y="143"/>
                    </a:lnTo>
                    <a:close/>
                    <a:moveTo>
                      <a:pt x="173" y="146"/>
                    </a:moveTo>
                    <a:lnTo>
                      <a:pt x="152" y="165"/>
                    </a:lnTo>
                    <a:lnTo>
                      <a:pt x="132" y="146"/>
                    </a:lnTo>
                    <a:lnTo>
                      <a:pt x="152" y="125"/>
                    </a:lnTo>
                    <a:lnTo>
                      <a:pt x="173" y="146"/>
                    </a:lnTo>
                    <a:close/>
                    <a:moveTo>
                      <a:pt x="129" y="143"/>
                    </a:moveTo>
                    <a:lnTo>
                      <a:pt x="108" y="122"/>
                    </a:lnTo>
                    <a:lnTo>
                      <a:pt x="129" y="102"/>
                    </a:lnTo>
                    <a:lnTo>
                      <a:pt x="150" y="122"/>
                    </a:lnTo>
                    <a:lnTo>
                      <a:pt x="129" y="143"/>
                    </a:lnTo>
                    <a:close/>
                    <a:moveTo>
                      <a:pt x="126" y="146"/>
                    </a:moveTo>
                    <a:lnTo>
                      <a:pt x="107" y="165"/>
                    </a:lnTo>
                    <a:lnTo>
                      <a:pt x="86" y="146"/>
                    </a:lnTo>
                    <a:lnTo>
                      <a:pt x="107" y="125"/>
                    </a:lnTo>
                    <a:lnTo>
                      <a:pt x="126" y="146"/>
                    </a:lnTo>
                    <a:close/>
                    <a:moveTo>
                      <a:pt x="83" y="143"/>
                    </a:moveTo>
                    <a:lnTo>
                      <a:pt x="63" y="122"/>
                    </a:lnTo>
                    <a:lnTo>
                      <a:pt x="83" y="102"/>
                    </a:lnTo>
                    <a:lnTo>
                      <a:pt x="104" y="122"/>
                    </a:lnTo>
                    <a:lnTo>
                      <a:pt x="83" y="143"/>
                    </a:lnTo>
                    <a:close/>
                    <a:moveTo>
                      <a:pt x="104" y="168"/>
                    </a:moveTo>
                    <a:lnTo>
                      <a:pt x="83" y="189"/>
                    </a:lnTo>
                    <a:lnTo>
                      <a:pt x="63" y="168"/>
                    </a:lnTo>
                    <a:lnTo>
                      <a:pt x="83" y="147"/>
                    </a:lnTo>
                    <a:lnTo>
                      <a:pt x="104" y="168"/>
                    </a:lnTo>
                    <a:close/>
                    <a:moveTo>
                      <a:pt x="104" y="214"/>
                    </a:moveTo>
                    <a:lnTo>
                      <a:pt x="83" y="234"/>
                    </a:lnTo>
                    <a:lnTo>
                      <a:pt x="63" y="214"/>
                    </a:lnTo>
                    <a:lnTo>
                      <a:pt x="83" y="193"/>
                    </a:lnTo>
                    <a:lnTo>
                      <a:pt x="104" y="214"/>
                    </a:lnTo>
                    <a:close/>
                    <a:moveTo>
                      <a:pt x="104" y="259"/>
                    </a:moveTo>
                    <a:lnTo>
                      <a:pt x="83" y="280"/>
                    </a:lnTo>
                    <a:lnTo>
                      <a:pt x="63" y="259"/>
                    </a:lnTo>
                    <a:lnTo>
                      <a:pt x="83" y="239"/>
                    </a:lnTo>
                    <a:lnTo>
                      <a:pt x="104" y="259"/>
                    </a:lnTo>
                    <a:close/>
                    <a:moveTo>
                      <a:pt x="104" y="305"/>
                    </a:moveTo>
                    <a:lnTo>
                      <a:pt x="83" y="326"/>
                    </a:lnTo>
                    <a:lnTo>
                      <a:pt x="63" y="305"/>
                    </a:lnTo>
                    <a:lnTo>
                      <a:pt x="83" y="284"/>
                    </a:lnTo>
                    <a:lnTo>
                      <a:pt x="104" y="305"/>
                    </a:lnTo>
                    <a:close/>
                    <a:moveTo>
                      <a:pt x="104" y="350"/>
                    </a:moveTo>
                    <a:lnTo>
                      <a:pt x="83" y="371"/>
                    </a:lnTo>
                    <a:lnTo>
                      <a:pt x="63" y="350"/>
                    </a:lnTo>
                    <a:lnTo>
                      <a:pt x="83" y="330"/>
                    </a:lnTo>
                    <a:lnTo>
                      <a:pt x="104" y="350"/>
                    </a:lnTo>
                    <a:close/>
                    <a:moveTo>
                      <a:pt x="104" y="396"/>
                    </a:moveTo>
                    <a:lnTo>
                      <a:pt x="83" y="417"/>
                    </a:lnTo>
                    <a:lnTo>
                      <a:pt x="63" y="396"/>
                    </a:lnTo>
                    <a:lnTo>
                      <a:pt x="83" y="375"/>
                    </a:lnTo>
                    <a:lnTo>
                      <a:pt x="104" y="396"/>
                    </a:lnTo>
                    <a:close/>
                    <a:moveTo>
                      <a:pt x="107" y="399"/>
                    </a:moveTo>
                    <a:lnTo>
                      <a:pt x="126" y="418"/>
                    </a:lnTo>
                    <a:lnTo>
                      <a:pt x="107" y="439"/>
                    </a:lnTo>
                    <a:lnTo>
                      <a:pt x="86" y="418"/>
                    </a:lnTo>
                    <a:lnTo>
                      <a:pt x="107" y="399"/>
                    </a:lnTo>
                    <a:close/>
                    <a:moveTo>
                      <a:pt x="108" y="396"/>
                    </a:moveTo>
                    <a:lnTo>
                      <a:pt x="129" y="375"/>
                    </a:lnTo>
                    <a:lnTo>
                      <a:pt x="150" y="396"/>
                    </a:lnTo>
                    <a:lnTo>
                      <a:pt x="129" y="417"/>
                    </a:lnTo>
                    <a:lnTo>
                      <a:pt x="108" y="396"/>
                    </a:lnTo>
                    <a:close/>
                    <a:moveTo>
                      <a:pt x="152" y="399"/>
                    </a:moveTo>
                    <a:lnTo>
                      <a:pt x="173" y="418"/>
                    </a:lnTo>
                    <a:lnTo>
                      <a:pt x="152" y="439"/>
                    </a:lnTo>
                    <a:lnTo>
                      <a:pt x="132" y="418"/>
                    </a:lnTo>
                    <a:lnTo>
                      <a:pt x="152" y="399"/>
                    </a:lnTo>
                    <a:close/>
                    <a:moveTo>
                      <a:pt x="154" y="396"/>
                    </a:moveTo>
                    <a:lnTo>
                      <a:pt x="175" y="375"/>
                    </a:lnTo>
                    <a:lnTo>
                      <a:pt x="195" y="396"/>
                    </a:lnTo>
                    <a:lnTo>
                      <a:pt x="175" y="417"/>
                    </a:lnTo>
                    <a:lnTo>
                      <a:pt x="154" y="396"/>
                    </a:lnTo>
                    <a:close/>
                    <a:moveTo>
                      <a:pt x="198" y="399"/>
                    </a:moveTo>
                    <a:lnTo>
                      <a:pt x="219" y="418"/>
                    </a:lnTo>
                    <a:lnTo>
                      <a:pt x="198" y="439"/>
                    </a:lnTo>
                    <a:lnTo>
                      <a:pt x="177" y="418"/>
                    </a:lnTo>
                    <a:lnTo>
                      <a:pt x="198" y="399"/>
                    </a:lnTo>
                    <a:close/>
                    <a:moveTo>
                      <a:pt x="201" y="396"/>
                    </a:moveTo>
                    <a:lnTo>
                      <a:pt x="220" y="375"/>
                    </a:lnTo>
                    <a:lnTo>
                      <a:pt x="241" y="396"/>
                    </a:lnTo>
                    <a:lnTo>
                      <a:pt x="220" y="417"/>
                    </a:lnTo>
                    <a:lnTo>
                      <a:pt x="201" y="396"/>
                    </a:lnTo>
                    <a:close/>
                    <a:moveTo>
                      <a:pt x="244" y="399"/>
                    </a:moveTo>
                    <a:lnTo>
                      <a:pt x="264" y="418"/>
                    </a:lnTo>
                    <a:lnTo>
                      <a:pt x="244" y="439"/>
                    </a:lnTo>
                    <a:lnTo>
                      <a:pt x="223" y="418"/>
                    </a:lnTo>
                    <a:lnTo>
                      <a:pt x="244" y="399"/>
                    </a:lnTo>
                    <a:close/>
                    <a:moveTo>
                      <a:pt x="245" y="396"/>
                    </a:moveTo>
                    <a:lnTo>
                      <a:pt x="266" y="375"/>
                    </a:lnTo>
                    <a:lnTo>
                      <a:pt x="287" y="396"/>
                    </a:lnTo>
                    <a:lnTo>
                      <a:pt x="266" y="417"/>
                    </a:lnTo>
                    <a:lnTo>
                      <a:pt x="245" y="396"/>
                    </a:lnTo>
                    <a:close/>
                    <a:moveTo>
                      <a:pt x="289" y="399"/>
                    </a:moveTo>
                    <a:lnTo>
                      <a:pt x="310" y="418"/>
                    </a:lnTo>
                    <a:lnTo>
                      <a:pt x="289" y="439"/>
                    </a:lnTo>
                    <a:lnTo>
                      <a:pt x="268" y="418"/>
                    </a:lnTo>
                    <a:lnTo>
                      <a:pt x="289" y="399"/>
                    </a:lnTo>
                    <a:close/>
                    <a:moveTo>
                      <a:pt x="292" y="396"/>
                    </a:moveTo>
                    <a:lnTo>
                      <a:pt x="311" y="375"/>
                    </a:lnTo>
                    <a:lnTo>
                      <a:pt x="332" y="396"/>
                    </a:lnTo>
                    <a:lnTo>
                      <a:pt x="311" y="417"/>
                    </a:lnTo>
                    <a:lnTo>
                      <a:pt x="292" y="396"/>
                    </a:lnTo>
                    <a:close/>
                    <a:moveTo>
                      <a:pt x="335" y="399"/>
                    </a:moveTo>
                    <a:lnTo>
                      <a:pt x="355" y="418"/>
                    </a:lnTo>
                    <a:lnTo>
                      <a:pt x="335" y="439"/>
                    </a:lnTo>
                    <a:lnTo>
                      <a:pt x="314" y="418"/>
                    </a:lnTo>
                    <a:lnTo>
                      <a:pt x="335" y="399"/>
                    </a:lnTo>
                    <a:close/>
                    <a:moveTo>
                      <a:pt x="336" y="396"/>
                    </a:moveTo>
                    <a:lnTo>
                      <a:pt x="357" y="375"/>
                    </a:lnTo>
                    <a:lnTo>
                      <a:pt x="378" y="396"/>
                    </a:lnTo>
                    <a:lnTo>
                      <a:pt x="357" y="417"/>
                    </a:lnTo>
                    <a:lnTo>
                      <a:pt x="336" y="396"/>
                    </a:lnTo>
                    <a:close/>
                    <a:moveTo>
                      <a:pt x="380" y="399"/>
                    </a:moveTo>
                    <a:lnTo>
                      <a:pt x="401" y="418"/>
                    </a:lnTo>
                    <a:lnTo>
                      <a:pt x="380" y="439"/>
                    </a:lnTo>
                    <a:lnTo>
                      <a:pt x="360" y="418"/>
                    </a:lnTo>
                    <a:lnTo>
                      <a:pt x="380" y="399"/>
                    </a:lnTo>
                    <a:close/>
                    <a:moveTo>
                      <a:pt x="383" y="396"/>
                    </a:moveTo>
                    <a:lnTo>
                      <a:pt x="404" y="375"/>
                    </a:lnTo>
                    <a:lnTo>
                      <a:pt x="423" y="396"/>
                    </a:lnTo>
                    <a:lnTo>
                      <a:pt x="404" y="417"/>
                    </a:lnTo>
                    <a:lnTo>
                      <a:pt x="383" y="396"/>
                    </a:lnTo>
                    <a:close/>
                    <a:moveTo>
                      <a:pt x="405" y="374"/>
                    </a:moveTo>
                    <a:lnTo>
                      <a:pt x="426" y="353"/>
                    </a:lnTo>
                    <a:lnTo>
                      <a:pt x="447" y="374"/>
                    </a:lnTo>
                    <a:lnTo>
                      <a:pt x="426" y="393"/>
                    </a:lnTo>
                    <a:lnTo>
                      <a:pt x="405" y="374"/>
                    </a:lnTo>
                    <a:close/>
                    <a:moveTo>
                      <a:pt x="405" y="327"/>
                    </a:moveTo>
                    <a:lnTo>
                      <a:pt x="426" y="306"/>
                    </a:lnTo>
                    <a:lnTo>
                      <a:pt x="447" y="327"/>
                    </a:lnTo>
                    <a:lnTo>
                      <a:pt x="426" y="348"/>
                    </a:lnTo>
                    <a:lnTo>
                      <a:pt x="405" y="327"/>
                    </a:lnTo>
                    <a:close/>
                    <a:moveTo>
                      <a:pt x="405" y="283"/>
                    </a:moveTo>
                    <a:lnTo>
                      <a:pt x="426" y="262"/>
                    </a:lnTo>
                    <a:lnTo>
                      <a:pt x="447" y="283"/>
                    </a:lnTo>
                    <a:lnTo>
                      <a:pt x="426" y="302"/>
                    </a:lnTo>
                    <a:lnTo>
                      <a:pt x="405" y="283"/>
                    </a:lnTo>
                    <a:close/>
                    <a:moveTo>
                      <a:pt x="405" y="236"/>
                    </a:moveTo>
                    <a:lnTo>
                      <a:pt x="426" y="215"/>
                    </a:lnTo>
                    <a:lnTo>
                      <a:pt x="447" y="236"/>
                    </a:lnTo>
                    <a:lnTo>
                      <a:pt x="426" y="257"/>
                    </a:lnTo>
                    <a:lnTo>
                      <a:pt x="405" y="236"/>
                    </a:lnTo>
                    <a:close/>
                    <a:moveTo>
                      <a:pt x="405" y="190"/>
                    </a:moveTo>
                    <a:lnTo>
                      <a:pt x="426" y="171"/>
                    </a:lnTo>
                    <a:lnTo>
                      <a:pt x="447" y="190"/>
                    </a:lnTo>
                    <a:lnTo>
                      <a:pt x="426" y="211"/>
                    </a:lnTo>
                    <a:lnTo>
                      <a:pt x="405" y="190"/>
                    </a:lnTo>
                    <a:close/>
                    <a:moveTo>
                      <a:pt x="405" y="146"/>
                    </a:moveTo>
                    <a:lnTo>
                      <a:pt x="426" y="125"/>
                    </a:lnTo>
                    <a:lnTo>
                      <a:pt x="447" y="146"/>
                    </a:lnTo>
                    <a:lnTo>
                      <a:pt x="426" y="165"/>
                    </a:lnTo>
                    <a:lnTo>
                      <a:pt x="405" y="146"/>
                    </a:lnTo>
                    <a:close/>
                    <a:moveTo>
                      <a:pt x="405" y="99"/>
                    </a:moveTo>
                    <a:lnTo>
                      <a:pt x="426" y="80"/>
                    </a:lnTo>
                    <a:lnTo>
                      <a:pt x="447" y="99"/>
                    </a:lnTo>
                    <a:lnTo>
                      <a:pt x="426" y="120"/>
                    </a:lnTo>
                    <a:lnTo>
                      <a:pt x="405" y="99"/>
                    </a:lnTo>
                    <a:close/>
                    <a:moveTo>
                      <a:pt x="404" y="98"/>
                    </a:moveTo>
                    <a:lnTo>
                      <a:pt x="383" y="77"/>
                    </a:lnTo>
                    <a:lnTo>
                      <a:pt x="404" y="56"/>
                    </a:lnTo>
                    <a:lnTo>
                      <a:pt x="423" y="77"/>
                    </a:lnTo>
                    <a:lnTo>
                      <a:pt x="404" y="98"/>
                    </a:lnTo>
                    <a:close/>
                    <a:moveTo>
                      <a:pt x="401" y="99"/>
                    </a:moveTo>
                    <a:lnTo>
                      <a:pt x="380" y="120"/>
                    </a:lnTo>
                    <a:lnTo>
                      <a:pt x="360" y="99"/>
                    </a:lnTo>
                    <a:lnTo>
                      <a:pt x="380" y="80"/>
                    </a:lnTo>
                    <a:lnTo>
                      <a:pt x="401" y="99"/>
                    </a:lnTo>
                    <a:close/>
                    <a:moveTo>
                      <a:pt x="357" y="98"/>
                    </a:moveTo>
                    <a:lnTo>
                      <a:pt x="336" y="77"/>
                    </a:lnTo>
                    <a:lnTo>
                      <a:pt x="357" y="56"/>
                    </a:lnTo>
                    <a:lnTo>
                      <a:pt x="378" y="77"/>
                    </a:lnTo>
                    <a:lnTo>
                      <a:pt x="357" y="98"/>
                    </a:lnTo>
                    <a:close/>
                    <a:moveTo>
                      <a:pt x="355" y="99"/>
                    </a:moveTo>
                    <a:lnTo>
                      <a:pt x="335" y="120"/>
                    </a:lnTo>
                    <a:lnTo>
                      <a:pt x="314" y="99"/>
                    </a:lnTo>
                    <a:lnTo>
                      <a:pt x="335" y="80"/>
                    </a:lnTo>
                    <a:lnTo>
                      <a:pt x="355" y="99"/>
                    </a:lnTo>
                    <a:close/>
                    <a:moveTo>
                      <a:pt x="311" y="98"/>
                    </a:moveTo>
                    <a:lnTo>
                      <a:pt x="292" y="77"/>
                    </a:lnTo>
                    <a:lnTo>
                      <a:pt x="311" y="56"/>
                    </a:lnTo>
                    <a:lnTo>
                      <a:pt x="332" y="77"/>
                    </a:lnTo>
                    <a:lnTo>
                      <a:pt x="311" y="98"/>
                    </a:lnTo>
                    <a:close/>
                    <a:moveTo>
                      <a:pt x="310" y="99"/>
                    </a:moveTo>
                    <a:lnTo>
                      <a:pt x="289" y="120"/>
                    </a:lnTo>
                    <a:lnTo>
                      <a:pt x="268" y="99"/>
                    </a:lnTo>
                    <a:lnTo>
                      <a:pt x="289" y="80"/>
                    </a:lnTo>
                    <a:lnTo>
                      <a:pt x="310" y="99"/>
                    </a:lnTo>
                    <a:close/>
                    <a:moveTo>
                      <a:pt x="266" y="98"/>
                    </a:moveTo>
                    <a:lnTo>
                      <a:pt x="245" y="77"/>
                    </a:lnTo>
                    <a:lnTo>
                      <a:pt x="266" y="56"/>
                    </a:lnTo>
                    <a:lnTo>
                      <a:pt x="287" y="77"/>
                    </a:lnTo>
                    <a:lnTo>
                      <a:pt x="266" y="98"/>
                    </a:lnTo>
                    <a:close/>
                    <a:moveTo>
                      <a:pt x="264" y="99"/>
                    </a:moveTo>
                    <a:lnTo>
                      <a:pt x="244" y="120"/>
                    </a:lnTo>
                    <a:lnTo>
                      <a:pt x="223" y="99"/>
                    </a:lnTo>
                    <a:lnTo>
                      <a:pt x="244" y="80"/>
                    </a:lnTo>
                    <a:lnTo>
                      <a:pt x="264" y="99"/>
                    </a:lnTo>
                    <a:close/>
                    <a:moveTo>
                      <a:pt x="220" y="98"/>
                    </a:moveTo>
                    <a:lnTo>
                      <a:pt x="201" y="77"/>
                    </a:lnTo>
                    <a:lnTo>
                      <a:pt x="220" y="56"/>
                    </a:lnTo>
                    <a:lnTo>
                      <a:pt x="241" y="77"/>
                    </a:lnTo>
                    <a:lnTo>
                      <a:pt x="220" y="98"/>
                    </a:lnTo>
                    <a:close/>
                    <a:moveTo>
                      <a:pt x="219" y="99"/>
                    </a:moveTo>
                    <a:lnTo>
                      <a:pt x="198" y="120"/>
                    </a:lnTo>
                    <a:lnTo>
                      <a:pt x="177" y="99"/>
                    </a:lnTo>
                    <a:lnTo>
                      <a:pt x="198" y="80"/>
                    </a:lnTo>
                    <a:lnTo>
                      <a:pt x="219" y="99"/>
                    </a:lnTo>
                    <a:close/>
                    <a:moveTo>
                      <a:pt x="175" y="98"/>
                    </a:moveTo>
                    <a:lnTo>
                      <a:pt x="154" y="77"/>
                    </a:lnTo>
                    <a:lnTo>
                      <a:pt x="175" y="56"/>
                    </a:lnTo>
                    <a:lnTo>
                      <a:pt x="195" y="77"/>
                    </a:lnTo>
                    <a:lnTo>
                      <a:pt x="175" y="98"/>
                    </a:lnTo>
                    <a:close/>
                    <a:moveTo>
                      <a:pt x="173" y="99"/>
                    </a:moveTo>
                    <a:lnTo>
                      <a:pt x="152" y="120"/>
                    </a:lnTo>
                    <a:lnTo>
                      <a:pt x="132" y="99"/>
                    </a:lnTo>
                    <a:lnTo>
                      <a:pt x="152" y="80"/>
                    </a:lnTo>
                    <a:lnTo>
                      <a:pt x="173" y="99"/>
                    </a:lnTo>
                    <a:close/>
                    <a:moveTo>
                      <a:pt x="129" y="98"/>
                    </a:moveTo>
                    <a:lnTo>
                      <a:pt x="108" y="77"/>
                    </a:lnTo>
                    <a:lnTo>
                      <a:pt x="129" y="56"/>
                    </a:lnTo>
                    <a:lnTo>
                      <a:pt x="150" y="77"/>
                    </a:lnTo>
                    <a:lnTo>
                      <a:pt x="129" y="98"/>
                    </a:lnTo>
                    <a:close/>
                    <a:moveTo>
                      <a:pt x="126" y="99"/>
                    </a:moveTo>
                    <a:lnTo>
                      <a:pt x="107" y="120"/>
                    </a:lnTo>
                    <a:lnTo>
                      <a:pt x="86" y="99"/>
                    </a:lnTo>
                    <a:lnTo>
                      <a:pt x="107" y="80"/>
                    </a:lnTo>
                    <a:lnTo>
                      <a:pt x="126" y="99"/>
                    </a:lnTo>
                    <a:close/>
                    <a:moveTo>
                      <a:pt x="83" y="98"/>
                    </a:moveTo>
                    <a:lnTo>
                      <a:pt x="63" y="77"/>
                    </a:lnTo>
                    <a:lnTo>
                      <a:pt x="83" y="56"/>
                    </a:lnTo>
                    <a:lnTo>
                      <a:pt x="104" y="77"/>
                    </a:lnTo>
                    <a:lnTo>
                      <a:pt x="83" y="98"/>
                    </a:lnTo>
                    <a:close/>
                    <a:moveTo>
                      <a:pt x="82" y="99"/>
                    </a:moveTo>
                    <a:lnTo>
                      <a:pt x="61" y="120"/>
                    </a:lnTo>
                    <a:lnTo>
                      <a:pt x="40" y="99"/>
                    </a:lnTo>
                    <a:lnTo>
                      <a:pt x="61" y="80"/>
                    </a:lnTo>
                    <a:lnTo>
                      <a:pt x="82" y="99"/>
                    </a:lnTo>
                    <a:close/>
                    <a:moveTo>
                      <a:pt x="82" y="146"/>
                    </a:moveTo>
                    <a:lnTo>
                      <a:pt x="61" y="165"/>
                    </a:lnTo>
                    <a:lnTo>
                      <a:pt x="40" y="146"/>
                    </a:lnTo>
                    <a:lnTo>
                      <a:pt x="61" y="125"/>
                    </a:lnTo>
                    <a:lnTo>
                      <a:pt x="82" y="146"/>
                    </a:lnTo>
                    <a:close/>
                    <a:moveTo>
                      <a:pt x="82" y="190"/>
                    </a:moveTo>
                    <a:lnTo>
                      <a:pt x="61" y="211"/>
                    </a:lnTo>
                    <a:lnTo>
                      <a:pt x="40" y="190"/>
                    </a:lnTo>
                    <a:lnTo>
                      <a:pt x="61" y="171"/>
                    </a:lnTo>
                    <a:lnTo>
                      <a:pt x="82" y="190"/>
                    </a:lnTo>
                    <a:close/>
                    <a:moveTo>
                      <a:pt x="82" y="236"/>
                    </a:moveTo>
                    <a:lnTo>
                      <a:pt x="61" y="257"/>
                    </a:lnTo>
                    <a:lnTo>
                      <a:pt x="40" y="236"/>
                    </a:lnTo>
                    <a:lnTo>
                      <a:pt x="61" y="215"/>
                    </a:lnTo>
                    <a:lnTo>
                      <a:pt x="82" y="236"/>
                    </a:lnTo>
                    <a:close/>
                    <a:moveTo>
                      <a:pt x="82" y="283"/>
                    </a:moveTo>
                    <a:lnTo>
                      <a:pt x="61" y="302"/>
                    </a:lnTo>
                    <a:lnTo>
                      <a:pt x="40" y="283"/>
                    </a:lnTo>
                    <a:lnTo>
                      <a:pt x="61" y="262"/>
                    </a:lnTo>
                    <a:lnTo>
                      <a:pt x="82" y="283"/>
                    </a:lnTo>
                    <a:close/>
                    <a:moveTo>
                      <a:pt x="82" y="327"/>
                    </a:moveTo>
                    <a:lnTo>
                      <a:pt x="61" y="348"/>
                    </a:lnTo>
                    <a:lnTo>
                      <a:pt x="40" y="327"/>
                    </a:lnTo>
                    <a:lnTo>
                      <a:pt x="61" y="306"/>
                    </a:lnTo>
                    <a:lnTo>
                      <a:pt x="82" y="327"/>
                    </a:lnTo>
                    <a:close/>
                    <a:moveTo>
                      <a:pt x="82" y="374"/>
                    </a:moveTo>
                    <a:lnTo>
                      <a:pt x="61" y="393"/>
                    </a:lnTo>
                    <a:lnTo>
                      <a:pt x="40" y="374"/>
                    </a:lnTo>
                    <a:lnTo>
                      <a:pt x="61" y="353"/>
                    </a:lnTo>
                    <a:lnTo>
                      <a:pt x="82" y="374"/>
                    </a:lnTo>
                    <a:close/>
                    <a:moveTo>
                      <a:pt x="82" y="418"/>
                    </a:moveTo>
                    <a:lnTo>
                      <a:pt x="61" y="439"/>
                    </a:lnTo>
                    <a:lnTo>
                      <a:pt x="40" y="418"/>
                    </a:lnTo>
                    <a:lnTo>
                      <a:pt x="61" y="399"/>
                    </a:lnTo>
                    <a:lnTo>
                      <a:pt x="82" y="418"/>
                    </a:lnTo>
                    <a:close/>
                    <a:moveTo>
                      <a:pt x="83" y="421"/>
                    </a:moveTo>
                    <a:lnTo>
                      <a:pt x="104" y="442"/>
                    </a:lnTo>
                    <a:lnTo>
                      <a:pt x="83" y="462"/>
                    </a:lnTo>
                    <a:lnTo>
                      <a:pt x="63" y="442"/>
                    </a:lnTo>
                    <a:lnTo>
                      <a:pt x="83" y="421"/>
                    </a:lnTo>
                    <a:close/>
                    <a:moveTo>
                      <a:pt x="107" y="444"/>
                    </a:moveTo>
                    <a:lnTo>
                      <a:pt x="126" y="465"/>
                    </a:lnTo>
                    <a:lnTo>
                      <a:pt x="107" y="486"/>
                    </a:lnTo>
                    <a:lnTo>
                      <a:pt x="86" y="465"/>
                    </a:lnTo>
                    <a:lnTo>
                      <a:pt x="107" y="444"/>
                    </a:lnTo>
                    <a:close/>
                    <a:moveTo>
                      <a:pt x="108" y="442"/>
                    </a:moveTo>
                    <a:lnTo>
                      <a:pt x="129" y="421"/>
                    </a:lnTo>
                    <a:lnTo>
                      <a:pt x="150" y="442"/>
                    </a:lnTo>
                    <a:lnTo>
                      <a:pt x="129" y="462"/>
                    </a:lnTo>
                    <a:lnTo>
                      <a:pt x="108" y="442"/>
                    </a:lnTo>
                    <a:close/>
                    <a:moveTo>
                      <a:pt x="152" y="444"/>
                    </a:moveTo>
                    <a:lnTo>
                      <a:pt x="173" y="465"/>
                    </a:lnTo>
                    <a:lnTo>
                      <a:pt x="152" y="486"/>
                    </a:lnTo>
                    <a:lnTo>
                      <a:pt x="132" y="465"/>
                    </a:lnTo>
                    <a:lnTo>
                      <a:pt x="152" y="444"/>
                    </a:lnTo>
                    <a:close/>
                    <a:moveTo>
                      <a:pt x="154" y="442"/>
                    </a:moveTo>
                    <a:lnTo>
                      <a:pt x="175" y="421"/>
                    </a:lnTo>
                    <a:lnTo>
                      <a:pt x="195" y="442"/>
                    </a:lnTo>
                    <a:lnTo>
                      <a:pt x="175" y="462"/>
                    </a:lnTo>
                    <a:lnTo>
                      <a:pt x="154" y="442"/>
                    </a:lnTo>
                    <a:close/>
                    <a:moveTo>
                      <a:pt x="198" y="444"/>
                    </a:moveTo>
                    <a:lnTo>
                      <a:pt x="219" y="465"/>
                    </a:lnTo>
                    <a:lnTo>
                      <a:pt x="198" y="486"/>
                    </a:lnTo>
                    <a:lnTo>
                      <a:pt x="177" y="465"/>
                    </a:lnTo>
                    <a:lnTo>
                      <a:pt x="198" y="444"/>
                    </a:lnTo>
                    <a:close/>
                    <a:moveTo>
                      <a:pt x="201" y="442"/>
                    </a:moveTo>
                    <a:lnTo>
                      <a:pt x="220" y="421"/>
                    </a:lnTo>
                    <a:lnTo>
                      <a:pt x="241" y="442"/>
                    </a:lnTo>
                    <a:lnTo>
                      <a:pt x="220" y="462"/>
                    </a:lnTo>
                    <a:lnTo>
                      <a:pt x="201" y="442"/>
                    </a:lnTo>
                    <a:close/>
                    <a:moveTo>
                      <a:pt x="244" y="444"/>
                    </a:moveTo>
                    <a:lnTo>
                      <a:pt x="264" y="465"/>
                    </a:lnTo>
                    <a:lnTo>
                      <a:pt x="244" y="486"/>
                    </a:lnTo>
                    <a:lnTo>
                      <a:pt x="223" y="465"/>
                    </a:lnTo>
                    <a:lnTo>
                      <a:pt x="244" y="444"/>
                    </a:lnTo>
                    <a:close/>
                    <a:moveTo>
                      <a:pt x="245" y="442"/>
                    </a:moveTo>
                    <a:lnTo>
                      <a:pt x="266" y="421"/>
                    </a:lnTo>
                    <a:lnTo>
                      <a:pt x="287" y="442"/>
                    </a:lnTo>
                    <a:lnTo>
                      <a:pt x="266" y="462"/>
                    </a:lnTo>
                    <a:lnTo>
                      <a:pt x="245" y="442"/>
                    </a:lnTo>
                    <a:close/>
                    <a:moveTo>
                      <a:pt x="289" y="444"/>
                    </a:moveTo>
                    <a:lnTo>
                      <a:pt x="310" y="465"/>
                    </a:lnTo>
                    <a:lnTo>
                      <a:pt x="289" y="486"/>
                    </a:lnTo>
                    <a:lnTo>
                      <a:pt x="268" y="465"/>
                    </a:lnTo>
                    <a:lnTo>
                      <a:pt x="289" y="444"/>
                    </a:lnTo>
                    <a:close/>
                    <a:moveTo>
                      <a:pt x="292" y="442"/>
                    </a:moveTo>
                    <a:lnTo>
                      <a:pt x="311" y="421"/>
                    </a:lnTo>
                    <a:lnTo>
                      <a:pt x="332" y="442"/>
                    </a:lnTo>
                    <a:lnTo>
                      <a:pt x="311" y="462"/>
                    </a:lnTo>
                    <a:lnTo>
                      <a:pt x="292" y="442"/>
                    </a:lnTo>
                    <a:close/>
                    <a:moveTo>
                      <a:pt x="335" y="444"/>
                    </a:moveTo>
                    <a:lnTo>
                      <a:pt x="355" y="465"/>
                    </a:lnTo>
                    <a:lnTo>
                      <a:pt x="335" y="486"/>
                    </a:lnTo>
                    <a:lnTo>
                      <a:pt x="314" y="465"/>
                    </a:lnTo>
                    <a:lnTo>
                      <a:pt x="335" y="444"/>
                    </a:lnTo>
                    <a:close/>
                    <a:moveTo>
                      <a:pt x="336" y="442"/>
                    </a:moveTo>
                    <a:lnTo>
                      <a:pt x="357" y="421"/>
                    </a:lnTo>
                    <a:lnTo>
                      <a:pt x="378" y="442"/>
                    </a:lnTo>
                    <a:lnTo>
                      <a:pt x="357" y="462"/>
                    </a:lnTo>
                    <a:lnTo>
                      <a:pt x="336" y="442"/>
                    </a:lnTo>
                    <a:close/>
                    <a:moveTo>
                      <a:pt x="380" y="444"/>
                    </a:moveTo>
                    <a:lnTo>
                      <a:pt x="401" y="465"/>
                    </a:lnTo>
                    <a:lnTo>
                      <a:pt x="380" y="486"/>
                    </a:lnTo>
                    <a:lnTo>
                      <a:pt x="360" y="465"/>
                    </a:lnTo>
                    <a:lnTo>
                      <a:pt x="380" y="444"/>
                    </a:lnTo>
                    <a:close/>
                    <a:moveTo>
                      <a:pt x="383" y="442"/>
                    </a:moveTo>
                    <a:lnTo>
                      <a:pt x="404" y="421"/>
                    </a:lnTo>
                    <a:lnTo>
                      <a:pt x="423" y="442"/>
                    </a:lnTo>
                    <a:lnTo>
                      <a:pt x="404" y="462"/>
                    </a:lnTo>
                    <a:lnTo>
                      <a:pt x="383" y="442"/>
                    </a:lnTo>
                    <a:close/>
                    <a:moveTo>
                      <a:pt x="426" y="439"/>
                    </a:moveTo>
                    <a:lnTo>
                      <a:pt x="405" y="418"/>
                    </a:lnTo>
                    <a:lnTo>
                      <a:pt x="426" y="399"/>
                    </a:lnTo>
                    <a:lnTo>
                      <a:pt x="447" y="418"/>
                    </a:lnTo>
                    <a:lnTo>
                      <a:pt x="426" y="439"/>
                    </a:lnTo>
                    <a:close/>
                    <a:moveTo>
                      <a:pt x="469" y="396"/>
                    </a:moveTo>
                    <a:lnTo>
                      <a:pt x="448" y="417"/>
                    </a:lnTo>
                    <a:lnTo>
                      <a:pt x="429" y="396"/>
                    </a:lnTo>
                    <a:lnTo>
                      <a:pt x="448" y="375"/>
                    </a:lnTo>
                    <a:lnTo>
                      <a:pt x="469" y="396"/>
                    </a:lnTo>
                    <a:close/>
                    <a:moveTo>
                      <a:pt x="469" y="350"/>
                    </a:moveTo>
                    <a:lnTo>
                      <a:pt x="448" y="371"/>
                    </a:lnTo>
                    <a:lnTo>
                      <a:pt x="429" y="350"/>
                    </a:lnTo>
                    <a:lnTo>
                      <a:pt x="448" y="330"/>
                    </a:lnTo>
                    <a:lnTo>
                      <a:pt x="469" y="350"/>
                    </a:lnTo>
                    <a:close/>
                    <a:moveTo>
                      <a:pt x="469" y="305"/>
                    </a:moveTo>
                    <a:lnTo>
                      <a:pt x="448" y="326"/>
                    </a:lnTo>
                    <a:lnTo>
                      <a:pt x="429" y="305"/>
                    </a:lnTo>
                    <a:lnTo>
                      <a:pt x="448" y="284"/>
                    </a:lnTo>
                    <a:lnTo>
                      <a:pt x="469" y="305"/>
                    </a:lnTo>
                    <a:close/>
                    <a:moveTo>
                      <a:pt x="469" y="259"/>
                    </a:moveTo>
                    <a:lnTo>
                      <a:pt x="448" y="280"/>
                    </a:lnTo>
                    <a:lnTo>
                      <a:pt x="429" y="259"/>
                    </a:lnTo>
                    <a:lnTo>
                      <a:pt x="448" y="239"/>
                    </a:lnTo>
                    <a:lnTo>
                      <a:pt x="469" y="259"/>
                    </a:lnTo>
                    <a:close/>
                    <a:moveTo>
                      <a:pt x="469" y="214"/>
                    </a:moveTo>
                    <a:lnTo>
                      <a:pt x="448" y="234"/>
                    </a:lnTo>
                    <a:lnTo>
                      <a:pt x="429" y="214"/>
                    </a:lnTo>
                    <a:lnTo>
                      <a:pt x="448" y="193"/>
                    </a:lnTo>
                    <a:lnTo>
                      <a:pt x="469" y="214"/>
                    </a:lnTo>
                    <a:close/>
                    <a:moveTo>
                      <a:pt x="469" y="168"/>
                    </a:moveTo>
                    <a:lnTo>
                      <a:pt x="448" y="189"/>
                    </a:lnTo>
                    <a:lnTo>
                      <a:pt x="429" y="168"/>
                    </a:lnTo>
                    <a:lnTo>
                      <a:pt x="448" y="147"/>
                    </a:lnTo>
                    <a:lnTo>
                      <a:pt x="469" y="168"/>
                    </a:lnTo>
                    <a:close/>
                    <a:moveTo>
                      <a:pt x="469" y="122"/>
                    </a:moveTo>
                    <a:lnTo>
                      <a:pt x="448" y="143"/>
                    </a:lnTo>
                    <a:lnTo>
                      <a:pt x="429" y="122"/>
                    </a:lnTo>
                    <a:lnTo>
                      <a:pt x="448" y="102"/>
                    </a:lnTo>
                    <a:lnTo>
                      <a:pt x="469" y="122"/>
                    </a:lnTo>
                    <a:close/>
                    <a:moveTo>
                      <a:pt x="469" y="77"/>
                    </a:moveTo>
                    <a:lnTo>
                      <a:pt x="448" y="98"/>
                    </a:lnTo>
                    <a:lnTo>
                      <a:pt x="429" y="77"/>
                    </a:lnTo>
                    <a:lnTo>
                      <a:pt x="448" y="56"/>
                    </a:lnTo>
                    <a:lnTo>
                      <a:pt x="469" y="77"/>
                    </a:lnTo>
                    <a:close/>
                    <a:moveTo>
                      <a:pt x="448" y="11"/>
                    </a:moveTo>
                    <a:lnTo>
                      <a:pt x="469" y="31"/>
                    </a:lnTo>
                    <a:lnTo>
                      <a:pt x="448" y="52"/>
                    </a:lnTo>
                    <a:lnTo>
                      <a:pt x="429" y="31"/>
                    </a:lnTo>
                    <a:lnTo>
                      <a:pt x="448" y="11"/>
                    </a:lnTo>
                    <a:close/>
                    <a:moveTo>
                      <a:pt x="447" y="55"/>
                    </a:moveTo>
                    <a:lnTo>
                      <a:pt x="426" y="74"/>
                    </a:lnTo>
                    <a:lnTo>
                      <a:pt x="405" y="55"/>
                    </a:lnTo>
                    <a:lnTo>
                      <a:pt x="426" y="34"/>
                    </a:lnTo>
                    <a:lnTo>
                      <a:pt x="447" y="55"/>
                    </a:lnTo>
                    <a:close/>
                    <a:moveTo>
                      <a:pt x="404" y="11"/>
                    </a:moveTo>
                    <a:lnTo>
                      <a:pt x="423" y="31"/>
                    </a:lnTo>
                    <a:lnTo>
                      <a:pt x="404" y="52"/>
                    </a:lnTo>
                    <a:lnTo>
                      <a:pt x="383" y="31"/>
                    </a:lnTo>
                    <a:lnTo>
                      <a:pt x="404" y="11"/>
                    </a:lnTo>
                    <a:close/>
                    <a:moveTo>
                      <a:pt x="401" y="55"/>
                    </a:moveTo>
                    <a:lnTo>
                      <a:pt x="380" y="74"/>
                    </a:lnTo>
                    <a:lnTo>
                      <a:pt x="360" y="55"/>
                    </a:lnTo>
                    <a:lnTo>
                      <a:pt x="380" y="34"/>
                    </a:lnTo>
                    <a:lnTo>
                      <a:pt x="401" y="55"/>
                    </a:lnTo>
                    <a:close/>
                    <a:moveTo>
                      <a:pt x="357" y="11"/>
                    </a:moveTo>
                    <a:lnTo>
                      <a:pt x="378" y="31"/>
                    </a:lnTo>
                    <a:lnTo>
                      <a:pt x="357" y="52"/>
                    </a:lnTo>
                    <a:lnTo>
                      <a:pt x="336" y="31"/>
                    </a:lnTo>
                    <a:lnTo>
                      <a:pt x="357" y="11"/>
                    </a:lnTo>
                    <a:close/>
                    <a:moveTo>
                      <a:pt x="355" y="55"/>
                    </a:moveTo>
                    <a:lnTo>
                      <a:pt x="335" y="74"/>
                    </a:lnTo>
                    <a:lnTo>
                      <a:pt x="314" y="55"/>
                    </a:lnTo>
                    <a:lnTo>
                      <a:pt x="335" y="34"/>
                    </a:lnTo>
                    <a:lnTo>
                      <a:pt x="355" y="55"/>
                    </a:lnTo>
                    <a:close/>
                    <a:moveTo>
                      <a:pt x="311" y="11"/>
                    </a:moveTo>
                    <a:lnTo>
                      <a:pt x="332" y="31"/>
                    </a:lnTo>
                    <a:lnTo>
                      <a:pt x="311" y="52"/>
                    </a:lnTo>
                    <a:lnTo>
                      <a:pt x="292" y="31"/>
                    </a:lnTo>
                    <a:lnTo>
                      <a:pt x="311" y="11"/>
                    </a:lnTo>
                    <a:close/>
                    <a:moveTo>
                      <a:pt x="310" y="55"/>
                    </a:moveTo>
                    <a:lnTo>
                      <a:pt x="289" y="74"/>
                    </a:lnTo>
                    <a:lnTo>
                      <a:pt x="268" y="55"/>
                    </a:lnTo>
                    <a:lnTo>
                      <a:pt x="289" y="34"/>
                    </a:lnTo>
                    <a:lnTo>
                      <a:pt x="310" y="55"/>
                    </a:lnTo>
                    <a:close/>
                    <a:moveTo>
                      <a:pt x="266" y="11"/>
                    </a:moveTo>
                    <a:lnTo>
                      <a:pt x="287" y="31"/>
                    </a:lnTo>
                    <a:lnTo>
                      <a:pt x="266" y="52"/>
                    </a:lnTo>
                    <a:lnTo>
                      <a:pt x="245" y="31"/>
                    </a:lnTo>
                    <a:lnTo>
                      <a:pt x="266" y="11"/>
                    </a:lnTo>
                    <a:close/>
                    <a:moveTo>
                      <a:pt x="264" y="55"/>
                    </a:moveTo>
                    <a:lnTo>
                      <a:pt x="244" y="74"/>
                    </a:lnTo>
                    <a:lnTo>
                      <a:pt x="223" y="55"/>
                    </a:lnTo>
                    <a:lnTo>
                      <a:pt x="244" y="34"/>
                    </a:lnTo>
                    <a:lnTo>
                      <a:pt x="264" y="55"/>
                    </a:lnTo>
                    <a:close/>
                    <a:moveTo>
                      <a:pt x="220" y="11"/>
                    </a:moveTo>
                    <a:lnTo>
                      <a:pt x="241" y="31"/>
                    </a:lnTo>
                    <a:lnTo>
                      <a:pt x="220" y="52"/>
                    </a:lnTo>
                    <a:lnTo>
                      <a:pt x="201" y="31"/>
                    </a:lnTo>
                    <a:lnTo>
                      <a:pt x="220" y="11"/>
                    </a:lnTo>
                    <a:close/>
                    <a:moveTo>
                      <a:pt x="219" y="55"/>
                    </a:moveTo>
                    <a:lnTo>
                      <a:pt x="198" y="74"/>
                    </a:lnTo>
                    <a:lnTo>
                      <a:pt x="177" y="55"/>
                    </a:lnTo>
                    <a:lnTo>
                      <a:pt x="198" y="34"/>
                    </a:lnTo>
                    <a:lnTo>
                      <a:pt x="219" y="55"/>
                    </a:lnTo>
                    <a:close/>
                    <a:moveTo>
                      <a:pt x="175" y="11"/>
                    </a:moveTo>
                    <a:lnTo>
                      <a:pt x="195" y="31"/>
                    </a:lnTo>
                    <a:lnTo>
                      <a:pt x="175" y="52"/>
                    </a:lnTo>
                    <a:lnTo>
                      <a:pt x="154" y="31"/>
                    </a:lnTo>
                    <a:lnTo>
                      <a:pt x="175" y="11"/>
                    </a:lnTo>
                    <a:close/>
                    <a:moveTo>
                      <a:pt x="173" y="55"/>
                    </a:moveTo>
                    <a:lnTo>
                      <a:pt x="152" y="74"/>
                    </a:lnTo>
                    <a:lnTo>
                      <a:pt x="132" y="55"/>
                    </a:lnTo>
                    <a:lnTo>
                      <a:pt x="152" y="34"/>
                    </a:lnTo>
                    <a:lnTo>
                      <a:pt x="173" y="55"/>
                    </a:lnTo>
                    <a:close/>
                    <a:moveTo>
                      <a:pt x="129" y="11"/>
                    </a:moveTo>
                    <a:lnTo>
                      <a:pt x="150" y="31"/>
                    </a:lnTo>
                    <a:lnTo>
                      <a:pt x="129" y="52"/>
                    </a:lnTo>
                    <a:lnTo>
                      <a:pt x="108" y="31"/>
                    </a:lnTo>
                    <a:lnTo>
                      <a:pt x="129" y="11"/>
                    </a:lnTo>
                    <a:close/>
                    <a:moveTo>
                      <a:pt x="126" y="55"/>
                    </a:moveTo>
                    <a:lnTo>
                      <a:pt x="107" y="74"/>
                    </a:lnTo>
                    <a:lnTo>
                      <a:pt x="86" y="55"/>
                    </a:lnTo>
                    <a:lnTo>
                      <a:pt x="107" y="34"/>
                    </a:lnTo>
                    <a:lnTo>
                      <a:pt x="126" y="55"/>
                    </a:lnTo>
                    <a:close/>
                    <a:moveTo>
                      <a:pt x="83" y="11"/>
                    </a:moveTo>
                    <a:lnTo>
                      <a:pt x="104" y="31"/>
                    </a:lnTo>
                    <a:lnTo>
                      <a:pt x="83" y="52"/>
                    </a:lnTo>
                    <a:lnTo>
                      <a:pt x="63" y="31"/>
                    </a:lnTo>
                    <a:lnTo>
                      <a:pt x="83" y="11"/>
                    </a:lnTo>
                    <a:close/>
                    <a:moveTo>
                      <a:pt x="82" y="55"/>
                    </a:moveTo>
                    <a:lnTo>
                      <a:pt x="61" y="74"/>
                    </a:lnTo>
                    <a:lnTo>
                      <a:pt x="40" y="55"/>
                    </a:lnTo>
                    <a:lnTo>
                      <a:pt x="61" y="34"/>
                    </a:lnTo>
                    <a:lnTo>
                      <a:pt x="82" y="55"/>
                    </a:lnTo>
                    <a:close/>
                    <a:moveTo>
                      <a:pt x="17" y="31"/>
                    </a:moveTo>
                    <a:lnTo>
                      <a:pt x="38" y="11"/>
                    </a:lnTo>
                    <a:lnTo>
                      <a:pt x="59" y="31"/>
                    </a:lnTo>
                    <a:lnTo>
                      <a:pt x="38" y="52"/>
                    </a:lnTo>
                    <a:lnTo>
                      <a:pt x="17" y="31"/>
                    </a:lnTo>
                    <a:close/>
                    <a:moveTo>
                      <a:pt x="17" y="77"/>
                    </a:moveTo>
                    <a:lnTo>
                      <a:pt x="38" y="56"/>
                    </a:lnTo>
                    <a:lnTo>
                      <a:pt x="59" y="77"/>
                    </a:lnTo>
                    <a:lnTo>
                      <a:pt x="38" y="98"/>
                    </a:lnTo>
                    <a:lnTo>
                      <a:pt x="17" y="77"/>
                    </a:lnTo>
                    <a:close/>
                    <a:moveTo>
                      <a:pt x="17" y="122"/>
                    </a:moveTo>
                    <a:lnTo>
                      <a:pt x="38" y="102"/>
                    </a:lnTo>
                    <a:lnTo>
                      <a:pt x="59" y="122"/>
                    </a:lnTo>
                    <a:lnTo>
                      <a:pt x="38" y="143"/>
                    </a:lnTo>
                    <a:lnTo>
                      <a:pt x="17" y="122"/>
                    </a:lnTo>
                    <a:close/>
                    <a:moveTo>
                      <a:pt x="17" y="168"/>
                    </a:moveTo>
                    <a:lnTo>
                      <a:pt x="38" y="147"/>
                    </a:lnTo>
                    <a:lnTo>
                      <a:pt x="59" y="168"/>
                    </a:lnTo>
                    <a:lnTo>
                      <a:pt x="38" y="189"/>
                    </a:lnTo>
                    <a:lnTo>
                      <a:pt x="17" y="168"/>
                    </a:lnTo>
                    <a:close/>
                    <a:moveTo>
                      <a:pt x="17" y="214"/>
                    </a:moveTo>
                    <a:lnTo>
                      <a:pt x="38" y="193"/>
                    </a:lnTo>
                    <a:lnTo>
                      <a:pt x="59" y="214"/>
                    </a:lnTo>
                    <a:lnTo>
                      <a:pt x="38" y="234"/>
                    </a:lnTo>
                    <a:lnTo>
                      <a:pt x="17" y="214"/>
                    </a:lnTo>
                    <a:close/>
                    <a:moveTo>
                      <a:pt x="17" y="259"/>
                    </a:moveTo>
                    <a:lnTo>
                      <a:pt x="38" y="239"/>
                    </a:lnTo>
                    <a:lnTo>
                      <a:pt x="59" y="259"/>
                    </a:lnTo>
                    <a:lnTo>
                      <a:pt x="38" y="280"/>
                    </a:lnTo>
                    <a:lnTo>
                      <a:pt x="17" y="259"/>
                    </a:lnTo>
                    <a:close/>
                    <a:moveTo>
                      <a:pt x="17" y="305"/>
                    </a:moveTo>
                    <a:lnTo>
                      <a:pt x="38" y="284"/>
                    </a:lnTo>
                    <a:lnTo>
                      <a:pt x="59" y="305"/>
                    </a:lnTo>
                    <a:lnTo>
                      <a:pt x="38" y="326"/>
                    </a:lnTo>
                    <a:lnTo>
                      <a:pt x="17" y="305"/>
                    </a:lnTo>
                    <a:close/>
                    <a:moveTo>
                      <a:pt x="17" y="350"/>
                    </a:moveTo>
                    <a:lnTo>
                      <a:pt x="38" y="330"/>
                    </a:lnTo>
                    <a:lnTo>
                      <a:pt x="59" y="350"/>
                    </a:lnTo>
                    <a:lnTo>
                      <a:pt x="38" y="371"/>
                    </a:lnTo>
                    <a:lnTo>
                      <a:pt x="17" y="350"/>
                    </a:lnTo>
                    <a:close/>
                    <a:moveTo>
                      <a:pt x="17" y="396"/>
                    </a:moveTo>
                    <a:lnTo>
                      <a:pt x="38" y="375"/>
                    </a:lnTo>
                    <a:lnTo>
                      <a:pt x="59" y="396"/>
                    </a:lnTo>
                    <a:lnTo>
                      <a:pt x="38" y="417"/>
                    </a:lnTo>
                    <a:lnTo>
                      <a:pt x="17" y="396"/>
                    </a:lnTo>
                    <a:close/>
                    <a:moveTo>
                      <a:pt x="17" y="442"/>
                    </a:moveTo>
                    <a:lnTo>
                      <a:pt x="38" y="421"/>
                    </a:lnTo>
                    <a:lnTo>
                      <a:pt x="59" y="442"/>
                    </a:lnTo>
                    <a:lnTo>
                      <a:pt x="38" y="462"/>
                    </a:lnTo>
                    <a:lnTo>
                      <a:pt x="17" y="442"/>
                    </a:lnTo>
                    <a:close/>
                    <a:moveTo>
                      <a:pt x="40" y="465"/>
                    </a:moveTo>
                    <a:lnTo>
                      <a:pt x="61" y="444"/>
                    </a:lnTo>
                    <a:lnTo>
                      <a:pt x="82" y="465"/>
                    </a:lnTo>
                    <a:lnTo>
                      <a:pt x="61" y="486"/>
                    </a:lnTo>
                    <a:lnTo>
                      <a:pt x="40" y="465"/>
                    </a:lnTo>
                    <a:close/>
                    <a:moveTo>
                      <a:pt x="61" y="530"/>
                    </a:moveTo>
                    <a:lnTo>
                      <a:pt x="40" y="511"/>
                    </a:lnTo>
                    <a:lnTo>
                      <a:pt x="61" y="490"/>
                    </a:lnTo>
                    <a:lnTo>
                      <a:pt x="82" y="511"/>
                    </a:lnTo>
                    <a:lnTo>
                      <a:pt x="61" y="530"/>
                    </a:lnTo>
                    <a:close/>
                    <a:moveTo>
                      <a:pt x="63" y="487"/>
                    </a:moveTo>
                    <a:lnTo>
                      <a:pt x="83" y="467"/>
                    </a:lnTo>
                    <a:lnTo>
                      <a:pt x="104" y="487"/>
                    </a:lnTo>
                    <a:lnTo>
                      <a:pt x="83" y="508"/>
                    </a:lnTo>
                    <a:lnTo>
                      <a:pt x="63" y="487"/>
                    </a:lnTo>
                    <a:close/>
                    <a:moveTo>
                      <a:pt x="107" y="530"/>
                    </a:moveTo>
                    <a:lnTo>
                      <a:pt x="86" y="511"/>
                    </a:lnTo>
                    <a:lnTo>
                      <a:pt x="107" y="490"/>
                    </a:lnTo>
                    <a:lnTo>
                      <a:pt x="126" y="511"/>
                    </a:lnTo>
                    <a:lnTo>
                      <a:pt x="107" y="530"/>
                    </a:lnTo>
                    <a:close/>
                    <a:moveTo>
                      <a:pt x="108" y="487"/>
                    </a:moveTo>
                    <a:lnTo>
                      <a:pt x="129" y="467"/>
                    </a:lnTo>
                    <a:lnTo>
                      <a:pt x="150" y="487"/>
                    </a:lnTo>
                    <a:lnTo>
                      <a:pt x="129" y="508"/>
                    </a:lnTo>
                    <a:lnTo>
                      <a:pt x="108" y="487"/>
                    </a:lnTo>
                    <a:close/>
                    <a:moveTo>
                      <a:pt x="152" y="530"/>
                    </a:moveTo>
                    <a:lnTo>
                      <a:pt x="132" y="511"/>
                    </a:lnTo>
                    <a:lnTo>
                      <a:pt x="152" y="490"/>
                    </a:lnTo>
                    <a:lnTo>
                      <a:pt x="173" y="511"/>
                    </a:lnTo>
                    <a:lnTo>
                      <a:pt x="152" y="530"/>
                    </a:lnTo>
                    <a:close/>
                    <a:moveTo>
                      <a:pt x="154" y="487"/>
                    </a:moveTo>
                    <a:lnTo>
                      <a:pt x="175" y="467"/>
                    </a:lnTo>
                    <a:lnTo>
                      <a:pt x="195" y="487"/>
                    </a:lnTo>
                    <a:lnTo>
                      <a:pt x="175" y="508"/>
                    </a:lnTo>
                    <a:lnTo>
                      <a:pt x="154" y="487"/>
                    </a:lnTo>
                    <a:close/>
                    <a:moveTo>
                      <a:pt x="198" y="530"/>
                    </a:moveTo>
                    <a:lnTo>
                      <a:pt x="177" y="511"/>
                    </a:lnTo>
                    <a:lnTo>
                      <a:pt x="198" y="490"/>
                    </a:lnTo>
                    <a:lnTo>
                      <a:pt x="219" y="511"/>
                    </a:lnTo>
                    <a:lnTo>
                      <a:pt x="198" y="530"/>
                    </a:lnTo>
                    <a:close/>
                    <a:moveTo>
                      <a:pt x="201" y="487"/>
                    </a:moveTo>
                    <a:lnTo>
                      <a:pt x="220" y="467"/>
                    </a:lnTo>
                    <a:lnTo>
                      <a:pt x="241" y="487"/>
                    </a:lnTo>
                    <a:lnTo>
                      <a:pt x="220" y="508"/>
                    </a:lnTo>
                    <a:lnTo>
                      <a:pt x="201" y="487"/>
                    </a:lnTo>
                    <a:close/>
                    <a:moveTo>
                      <a:pt x="244" y="530"/>
                    </a:moveTo>
                    <a:lnTo>
                      <a:pt x="223" y="511"/>
                    </a:lnTo>
                    <a:lnTo>
                      <a:pt x="244" y="490"/>
                    </a:lnTo>
                    <a:lnTo>
                      <a:pt x="264" y="511"/>
                    </a:lnTo>
                    <a:lnTo>
                      <a:pt x="244" y="530"/>
                    </a:lnTo>
                    <a:close/>
                    <a:moveTo>
                      <a:pt x="245" y="487"/>
                    </a:moveTo>
                    <a:lnTo>
                      <a:pt x="266" y="467"/>
                    </a:lnTo>
                    <a:lnTo>
                      <a:pt x="287" y="487"/>
                    </a:lnTo>
                    <a:lnTo>
                      <a:pt x="266" y="508"/>
                    </a:lnTo>
                    <a:lnTo>
                      <a:pt x="245" y="487"/>
                    </a:lnTo>
                    <a:close/>
                    <a:moveTo>
                      <a:pt x="289" y="530"/>
                    </a:moveTo>
                    <a:lnTo>
                      <a:pt x="268" y="511"/>
                    </a:lnTo>
                    <a:lnTo>
                      <a:pt x="289" y="490"/>
                    </a:lnTo>
                    <a:lnTo>
                      <a:pt x="310" y="511"/>
                    </a:lnTo>
                    <a:lnTo>
                      <a:pt x="289" y="530"/>
                    </a:lnTo>
                    <a:close/>
                    <a:moveTo>
                      <a:pt x="292" y="487"/>
                    </a:moveTo>
                    <a:lnTo>
                      <a:pt x="311" y="467"/>
                    </a:lnTo>
                    <a:lnTo>
                      <a:pt x="332" y="487"/>
                    </a:lnTo>
                    <a:lnTo>
                      <a:pt x="311" y="508"/>
                    </a:lnTo>
                    <a:lnTo>
                      <a:pt x="292" y="487"/>
                    </a:lnTo>
                    <a:close/>
                    <a:moveTo>
                      <a:pt x="335" y="530"/>
                    </a:moveTo>
                    <a:lnTo>
                      <a:pt x="314" y="511"/>
                    </a:lnTo>
                    <a:lnTo>
                      <a:pt x="335" y="490"/>
                    </a:lnTo>
                    <a:lnTo>
                      <a:pt x="355" y="511"/>
                    </a:lnTo>
                    <a:lnTo>
                      <a:pt x="335" y="530"/>
                    </a:lnTo>
                    <a:close/>
                    <a:moveTo>
                      <a:pt x="336" y="487"/>
                    </a:moveTo>
                    <a:lnTo>
                      <a:pt x="357" y="467"/>
                    </a:lnTo>
                    <a:lnTo>
                      <a:pt x="378" y="487"/>
                    </a:lnTo>
                    <a:lnTo>
                      <a:pt x="357" y="508"/>
                    </a:lnTo>
                    <a:lnTo>
                      <a:pt x="336" y="487"/>
                    </a:lnTo>
                    <a:close/>
                    <a:moveTo>
                      <a:pt x="380" y="530"/>
                    </a:moveTo>
                    <a:lnTo>
                      <a:pt x="360" y="511"/>
                    </a:lnTo>
                    <a:lnTo>
                      <a:pt x="380" y="490"/>
                    </a:lnTo>
                    <a:lnTo>
                      <a:pt x="401" y="511"/>
                    </a:lnTo>
                    <a:lnTo>
                      <a:pt x="380" y="530"/>
                    </a:lnTo>
                    <a:close/>
                    <a:moveTo>
                      <a:pt x="383" y="487"/>
                    </a:moveTo>
                    <a:lnTo>
                      <a:pt x="404" y="467"/>
                    </a:lnTo>
                    <a:lnTo>
                      <a:pt x="423" y="487"/>
                    </a:lnTo>
                    <a:lnTo>
                      <a:pt x="404" y="508"/>
                    </a:lnTo>
                    <a:lnTo>
                      <a:pt x="383" y="487"/>
                    </a:lnTo>
                    <a:close/>
                    <a:moveTo>
                      <a:pt x="426" y="530"/>
                    </a:moveTo>
                    <a:lnTo>
                      <a:pt x="405" y="511"/>
                    </a:lnTo>
                    <a:lnTo>
                      <a:pt x="426" y="490"/>
                    </a:lnTo>
                    <a:lnTo>
                      <a:pt x="447" y="511"/>
                    </a:lnTo>
                    <a:lnTo>
                      <a:pt x="426" y="53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23" name="Freeform 14"/>
              <p:cNvSpPr>
                <a:spLocks/>
              </p:cNvSpPr>
              <p:nvPr/>
            </p:nvSpPr>
            <p:spPr bwMode="auto">
              <a:xfrm>
                <a:off x="8067675" y="5065713"/>
                <a:ext cx="4763" cy="4763"/>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lnTo>
                      <a:pt x="3" y="0"/>
                    </a:lnTo>
                    <a:lnTo>
                      <a:pt x="0" y="0"/>
                    </a:lnTo>
                    <a:lnTo>
                      <a:pt x="3"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24" name="Freeform 15"/>
              <p:cNvSpPr>
                <a:spLocks/>
              </p:cNvSpPr>
              <p:nvPr/>
            </p:nvSpPr>
            <p:spPr bwMode="auto">
              <a:xfrm>
                <a:off x="7945438" y="5076826"/>
                <a:ext cx="31750" cy="131763"/>
              </a:xfrm>
              <a:custGeom>
                <a:avLst/>
                <a:gdLst>
                  <a:gd name="T0" fmla="*/ 4 w 14"/>
                  <a:gd name="T1" fmla="*/ 54 h 59"/>
                  <a:gd name="T2" fmla="*/ 14 w 14"/>
                  <a:gd name="T3" fmla="*/ 59 h 59"/>
                  <a:gd name="T4" fmla="*/ 14 w 14"/>
                  <a:gd name="T5" fmla="*/ 4 h 59"/>
                  <a:gd name="T6" fmla="*/ 0 w 14"/>
                  <a:gd name="T7" fmla="*/ 0 h 59"/>
                  <a:gd name="T8" fmla="*/ 0 w 14"/>
                  <a:gd name="T9" fmla="*/ 52 h 59"/>
                  <a:gd name="T10" fmla="*/ 4 w 14"/>
                  <a:gd name="T11" fmla="*/ 54 h 59"/>
                </a:gdLst>
                <a:ahLst/>
                <a:cxnLst>
                  <a:cxn ang="0">
                    <a:pos x="T0" y="T1"/>
                  </a:cxn>
                  <a:cxn ang="0">
                    <a:pos x="T2" y="T3"/>
                  </a:cxn>
                  <a:cxn ang="0">
                    <a:pos x="T4" y="T5"/>
                  </a:cxn>
                  <a:cxn ang="0">
                    <a:pos x="T6" y="T7"/>
                  </a:cxn>
                  <a:cxn ang="0">
                    <a:pos x="T8" y="T9"/>
                  </a:cxn>
                  <a:cxn ang="0">
                    <a:pos x="T10" y="T11"/>
                  </a:cxn>
                </a:cxnLst>
                <a:rect l="0" t="0" r="r" b="b"/>
                <a:pathLst>
                  <a:path w="14" h="59">
                    <a:moveTo>
                      <a:pt x="4" y="54"/>
                    </a:moveTo>
                    <a:cubicBezTo>
                      <a:pt x="8" y="55"/>
                      <a:pt x="11" y="57"/>
                      <a:pt x="14" y="59"/>
                    </a:cubicBezTo>
                    <a:cubicBezTo>
                      <a:pt x="14" y="4"/>
                      <a:pt x="14" y="4"/>
                      <a:pt x="14" y="4"/>
                    </a:cubicBezTo>
                    <a:cubicBezTo>
                      <a:pt x="10" y="3"/>
                      <a:pt x="5" y="2"/>
                      <a:pt x="0" y="0"/>
                    </a:cubicBezTo>
                    <a:cubicBezTo>
                      <a:pt x="0" y="52"/>
                      <a:pt x="0" y="52"/>
                      <a:pt x="0" y="52"/>
                    </a:cubicBezTo>
                    <a:cubicBezTo>
                      <a:pt x="1" y="52"/>
                      <a:pt x="2" y="53"/>
                      <a:pt x="4" y="5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25" name="Freeform 16"/>
              <p:cNvSpPr>
                <a:spLocks/>
              </p:cNvSpPr>
              <p:nvPr/>
            </p:nvSpPr>
            <p:spPr bwMode="auto">
              <a:xfrm>
                <a:off x="7627938" y="5392738"/>
                <a:ext cx="50800" cy="144463"/>
              </a:xfrm>
              <a:custGeom>
                <a:avLst/>
                <a:gdLst>
                  <a:gd name="T0" fmla="*/ 0 w 23"/>
                  <a:gd name="T1" fmla="*/ 0 h 65"/>
                  <a:gd name="T2" fmla="*/ 0 w 23"/>
                  <a:gd name="T3" fmla="*/ 56 h 65"/>
                  <a:gd name="T4" fmla="*/ 9 w 23"/>
                  <a:gd name="T5" fmla="*/ 61 h 65"/>
                  <a:gd name="T6" fmla="*/ 23 w 23"/>
                  <a:gd name="T7" fmla="*/ 65 h 65"/>
                  <a:gd name="T8" fmla="*/ 23 w 23"/>
                  <a:gd name="T9" fmla="*/ 13 h 65"/>
                  <a:gd name="T10" fmla="*/ 0 w 23"/>
                  <a:gd name="T11" fmla="*/ 0 h 65"/>
                </a:gdLst>
                <a:ahLst/>
                <a:cxnLst>
                  <a:cxn ang="0">
                    <a:pos x="T0" y="T1"/>
                  </a:cxn>
                  <a:cxn ang="0">
                    <a:pos x="T2" y="T3"/>
                  </a:cxn>
                  <a:cxn ang="0">
                    <a:pos x="T4" y="T5"/>
                  </a:cxn>
                  <a:cxn ang="0">
                    <a:pos x="T6" y="T7"/>
                  </a:cxn>
                  <a:cxn ang="0">
                    <a:pos x="T8" y="T9"/>
                  </a:cxn>
                  <a:cxn ang="0">
                    <a:pos x="T10" y="T11"/>
                  </a:cxn>
                </a:cxnLst>
                <a:rect l="0" t="0" r="r" b="b"/>
                <a:pathLst>
                  <a:path w="23" h="65">
                    <a:moveTo>
                      <a:pt x="0" y="0"/>
                    </a:moveTo>
                    <a:cubicBezTo>
                      <a:pt x="0" y="56"/>
                      <a:pt x="0" y="56"/>
                      <a:pt x="0" y="56"/>
                    </a:cubicBezTo>
                    <a:cubicBezTo>
                      <a:pt x="2" y="58"/>
                      <a:pt x="5" y="60"/>
                      <a:pt x="9" y="61"/>
                    </a:cubicBezTo>
                    <a:cubicBezTo>
                      <a:pt x="13" y="62"/>
                      <a:pt x="18" y="64"/>
                      <a:pt x="23" y="65"/>
                    </a:cubicBezTo>
                    <a:cubicBezTo>
                      <a:pt x="23" y="13"/>
                      <a:pt x="23" y="13"/>
                      <a:pt x="23" y="13"/>
                    </a:cubicBezTo>
                    <a:cubicBezTo>
                      <a:pt x="15" y="10"/>
                      <a:pt x="8" y="5"/>
                      <a:pt x="0"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26" name="Freeform 17"/>
              <p:cNvSpPr>
                <a:spLocks/>
              </p:cNvSpPr>
              <p:nvPr/>
            </p:nvSpPr>
            <p:spPr bwMode="auto">
              <a:xfrm>
                <a:off x="7621588" y="5103813"/>
                <a:ext cx="57150" cy="222250"/>
              </a:xfrm>
              <a:custGeom>
                <a:avLst/>
                <a:gdLst>
                  <a:gd name="T0" fmla="*/ 17 w 26"/>
                  <a:gd name="T1" fmla="*/ 8 h 100"/>
                  <a:gd name="T2" fmla="*/ 5 w 26"/>
                  <a:gd name="T3" fmla="*/ 27 h 100"/>
                  <a:gd name="T4" fmla="*/ 0 w 26"/>
                  <a:gd name="T5" fmla="*/ 51 h 100"/>
                  <a:gd name="T6" fmla="*/ 3 w 26"/>
                  <a:gd name="T7" fmla="*/ 69 h 100"/>
                  <a:gd name="T8" fmla="*/ 12 w 26"/>
                  <a:gd name="T9" fmla="*/ 86 h 100"/>
                  <a:gd name="T10" fmla="*/ 26 w 26"/>
                  <a:gd name="T11" fmla="*/ 100 h 100"/>
                  <a:gd name="T12" fmla="*/ 26 w 26"/>
                  <a:gd name="T13" fmla="*/ 0 h 100"/>
                  <a:gd name="T14" fmla="*/ 17 w 26"/>
                  <a:gd name="T15" fmla="*/ 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0">
                    <a:moveTo>
                      <a:pt x="17" y="8"/>
                    </a:moveTo>
                    <a:cubicBezTo>
                      <a:pt x="11" y="14"/>
                      <a:pt x="7" y="20"/>
                      <a:pt x="5" y="27"/>
                    </a:cubicBezTo>
                    <a:cubicBezTo>
                      <a:pt x="2" y="34"/>
                      <a:pt x="0" y="42"/>
                      <a:pt x="0" y="51"/>
                    </a:cubicBezTo>
                    <a:cubicBezTo>
                      <a:pt x="0" y="57"/>
                      <a:pt x="1" y="63"/>
                      <a:pt x="3" y="69"/>
                    </a:cubicBezTo>
                    <a:cubicBezTo>
                      <a:pt x="5" y="75"/>
                      <a:pt x="8" y="81"/>
                      <a:pt x="12" y="86"/>
                    </a:cubicBezTo>
                    <a:cubicBezTo>
                      <a:pt x="15" y="91"/>
                      <a:pt x="20" y="96"/>
                      <a:pt x="26" y="100"/>
                    </a:cubicBezTo>
                    <a:cubicBezTo>
                      <a:pt x="26" y="0"/>
                      <a:pt x="26" y="0"/>
                      <a:pt x="26" y="0"/>
                    </a:cubicBezTo>
                    <a:cubicBezTo>
                      <a:pt x="22" y="3"/>
                      <a:pt x="19" y="5"/>
                      <a:pt x="17" y="8"/>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27" name="Freeform 18"/>
              <p:cNvSpPr>
                <a:spLocks/>
              </p:cNvSpPr>
              <p:nvPr/>
            </p:nvSpPr>
            <p:spPr bwMode="auto">
              <a:xfrm>
                <a:off x="7859713" y="5194301"/>
                <a:ext cx="73025" cy="360363"/>
              </a:xfrm>
              <a:custGeom>
                <a:avLst/>
                <a:gdLst>
                  <a:gd name="T0" fmla="*/ 28 w 33"/>
                  <a:gd name="T1" fmla="*/ 14 h 162"/>
                  <a:gd name="T2" fmla="*/ 1 w 33"/>
                  <a:gd name="T3" fmla="*/ 0 h 162"/>
                  <a:gd name="T4" fmla="*/ 0 w 33"/>
                  <a:gd name="T5" fmla="*/ 0 h 162"/>
                  <a:gd name="T6" fmla="*/ 0 w 33"/>
                  <a:gd name="T7" fmla="*/ 162 h 162"/>
                  <a:gd name="T8" fmla="*/ 5 w 33"/>
                  <a:gd name="T9" fmla="*/ 162 h 162"/>
                  <a:gd name="T10" fmla="*/ 5 w 33"/>
                  <a:gd name="T11" fmla="*/ 127 h 162"/>
                  <a:gd name="T12" fmla="*/ 31 w 33"/>
                  <a:gd name="T13" fmla="*/ 116 h 162"/>
                  <a:gd name="T14" fmla="*/ 33 w 33"/>
                  <a:gd name="T15" fmla="*/ 114 h 162"/>
                  <a:gd name="T16" fmla="*/ 33 w 33"/>
                  <a:gd name="T17" fmla="*/ 18 h 162"/>
                  <a:gd name="T18" fmla="*/ 28 w 33"/>
                  <a:gd name="T19"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62">
                    <a:moveTo>
                      <a:pt x="28" y="14"/>
                    </a:moveTo>
                    <a:cubicBezTo>
                      <a:pt x="21" y="9"/>
                      <a:pt x="12" y="5"/>
                      <a:pt x="1" y="0"/>
                    </a:cubicBezTo>
                    <a:cubicBezTo>
                      <a:pt x="1" y="0"/>
                      <a:pt x="1" y="0"/>
                      <a:pt x="0" y="0"/>
                    </a:cubicBezTo>
                    <a:cubicBezTo>
                      <a:pt x="0" y="162"/>
                      <a:pt x="0" y="162"/>
                      <a:pt x="0" y="162"/>
                    </a:cubicBezTo>
                    <a:cubicBezTo>
                      <a:pt x="5" y="162"/>
                      <a:pt x="5" y="162"/>
                      <a:pt x="5" y="162"/>
                    </a:cubicBezTo>
                    <a:cubicBezTo>
                      <a:pt x="5" y="127"/>
                      <a:pt x="5" y="127"/>
                      <a:pt x="5" y="127"/>
                    </a:cubicBezTo>
                    <a:cubicBezTo>
                      <a:pt x="15" y="125"/>
                      <a:pt x="24" y="121"/>
                      <a:pt x="31" y="116"/>
                    </a:cubicBezTo>
                    <a:cubicBezTo>
                      <a:pt x="32" y="115"/>
                      <a:pt x="33" y="115"/>
                      <a:pt x="33" y="114"/>
                    </a:cubicBezTo>
                    <a:cubicBezTo>
                      <a:pt x="33" y="18"/>
                      <a:pt x="33" y="18"/>
                      <a:pt x="33" y="18"/>
                    </a:cubicBezTo>
                    <a:cubicBezTo>
                      <a:pt x="32" y="17"/>
                      <a:pt x="30" y="15"/>
                      <a:pt x="28" y="1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28" name="Freeform 19"/>
              <p:cNvSpPr>
                <a:spLocks/>
              </p:cNvSpPr>
              <p:nvPr/>
            </p:nvSpPr>
            <p:spPr bwMode="auto">
              <a:xfrm>
                <a:off x="7859713" y="4948238"/>
                <a:ext cx="73025" cy="184150"/>
              </a:xfrm>
              <a:custGeom>
                <a:avLst/>
                <a:gdLst>
                  <a:gd name="T0" fmla="*/ 9 w 33"/>
                  <a:gd name="T1" fmla="*/ 76 h 83"/>
                  <a:gd name="T2" fmla="*/ 24 w 33"/>
                  <a:gd name="T3" fmla="*/ 80 h 83"/>
                  <a:gd name="T4" fmla="*/ 33 w 33"/>
                  <a:gd name="T5" fmla="*/ 83 h 83"/>
                  <a:gd name="T6" fmla="*/ 33 w 33"/>
                  <a:gd name="T7" fmla="*/ 32 h 83"/>
                  <a:gd name="T8" fmla="*/ 29 w 33"/>
                  <a:gd name="T9" fmla="*/ 31 h 83"/>
                  <a:gd name="T10" fmla="*/ 5 w 33"/>
                  <a:gd name="T11" fmla="*/ 29 h 83"/>
                  <a:gd name="T12" fmla="*/ 5 w 33"/>
                  <a:gd name="T13" fmla="*/ 0 h 83"/>
                  <a:gd name="T14" fmla="*/ 0 w 33"/>
                  <a:gd name="T15" fmla="*/ 0 h 83"/>
                  <a:gd name="T16" fmla="*/ 0 w 33"/>
                  <a:gd name="T17" fmla="*/ 75 h 83"/>
                  <a:gd name="T18" fmla="*/ 9 w 33"/>
                  <a:gd name="T19"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83">
                    <a:moveTo>
                      <a:pt x="9" y="76"/>
                    </a:moveTo>
                    <a:cubicBezTo>
                      <a:pt x="15" y="77"/>
                      <a:pt x="20" y="78"/>
                      <a:pt x="24" y="80"/>
                    </a:cubicBezTo>
                    <a:cubicBezTo>
                      <a:pt x="27" y="81"/>
                      <a:pt x="30" y="82"/>
                      <a:pt x="33" y="83"/>
                    </a:cubicBezTo>
                    <a:cubicBezTo>
                      <a:pt x="33" y="32"/>
                      <a:pt x="33" y="32"/>
                      <a:pt x="33" y="32"/>
                    </a:cubicBezTo>
                    <a:cubicBezTo>
                      <a:pt x="32" y="32"/>
                      <a:pt x="31" y="32"/>
                      <a:pt x="29" y="31"/>
                    </a:cubicBezTo>
                    <a:cubicBezTo>
                      <a:pt x="22" y="30"/>
                      <a:pt x="14" y="29"/>
                      <a:pt x="5" y="29"/>
                    </a:cubicBezTo>
                    <a:cubicBezTo>
                      <a:pt x="5" y="0"/>
                      <a:pt x="5" y="0"/>
                      <a:pt x="5" y="0"/>
                    </a:cubicBezTo>
                    <a:cubicBezTo>
                      <a:pt x="0" y="0"/>
                      <a:pt x="0" y="0"/>
                      <a:pt x="0" y="0"/>
                    </a:cubicBezTo>
                    <a:cubicBezTo>
                      <a:pt x="0" y="75"/>
                      <a:pt x="0" y="75"/>
                      <a:pt x="0" y="75"/>
                    </a:cubicBezTo>
                    <a:cubicBezTo>
                      <a:pt x="3" y="75"/>
                      <a:pt x="6" y="76"/>
                      <a:pt x="9" y="76"/>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29" name="Freeform 20"/>
              <p:cNvSpPr>
                <a:spLocks/>
              </p:cNvSpPr>
              <p:nvPr/>
            </p:nvSpPr>
            <p:spPr bwMode="auto">
              <a:xfrm>
                <a:off x="7775575" y="5008563"/>
                <a:ext cx="73025" cy="606425"/>
              </a:xfrm>
              <a:custGeom>
                <a:avLst/>
                <a:gdLst>
                  <a:gd name="T0" fmla="*/ 19 w 33"/>
                  <a:gd name="T1" fmla="*/ 104 h 273"/>
                  <a:gd name="T2" fmla="*/ 11 w 33"/>
                  <a:gd name="T3" fmla="*/ 98 h 273"/>
                  <a:gd name="T4" fmla="*/ 8 w 33"/>
                  <a:gd name="T5" fmla="*/ 93 h 273"/>
                  <a:gd name="T6" fmla="*/ 8 w 33"/>
                  <a:gd name="T7" fmla="*/ 88 h 273"/>
                  <a:gd name="T8" fmla="*/ 9 w 33"/>
                  <a:gd name="T9" fmla="*/ 83 h 273"/>
                  <a:gd name="T10" fmla="*/ 12 w 33"/>
                  <a:gd name="T11" fmla="*/ 78 h 273"/>
                  <a:gd name="T12" fmla="*/ 18 w 33"/>
                  <a:gd name="T13" fmla="*/ 75 h 273"/>
                  <a:gd name="T14" fmla="*/ 26 w 33"/>
                  <a:gd name="T15" fmla="*/ 74 h 273"/>
                  <a:gd name="T16" fmla="*/ 33 w 33"/>
                  <a:gd name="T17" fmla="*/ 74 h 273"/>
                  <a:gd name="T18" fmla="*/ 33 w 33"/>
                  <a:gd name="T19" fmla="*/ 0 h 273"/>
                  <a:gd name="T20" fmla="*/ 2 w 33"/>
                  <a:gd name="T21" fmla="*/ 0 h 273"/>
                  <a:gd name="T22" fmla="*/ 2 w 33"/>
                  <a:gd name="T23" fmla="*/ 30 h 273"/>
                  <a:gd name="T24" fmla="*/ 0 w 33"/>
                  <a:gd name="T25" fmla="*/ 30 h 273"/>
                  <a:gd name="T26" fmla="*/ 0 w 33"/>
                  <a:gd name="T27" fmla="*/ 160 h 273"/>
                  <a:gd name="T28" fmla="*/ 8 w 33"/>
                  <a:gd name="T29" fmla="*/ 164 h 273"/>
                  <a:gd name="T30" fmla="*/ 18 w 33"/>
                  <a:gd name="T31" fmla="*/ 170 h 273"/>
                  <a:gd name="T32" fmla="*/ 22 w 33"/>
                  <a:gd name="T33" fmla="*/ 175 h 273"/>
                  <a:gd name="T34" fmla="*/ 23 w 33"/>
                  <a:gd name="T35" fmla="*/ 181 h 273"/>
                  <a:gd name="T36" fmla="*/ 22 w 33"/>
                  <a:gd name="T37" fmla="*/ 186 h 273"/>
                  <a:gd name="T38" fmla="*/ 19 w 33"/>
                  <a:gd name="T39" fmla="*/ 191 h 273"/>
                  <a:gd name="T40" fmla="*/ 14 w 33"/>
                  <a:gd name="T41" fmla="*/ 194 h 273"/>
                  <a:gd name="T42" fmla="*/ 6 w 33"/>
                  <a:gd name="T43" fmla="*/ 196 h 273"/>
                  <a:gd name="T44" fmla="*/ 0 w 33"/>
                  <a:gd name="T45" fmla="*/ 196 h 273"/>
                  <a:gd name="T46" fmla="*/ 0 w 33"/>
                  <a:gd name="T47" fmla="*/ 242 h 273"/>
                  <a:gd name="T48" fmla="*/ 2 w 33"/>
                  <a:gd name="T49" fmla="*/ 242 h 273"/>
                  <a:gd name="T50" fmla="*/ 2 w 33"/>
                  <a:gd name="T51" fmla="*/ 273 h 273"/>
                  <a:gd name="T52" fmla="*/ 33 w 33"/>
                  <a:gd name="T53" fmla="*/ 273 h 273"/>
                  <a:gd name="T54" fmla="*/ 33 w 33"/>
                  <a:gd name="T55" fmla="*/ 111 h 273"/>
                  <a:gd name="T56" fmla="*/ 19 w 33"/>
                  <a:gd name="T57" fmla="*/ 10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273">
                    <a:moveTo>
                      <a:pt x="19" y="104"/>
                    </a:moveTo>
                    <a:cubicBezTo>
                      <a:pt x="16" y="102"/>
                      <a:pt x="13" y="100"/>
                      <a:pt x="11" y="98"/>
                    </a:cubicBezTo>
                    <a:cubicBezTo>
                      <a:pt x="10" y="96"/>
                      <a:pt x="9" y="94"/>
                      <a:pt x="8" y="93"/>
                    </a:cubicBezTo>
                    <a:cubicBezTo>
                      <a:pt x="8" y="91"/>
                      <a:pt x="8" y="89"/>
                      <a:pt x="8" y="88"/>
                    </a:cubicBezTo>
                    <a:cubicBezTo>
                      <a:pt x="8" y="86"/>
                      <a:pt x="8" y="84"/>
                      <a:pt x="9" y="83"/>
                    </a:cubicBezTo>
                    <a:cubicBezTo>
                      <a:pt x="10" y="81"/>
                      <a:pt x="11" y="80"/>
                      <a:pt x="12" y="78"/>
                    </a:cubicBezTo>
                    <a:cubicBezTo>
                      <a:pt x="14" y="77"/>
                      <a:pt x="16" y="76"/>
                      <a:pt x="18" y="75"/>
                    </a:cubicBezTo>
                    <a:cubicBezTo>
                      <a:pt x="20" y="74"/>
                      <a:pt x="23" y="74"/>
                      <a:pt x="26" y="74"/>
                    </a:cubicBezTo>
                    <a:cubicBezTo>
                      <a:pt x="28" y="74"/>
                      <a:pt x="31" y="74"/>
                      <a:pt x="33" y="74"/>
                    </a:cubicBezTo>
                    <a:cubicBezTo>
                      <a:pt x="33" y="0"/>
                      <a:pt x="33" y="0"/>
                      <a:pt x="33" y="0"/>
                    </a:cubicBezTo>
                    <a:cubicBezTo>
                      <a:pt x="2" y="0"/>
                      <a:pt x="2" y="0"/>
                      <a:pt x="2" y="0"/>
                    </a:cubicBezTo>
                    <a:cubicBezTo>
                      <a:pt x="2" y="30"/>
                      <a:pt x="2" y="30"/>
                      <a:pt x="2" y="30"/>
                    </a:cubicBezTo>
                    <a:cubicBezTo>
                      <a:pt x="1" y="30"/>
                      <a:pt x="1" y="30"/>
                      <a:pt x="0" y="30"/>
                    </a:cubicBezTo>
                    <a:cubicBezTo>
                      <a:pt x="0" y="160"/>
                      <a:pt x="0" y="160"/>
                      <a:pt x="0" y="160"/>
                    </a:cubicBezTo>
                    <a:cubicBezTo>
                      <a:pt x="3" y="161"/>
                      <a:pt x="6" y="162"/>
                      <a:pt x="8" y="164"/>
                    </a:cubicBezTo>
                    <a:cubicBezTo>
                      <a:pt x="13" y="166"/>
                      <a:pt x="16" y="168"/>
                      <a:pt x="18" y="170"/>
                    </a:cubicBezTo>
                    <a:cubicBezTo>
                      <a:pt x="20" y="172"/>
                      <a:pt x="22" y="174"/>
                      <a:pt x="22" y="175"/>
                    </a:cubicBezTo>
                    <a:cubicBezTo>
                      <a:pt x="23" y="177"/>
                      <a:pt x="23" y="179"/>
                      <a:pt x="23" y="181"/>
                    </a:cubicBezTo>
                    <a:cubicBezTo>
                      <a:pt x="23" y="183"/>
                      <a:pt x="23" y="185"/>
                      <a:pt x="22" y="186"/>
                    </a:cubicBezTo>
                    <a:cubicBezTo>
                      <a:pt x="21" y="188"/>
                      <a:pt x="20" y="190"/>
                      <a:pt x="19" y="191"/>
                    </a:cubicBezTo>
                    <a:cubicBezTo>
                      <a:pt x="18" y="192"/>
                      <a:pt x="16" y="194"/>
                      <a:pt x="14" y="194"/>
                    </a:cubicBezTo>
                    <a:cubicBezTo>
                      <a:pt x="12" y="195"/>
                      <a:pt x="9" y="196"/>
                      <a:pt x="6" y="196"/>
                    </a:cubicBezTo>
                    <a:cubicBezTo>
                      <a:pt x="4" y="196"/>
                      <a:pt x="2" y="196"/>
                      <a:pt x="0" y="196"/>
                    </a:cubicBezTo>
                    <a:cubicBezTo>
                      <a:pt x="0" y="242"/>
                      <a:pt x="0" y="242"/>
                      <a:pt x="0" y="242"/>
                    </a:cubicBezTo>
                    <a:cubicBezTo>
                      <a:pt x="1" y="242"/>
                      <a:pt x="1" y="242"/>
                      <a:pt x="2" y="242"/>
                    </a:cubicBezTo>
                    <a:cubicBezTo>
                      <a:pt x="2" y="273"/>
                      <a:pt x="2" y="273"/>
                      <a:pt x="2" y="273"/>
                    </a:cubicBezTo>
                    <a:cubicBezTo>
                      <a:pt x="33" y="273"/>
                      <a:pt x="33" y="273"/>
                      <a:pt x="33" y="273"/>
                    </a:cubicBezTo>
                    <a:cubicBezTo>
                      <a:pt x="33" y="111"/>
                      <a:pt x="33" y="111"/>
                      <a:pt x="33" y="111"/>
                    </a:cubicBezTo>
                    <a:cubicBezTo>
                      <a:pt x="27" y="108"/>
                      <a:pt x="23" y="106"/>
                      <a:pt x="19" y="104"/>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30" name="Freeform 21"/>
              <p:cNvSpPr>
                <a:spLocks/>
              </p:cNvSpPr>
              <p:nvPr/>
            </p:nvSpPr>
            <p:spPr bwMode="auto">
              <a:xfrm>
                <a:off x="7945438" y="5292726"/>
                <a:ext cx="55563" cy="214313"/>
              </a:xfrm>
              <a:custGeom>
                <a:avLst/>
                <a:gdLst>
                  <a:gd name="T0" fmla="*/ 12 w 25"/>
                  <a:gd name="T1" fmla="*/ 12 h 97"/>
                  <a:gd name="T2" fmla="*/ 0 w 25"/>
                  <a:gd name="T3" fmla="*/ 0 h 97"/>
                  <a:gd name="T4" fmla="*/ 0 w 25"/>
                  <a:gd name="T5" fmla="*/ 97 h 97"/>
                  <a:gd name="T6" fmla="*/ 14 w 25"/>
                  <a:gd name="T7" fmla="*/ 83 h 97"/>
                  <a:gd name="T8" fmla="*/ 22 w 25"/>
                  <a:gd name="T9" fmla="*/ 65 h 97"/>
                  <a:gd name="T10" fmla="*/ 25 w 25"/>
                  <a:gd name="T11" fmla="*/ 48 h 97"/>
                  <a:gd name="T12" fmla="*/ 22 w 25"/>
                  <a:gd name="T13" fmla="*/ 29 h 97"/>
                  <a:gd name="T14" fmla="*/ 12 w 25"/>
                  <a:gd name="T15" fmla="*/ 1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97">
                    <a:moveTo>
                      <a:pt x="12" y="12"/>
                    </a:moveTo>
                    <a:cubicBezTo>
                      <a:pt x="9" y="8"/>
                      <a:pt x="5" y="4"/>
                      <a:pt x="0" y="0"/>
                    </a:cubicBezTo>
                    <a:cubicBezTo>
                      <a:pt x="0" y="97"/>
                      <a:pt x="0" y="97"/>
                      <a:pt x="0" y="97"/>
                    </a:cubicBezTo>
                    <a:cubicBezTo>
                      <a:pt x="5" y="92"/>
                      <a:pt x="10" y="88"/>
                      <a:pt x="14" y="83"/>
                    </a:cubicBezTo>
                    <a:cubicBezTo>
                      <a:pt x="18" y="77"/>
                      <a:pt x="21" y="71"/>
                      <a:pt x="22" y="65"/>
                    </a:cubicBezTo>
                    <a:cubicBezTo>
                      <a:pt x="24" y="59"/>
                      <a:pt x="25" y="53"/>
                      <a:pt x="25" y="48"/>
                    </a:cubicBezTo>
                    <a:cubicBezTo>
                      <a:pt x="25" y="42"/>
                      <a:pt x="24" y="35"/>
                      <a:pt x="22" y="29"/>
                    </a:cubicBezTo>
                    <a:cubicBezTo>
                      <a:pt x="20" y="23"/>
                      <a:pt x="17" y="18"/>
                      <a:pt x="12" y="1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31" name="Freeform 22"/>
              <p:cNvSpPr>
                <a:spLocks/>
              </p:cNvSpPr>
              <p:nvPr/>
            </p:nvSpPr>
            <p:spPr bwMode="auto">
              <a:xfrm>
                <a:off x="7689850" y="5362576"/>
                <a:ext cx="74613" cy="122238"/>
              </a:xfrm>
              <a:custGeom>
                <a:avLst/>
                <a:gdLst>
                  <a:gd name="T0" fmla="*/ 7 w 33"/>
                  <a:gd name="T1" fmla="*/ 3 h 55"/>
                  <a:gd name="T2" fmla="*/ 0 w 33"/>
                  <a:gd name="T3" fmla="*/ 0 h 55"/>
                  <a:gd name="T4" fmla="*/ 0 w 33"/>
                  <a:gd name="T5" fmla="*/ 51 h 55"/>
                  <a:gd name="T6" fmla="*/ 1 w 33"/>
                  <a:gd name="T7" fmla="*/ 51 h 55"/>
                  <a:gd name="T8" fmla="*/ 18 w 33"/>
                  <a:gd name="T9" fmla="*/ 54 h 55"/>
                  <a:gd name="T10" fmla="*/ 33 w 33"/>
                  <a:gd name="T11" fmla="*/ 55 h 55"/>
                  <a:gd name="T12" fmla="*/ 33 w 33"/>
                  <a:gd name="T13" fmla="*/ 9 h 55"/>
                  <a:gd name="T14" fmla="*/ 7 w 33"/>
                  <a:gd name="T15" fmla="*/ 3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5">
                    <a:moveTo>
                      <a:pt x="7" y="3"/>
                    </a:moveTo>
                    <a:cubicBezTo>
                      <a:pt x="5" y="2"/>
                      <a:pt x="2" y="1"/>
                      <a:pt x="0" y="0"/>
                    </a:cubicBezTo>
                    <a:cubicBezTo>
                      <a:pt x="0" y="51"/>
                      <a:pt x="0" y="51"/>
                      <a:pt x="0" y="51"/>
                    </a:cubicBezTo>
                    <a:cubicBezTo>
                      <a:pt x="0" y="51"/>
                      <a:pt x="1" y="51"/>
                      <a:pt x="1" y="51"/>
                    </a:cubicBezTo>
                    <a:cubicBezTo>
                      <a:pt x="6" y="53"/>
                      <a:pt x="12" y="54"/>
                      <a:pt x="18" y="54"/>
                    </a:cubicBezTo>
                    <a:cubicBezTo>
                      <a:pt x="23" y="55"/>
                      <a:pt x="28" y="55"/>
                      <a:pt x="33" y="55"/>
                    </a:cubicBezTo>
                    <a:cubicBezTo>
                      <a:pt x="33" y="9"/>
                      <a:pt x="33" y="9"/>
                      <a:pt x="33" y="9"/>
                    </a:cubicBezTo>
                    <a:cubicBezTo>
                      <a:pt x="24" y="8"/>
                      <a:pt x="16" y="6"/>
                      <a:pt x="7" y="3"/>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32" name="Freeform 23"/>
              <p:cNvSpPr>
                <a:spLocks/>
              </p:cNvSpPr>
              <p:nvPr/>
            </p:nvSpPr>
            <p:spPr bwMode="auto">
              <a:xfrm>
                <a:off x="7689850" y="5016501"/>
                <a:ext cx="74613" cy="287338"/>
              </a:xfrm>
              <a:custGeom>
                <a:avLst/>
                <a:gdLst>
                  <a:gd name="T0" fmla="*/ 24 w 33"/>
                  <a:gd name="T1" fmla="*/ 126 h 129"/>
                  <a:gd name="T2" fmla="*/ 33 w 33"/>
                  <a:gd name="T3" fmla="*/ 129 h 129"/>
                  <a:gd name="T4" fmla="*/ 33 w 33"/>
                  <a:gd name="T5" fmla="*/ 0 h 129"/>
                  <a:gd name="T6" fmla="*/ 10 w 33"/>
                  <a:gd name="T7" fmla="*/ 7 h 129"/>
                  <a:gd name="T8" fmla="*/ 0 w 33"/>
                  <a:gd name="T9" fmla="*/ 13 h 129"/>
                  <a:gd name="T10" fmla="*/ 0 w 33"/>
                  <a:gd name="T11" fmla="*/ 113 h 129"/>
                  <a:gd name="T12" fmla="*/ 1 w 33"/>
                  <a:gd name="T13" fmla="*/ 113 h 129"/>
                  <a:gd name="T14" fmla="*/ 24 w 33"/>
                  <a:gd name="T15" fmla="*/ 126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9">
                    <a:moveTo>
                      <a:pt x="24" y="126"/>
                    </a:moveTo>
                    <a:cubicBezTo>
                      <a:pt x="27" y="127"/>
                      <a:pt x="30" y="128"/>
                      <a:pt x="33" y="129"/>
                    </a:cubicBezTo>
                    <a:cubicBezTo>
                      <a:pt x="33" y="0"/>
                      <a:pt x="33" y="0"/>
                      <a:pt x="33" y="0"/>
                    </a:cubicBezTo>
                    <a:cubicBezTo>
                      <a:pt x="24" y="1"/>
                      <a:pt x="17" y="4"/>
                      <a:pt x="10" y="7"/>
                    </a:cubicBezTo>
                    <a:cubicBezTo>
                      <a:pt x="6" y="9"/>
                      <a:pt x="3" y="11"/>
                      <a:pt x="0" y="13"/>
                    </a:cubicBezTo>
                    <a:cubicBezTo>
                      <a:pt x="0" y="113"/>
                      <a:pt x="0" y="113"/>
                      <a:pt x="0" y="113"/>
                    </a:cubicBezTo>
                    <a:cubicBezTo>
                      <a:pt x="0" y="113"/>
                      <a:pt x="1" y="113"/>
                      <a:pt x="1" y="113"/>
                    </a:cubicBezTo>
                    <a:cubicBezTo>
                      <a:pt x="7" y="118"/>
                      <a:pt x="15" y="122"/>
                      <a:pt x="24" y="126"/>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33" name="Freeform 24"/>
              <p:cNvSpPr>
                <a:spLocks/>
              </p:cNvSpPr>
              <p:nvPr/>
            </p:nvSpPr>
            <p:spPr bwMode="auto">
              <a:xfrm>
                <a:off x="7259638" y="4800601"/>
                <a:ext cx="857250" cy="53975"/>
              </a:xfrm>
              <a:custGeom>
                <a:avLst/>
                <a:gdLst>
                  <a:gd name="T0" fmla="*/ 362 w 386"/>
                  <a:gd name="T1" fmla="*/ 0 h 24"/>
                  <a:gd name="T2" fmla="*/ 359 w 386"/>
                  <a:gd name="T3" fmla="*/ 0 h 24"/>
                  <a:gd name="T4" fmla="*/ 26 w 386"/>
                  <a:gd name="T5" fmla="*/ 0 h 24"/>
                  <a:gd name="T6" fmla="*/ 24 w 386"/>
                  <a:gd name="T7" fmla="*/ 0 h 24"/>
                  <a:gd name="T8" fmla="*/ 0 w 386"/>
                  <a:gd name="T9" fmla="*/ 24 h 24"/>
                  <a:gd name="T10" fmla="*/ 24 w 386"/>
                  <a:gd name="T11" fmla="*/ 24 h 24"/>
                  <a:gd name="T12" fmla="*/ 48 w 386"/>
                  <a:gd name="T13" fmla="*/ 24 h 24"/>
                  <a:gd name="T14" fmla="*/ 338 w 386"/>
                  <a:gd name="T15" fmla="*/ 24 h 24"/>
                  <a:gd name="T16" fmla="*/ 362 w 386"/>
                  <a:gd name="T17" fmla="*/ 24 h 24"/>
                  <a:gd name="T18" fmla="*/ 386 w 386"/>
                  <a:gd name="T19" fmla="*/ 24 h 24"/>
                  <a:gd name="T20" fmla="*/ 362 w 38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24">
                    <a:moveTo>
                      <a:pt x="362" y="0"/>
                    </a:moveTo>
                    <a:cubicBezTo>
                      <a:pt x="361" y="0"/>
                      <a:pt x="360" y="0"/>
                      <a:pt x="359" y="0"/>
                    </a:cubicBezTo>
                    <a:cubicBezTo>
                      <a:pt x="26" y="0"/>
                      <a:pt x="26" y="0"/>
                      <a:pt x="26" y="0"/>
                    </a:cubicBezTo>
                    <a:cubicBezTo>
                      <a:pt x="26" y="0"/>
                      <a:pt x="25" y="0"/>
                      <a:pt x="24" y="0"/>
                    </a:cubicBezTo>
                    <a:cubicBezTo>
                      <a:pt x="10" y="0"/>
                      <a:pt x="0" y="11"/>
                      <a:pt x="0" y="24"/>
                    </a:cubicBezTo>
                    <a:cubicBezTo>
                      <a:pt x="24" y="24"/>
                      <a:pt x="24" y="24"/>
                      <a:pt x="24" y="24"/>
                    </a:cubicBezTo>
                    <a:cubicBezTo>
                      <a:pt x="48" y="24"/>
                      <a:pt x="48" y="24"/>
                      <a:pt x="48" y="24"/>
                    </a:cubicBezTo>
                    <a:cubicBezTo>
                      <a:pt x="338" y="24"/>
                      <a:pt x="338" y="24"/>
                      <a:pt x="338" y="24"/>
                    </a:cubicBezTo>
                    <a:cubicBezTo>
                      <a:pt x="362" y="24"/>
                      <a:pt x="362" y="24"/>
                      <a:pt x="362" y="24"/>
                    </a:cubicBezTo>
                    <a:cubicBezTo>
                      <a:pt x="386" y="24"/>
                      <a:pt x="386" y="24"/>
                      <a:pt x="386" y="24"/>
                    </a:cubicBezTo>
                    <a:cubicBezTo>
                      <a:pt x="386" y="11"/>
                      <a:pt x="375" y="0"/>
                      <a:pt x="362" y="0"/>
                    </a:cubicBezTo>
                    <a:close/>
                  </a:path>
                </a:pathLst>
              </a:custGeom>
              <a:solidFill>
                <a:srgbClr val="823B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34" name="Rectangle 25"/>
              <p:cNvSpPr>
                <a:spLocks noChangeArrowheads="1"/>
              </p:cNvSpPr>
              <p:nvPr/>
            </p:nvSpPr>
            <p:spPr bwMode="auto">
              <a:xfrm>
                <a:off x="7286625" y="5037138"/>
                <a:ext cx="803275" cy="26988"/>
              </a:xfrm>
              <a:prstGeom prst="rect">
                <a:avLst/>
              </a:prstGeom>
              <a:solidFill>
                <a:srgbClr val="823B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35" name="Rectangle 26"/>
              <p:cNvSpPr>
                <a:spLocks noChangeArrowheads="1"/>
              </p:cNvSpPr>
              <p:nvPr/>
            </p:nvSpPr>
            <p:spPr bwMode="auto">
              <a:xfrm>
                <a:off x="7259638" y="4854576"/>
                <a:ext cx="857250" cy="184150"/>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36" name="Freeform 27"/>
              <p:cNvSpPr>
                <a:spLocks/>
              </p:cNvSpPr>
              <p:nvPr/>
            </p:nvSpPr>
            <p:spPr bwMode="auto">
              <a:xfrm>
                <a:off x="7345363" y="5767388"/>
                <a:ext cx="676275" cy="147638"/>
              </a:xfrm>
              <a:custGeom>
                <a:avLst/>
                <a:gdLst>
                  <a:gd name="T0" fmla="*/ 0 w 426"/>
                  <a:gd name="T1" fmla="*/ 53 h 93"/>
                  <a:gd name="T2" fmla="*/ 41 w 426"/>
                  <a:gd name="T3" fmla="*/ 14 h 93"/>
                  <a:gd name="T4" fmla="*/ 70 w 426"/>
                  <a:gd name="T5" fmla="*/ 44 h 93"/>
                  <a:gd name="T6" fmla="*/ 97 w 426"/>
                  <a:gd name="T7" fmla="*/ 44 h 93"/>
                  <a:gd name="T8" fmla="*/ 140 w 426"/>
                  <a:gd name="T9" fmla="*/ 0 h 93"/>
                  <a:gd name="T10" fmla="*/ 174 w 426"/>
                  <a:gd name="T11" fmla="*/ 0 h 93"/>
                  <a:gd name="T12" fmla="*/ 216 w 426"/>
                  <a:gd name="T13" fmla="*/ 0 h 93"/>
                  <a:gd name="T14" fmla="*/ 254 w 426"/>
                  <a:gd name="T15" fmla="*/ 38 h 93"/>
                  <a:gd name="T16" fmla="*/ 280 w 426"/>
                  <a:gd name="T17" fmla="*/ 11 h 93"/>
                  <a:gd name="T18" fmla="*/ 335 w 426"/>
                  <a:gd name="T19" fmla="*/ 11 h 93"/>
                  <a:gd name="T20" fmla="*/ 399 w 426"/>
                  <a:gd name="T21" fmla="*/ 11 h 93"/>
                  <a:gd name="T22" fmla="*/ 426 w 426"/>
                  <a:gd name="T23" fmla="*/ 38 h 93"/>
                  <a:gd name="T24" fmla="*/ 426 w 426"/>
                  <a:gd name="T25" fmla="*/ 93 h 93"/>
                  <a:gd name="T26" fmla="*/ 0 w 426"/>
                  <a:gd name="T27" fmla="*/ 93 h 93"/>
                  <a:gd name="T28" fmla="*/ 0 w 426"/>
                  <a:gd name="T29" fmla="*/ 5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93">
                    <a:moveTo>
                      <a:pt x="0" y="53"/>
                    </a:moveTo>
                    <a:lnTo>
                      <a:pt x="41" y="14"/>
                    </a:lnTo>
                    <a:lnTo>
                      <a:pt x="70" y="44"/>
                    </a:lnTo>
                    <a:lnTo>
                      <a:pt x="97" y="44"/>
                    </a:lnTo>
                    <a:lnTo>
                      <a:pt x="140" y="0"/>
                    </a:lnTo>
                    <a:lnTo>
                      <a:pt x="174" y="0"/>
                    </a:lnTo>
                    <a:lnTo>
                      <a:pt x="216" y="0"/>
                    </a:lnTo>
                    <a:lnTo>
                      <a:pt x="254" y="38"/>
                    </a:lnTo>
                    <a:lnTo>
                      <a:pt x="280" y="11"/>
                    </a:lnTo>
                    <a:lnTo>
                      <a:pt x="335" y="11"/>
                    </a:lnTo>
                    <a:lnTo>
                      <a:pt x="399" y="11"/>
                    </a:lnTo>
                    <a:lnTo>
                      <a:pt x="426" y="38"/>
                    </a:lnTo>
                    <a:lnTo>
                      <a:pt x="426" y="93"/>
                    </a:lnTo>
                    <a:lnTo>
                      <a:pt x="0" y="93"/>
                    </a:lnTo>
                    <a:lnTo>
                      <a:pt x="0" y="53"/>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grpSp>
      <p:grpSp>
        <p:nvGrpSpPr>
          <p:cNvPr id="637" name="Group 636"/>
          <p:cNvGrpSpPr/>
          <p:nvPr/>
        </p:nvGrpSpPr>
        <p:grpSpPr>
          <a:xfrm>
            <a:off x="10485437" y="4564062"/>
            <a:ext cx="1649413" cy="668338"/>
            <a:chOff x="10561637" y="4564062"/>
            <a:chExt cx="1649413" cy="668338"/>
          </a:xfrm>
        </p:grpSpPr>
        <p:sp>
          <p:nvSpPr>
            <p:cNvPr id="638" name="Freeform 3614"/>
            <p:cNvSpPr>
              <a:spLocks/>
            </p:cNvSpPr>
            <p:nvPr/>
          </p:nvSpPr>
          <p:spPr bwMode="auto">
            <a:xfrm flipH="1">
              <a:off x="10561637" y="4564062"/>
              <a:ext cx="1649413" cy="668338"/>
            </a:xfrm>
            <a:custGeom>
              <a:avLst/>
              <a:gdLst>
                <a:gd name="T0" fmla="*/ 431 w 602"/>
                <a:gd name="T1" fmla="*/ 421 h 421"/>
                <a:gd name="T2" fmla="*/ 517 w 602"/>
                <a:gd name="T3" fmla="*/ 317 h 421"/>
                <a:gd name="T4" fmla="*/ 602 w 602"/>
                <a:gd name="T5" fmla="*/ 211 h 421"/>
                <a:gd name="T6" fmla="*/ 517 w 602"/>
                <a:gd name="T7" fmla="*/ 106 h 421"/>
                <a:gd name="T8" fmla="*/ 431 w 602"/>
                <a:gd name="T9" fmla="*/ 0 h 421"/>
                <a:gd name="T10" fmla="*/ 431 w 602"/>
                <a:gd name="T11" fmla="*/ 0 h 421"/>
                <a:gd name="T12" fmla="*/ 0 w 602"/>
                <a:gd name="T13" fmla="*/ 0 h 421"/>
                <a:gd name="T14" fmla="*/ 0 w 602"/>
                <a:gd name="T15" fmla="*/ 421 h 421"/>
                <a:gd name="T16" fmla="*/ 431 w 602"/>
                <a:gd name="T17" fmla="*/ 421 h 421"/>
                <a:gd name="T18" fmla="*/ 431 w 602"/>
                <a:gd name="T19" fmla="*/ 421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2" h="421">
                  <a:moveTo>
                    <a:pt x="431" y="421"/>
                  </a:moveTo>
                  <a:lnTo>
                    <a:pt x="517" y="317"/>
                  </a:lnTo>
                  <a:lnTo>
                    <a:pt x="602" y="211"/>
                  </a:lnTo>
                  <a:lnTo>
                    <a:pt x="517" y="106"/>
                  </a:lnTo>
                  <a:lnTo>
                    <a:pt x="431" y="0"/>
                  </a:lnTo>
                  <a:lnTo>
                    <a:pt x="431" y="0"/>
                  </a:lnTo>
                  <a:lnTo>
                    <a:pt x="0" y="0"/>
                  </a:lnTo>
                  <a:lnTo>
                    <a:pt x="0" y="421"/>
                  </a:lnTo>
                  <a:lnTo>
                    <a:pt x="431" y="421"/>
                  </a:lnTo>
                  <a:lnTo>
                    <a:pt x="431" y="421"/>
                  </a:lnTo>
                  <a:close/>
                </a:path>
              </a:pathLst>
            </a:custGeom>
            <a:solidFill>
              <a:schemeClr val="accent2"/>
            </a:solidFill>
            <a:ln>
              <a:noFill/>
            </a:ln>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639" name="Rectangle 3620"/>
            <p:cNvSpPr>
              <a:spLocks noChangeArrowheads="1"/>
            </p:cNvSpPr>
            <p:nvPr/>
          </p:nvSpPr>
          <p:spPr bwMode="auto">
            <a:xfrm>
              <a:off x="10991850" y="4621232"/>
              <a:ext cx="105921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900" b="0" i="0" u="none" strike="noStrike" kern="0" cap="none" spc="-10" normalizeH="0" baseline="0" noProof="0" dirty="0">
                  <a:ln>
                    <a:noFill/>
                  </a:ln>
                  <a:solidFill>
                    <a:srgbClr val="FFFFFF"/>
                  </a:solidFill>
                  <a:effectLst/>
                  <a:uLnTx/>
                  <a:uFillTx/>
                  <a:latin typeface="Segoe UI" panose="020B0502040204020203" pitchFamily="34" charset="0"/>
                </a:rPr>
                <a:t>It takes on average </a:t>
              </a:r>
              <a:r>
                <a:rPr kumimoji="0" lang="en-US" altLang="en-US" sz="900" b="1" i="0" u="none" strike="noStrike" kern="0" cap="none" spc="50" normalizeH="0" baseline="0" noProof="0" dirty="0">
                  <a:ln>
                    <a:noFill/>
                  </a:ln>
                  <a:solidFill>
                    <a:srgbClr val="FFFFFF"/>
                  </a:solidFill>
                  <a:effectLst/>
                  <a:uLnTx/>
                  <a:uFillTx/>
                  <a:latin typeface="Segoe UI" panose="020B0502040204020203" pitchFamily="34" charset="0"/>
                </a:rPr>
                <a:t>200 minutes</a:t>
              </a:r>
              <a:r>
                <a:rPr kumimoji="0" lang="en-US" altLang="en-US" sz="900" b="0" i="0" u="none" strike="noStrike" kern="0" cap="none" spc="-10" normalizeH="0" baseline="0" noProof="0" dirty="0">
                  <a:ln>
                    <a:noFill/>
                  </a:ln>
                  <a:solidFill>
                    <a:srgbClr val="FFFFFF"/>
                  </a:solidFill>
                  <a:effectLst/>
                  <a:uLnTx/>
                  <a:uFillTx/>
                  <a:latin typeface="Segoe UI" panose="020B0502040204020203" pitchFamily="34" charset="0"/>
                </a:rPr>
                <a:t> to diagnose and repair a production issue</a:t>
              </a:r>
            </a:p>
          </p:txBody>
        </p:sp>
      </p:grpSp>
      <p:grpSp>
        <p:nvGrpSpPr>
          <p:cNvPr id="640" name="Group 639"/>
          <p:cNvGrpSpPr/>
          <p:nvPr/>
        </p:nvGrpSpPr>
        <p:grpSpPr>
          <a:xfrm>
            <a:off x="6980237" y="1058862"/>
            <a:ext cx="2663031" cy="608745"/>
            <a:chOff x="6600092" y="1058862"/>
            <a:chExt cx="2663031" cy="608745"/>
          </a:xfrm>
        </p:grpSpPr>
        <p:grpSp>
          <p:nvGrpSpPr>
            <p:cNvPr id="641" name="Group 640"/>
            <p:cNvGrpSpPr/>
            <p:nvPr/>
          </p:nvGrpSpPr>
          <p:grpSpPr>
            <a:xfrm>
              <a:off x="6600092" y="1058862"/>
              <a:ext cx="608745" cy="608745"/>
              <a:chOff x="7777955" y="466725"/>
              <a:chExt cx="608745" cy="608745"/>
            </a:xfrm>
          </p:grpSpPr>
          <p:sp>
            <p:nvSpPr>
              <p:cNvPr id="643" name="Oval 642"/>
              <p:cNvSpPr/>
              <p:nvPr/>
            </p:nvSpPr>
            <p:spPr bwMode="auto">
              <a:xfrm>
                <a:off x="7777955" y="466725"/>
                <a:ext cx="608745" cy="608745"/>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44" name="Group 643"/>
              <p:cNvGrpSpPr/>
              <p:nvPr/>
            </p:nvGrpSpPr>
            <p:grpSpPr>
              <a:xfrm>
                <a:off x="7840660" y="586431"/>
                <a:ext cx="483334" cy="369332"/>
                <a:chOff x="7858948" y="601662"/>
                <a:chExt cx="483334" cy="369332"/>
              </a:xfrm>
            </p:grpSpPr>
            <p:sp>
              <p:nvSpPr>
                <p:cNvPr id="645" name="Rectangle 3458"/>
                <p:cNvSpPr>
                  <a:spLocks noChangeArrowheads="1"/>
                </p:cNvSpPr>
                <p:nvPr/>
              </p:nvSpPr>
              <p:spPr bwMode="auto">
                <a:xfrm>
                  <a:off x="7858948" y="601662"/>
                  <a:ext cx="3222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FFFFFF"/>
                      </a:solidFill>
                      <a:effectLst/>
                      <a:uLnTx/>
                      <a:uFillTx/>
                      <a:latin typeface="Segoe UI Light" panose="020B0502040204020203" pitchFamily="34" charset="0"/>
                    </a:rPr>
                    <a:t>40</a:t>
                  </a:r>
                  <a:endParaRPr kumimoji="0" lang="en-US" altLang="en-US" sz="2400" b="0" i="0" u="none" strike="noStrike" kern="0" cap="none" spc="0" normalizeH="0" baseline="0" noProof="0" dirty="0">
                    <a:ln>
                      <a:noFill/>
                    </a:ln>
                    <a:solidFill>
                      <a:srgbClr val="FFFFFF"/>
                    </a:solidFill>
                    <a:effectLst/>
                    <a:uLnTx/>
                    <a:uFillTx/>
                    <a:latin typeface="Segoe UI" panose="020B0502040204020203" pitchFamily="34" charset="0"/>
                  </a:endParaRPr>
                </a:p>
              </p:txBody>
            </p:sp>
            <p:sp>
              <p:nvSpPr>
                <p:cNvPr id="646" name="Rectangle 3459"/>
                <p:cNvSpPr>
                  <a:spLocks noChangeArrowheads="1"/>
                </p:cNvSpPr>
                <p:nvPr/>
              </p:nvSpPr>
              <p:spPr bwMode="auto">
                <a:xfrm>
                  <a:off x="8181982" y="609917"/>
                  <a:ext cx="1603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FFFFFF"/>
                      </a:solidFill>
                      <a:effectLst/>
                      <a:uLnTx/>
                      <a:uFillTx/>
                      <a:latin typeface="Segoe UI Light" panose="020B0502040204020203" pitchFamily="34" charset="0"/>
                    </a:rPr>
                    <a:t>%</a:t>
                  </a:r>
                  <a:endParaRPr kumimoji="0" lang="en-US" altLang="en-US" sz="1600" b="0" i="0" u="none" strike="noStrike" kern="0" cap="none" spc="0" normalizeH="0" baseline="0" noProof="0" dirty="0">
                    <a:ln>
                      <a:noFill/>
                    </a:ln>
                    <a:solidFill>
                      <a:srgbClr val="FFFFFF"/>
                    </a:solidFill>
                    <a:effectLst/>
                    <a:uLnTx/>
                    <a:uFillTx/>
                    <a:latin typeface="Segoe UI" panose="020B0502040204020203" pitchFamily="34" charset="0"/>
                  </a:endParaRPr>
                </a:p>
              </p:txBody>
            </p:sp>
          </p:grpSp>
        </p:grpSp>
        <p:sp>
          <p:nvSpPr>
            <p:cNvPr id="642" name="Rectangle 3460"/>
            <p:cNvSpPr>
              <a:spLocks noChangeArrowheads="1"/>
            </p:cNvSpPr>
            <p:nvPr/>
          </p:nvSpPr>
          <p:spPr bwMode="auto">
            <a:xfrm>
              <a:off x="7285037" y="1135062"/>
              <a:ext cx="1978086"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20000"/>
                </a:lnSpc>
                <a:spcBef>
                  <a:spcPct val="0"/>
                </a:spcBef>
                <a:spcAft>
                  <a:spcPct val="0"/>
                </a:spcAft>
                <a:buClrTx/>
                <a:buSzTx/>
                <a:buFontTx/>
                <a:buNone/>
                <a:tabLst/>
                <a:defRPr/>
              </a:pPr>
              <a:r>
                <a:rPr kumimoji="0" lang="en-US" altLang="en-US" sz="900" b="0" i="0" u="none" strike="noStrike" kern="0" cap="none" spc="0" normalizeH="0" baseline="0" noProof="0" dirty="0">
                  <a:ln>
                    <a:noFill/>
                  </a:ln>
                  <a:solidFill>
                    <a:srgbClr val="002050"/>
                  </a:solidFill>
                  <a:effectLst/>
                  <a:uLnTx/>
                  <a:uFillTx/>
                  <a:latin typeface="Segoe UI" panose="020B0502040204020203" pitchFamily="34" charset="0"/>
                </a:rPr>
                <a:t>… of implementations end up </a:t>
              </a:r>
              <a:r>
                <a:rPr kumimoji="0" lang="en-US" altLang="en-US" sz="900" b="1" i="0" u="none" strike="noStrike" kern="0" cap="none" spc="0" normalizeH="0" baseline="0" noProof="0" dirty="0">
                  <a:ln>
                    <a:noFill/>
                  </a:ln>
                  <a:solidFill>
                    <a:srgbClr val="002050"/>
                  </a:solidFill>
                  <a:effectLst/>
                  <a:uLnTx/>
                  <a:uFillTx/>
                  <a:latin typeface="Segoe UI" panose="020B0502040204020203" pitchFamily="34" charset="0"/>
                </a:rPr>
                <a:t>getting reworked</a:t>
              </a:r>
              <a:r>
                <a:rPr kumimoji="0" lang="en-US" altLang="en-US" sz="900" b="0" i="0" u="none" strike="noStrike" kern="0" cap="none" spc="0" normalizeH="0" baseline="0" noProof="0" dirty="0">
                  <a:ln>
                    <a:noFill/>
                  </a:ln>
                  <a:solidFill>
                    <a:srgbClr val="002050"/>
                  </a:solidFill>
                  <a:effectLst/>
                  <a:uLnTx/>
                  <a:uFillTx/>
                  <a:latin typeface="Segoe UI" panose="020B0502040204020203" pitchFamily="34" charset="0"/>
                </a:rPr>
                <a:t> because they don’t meet the users’ original requirements</a:t>
              </a:r>
            </a:p>
          </p:txBody>
        </p:sp>
      </p:grpSp>
      <p:sp>
        <p:nvSpPr>
          <p:cNvPr id="647" name="Rectangle 3299"/>
          <p:cNvSpPr>
            <a:spLocks noChangeArrowheads="1"/>
          </p:cNvSpPr>
          <p:nvPr/>
        </p:nvSpPr>
        <p:spPr bwMode="auto">
          <a:xfrm>
            <a:off x="3845239" y="4511955"/>
            <a:ext cx="4632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lang="en-US" altLang="en-US" sz="2200" dirty="0">
                <a:solidFill>
                  <a:srgbClr val="FFFFFF"/>
                </a:solidFill>
                <a:latin typeface="Segoe UI Light" panose="020B0502040204020203" pitchFamily="34" charset="0"/>
              </a:rPr>
              <a:t> 1 in</a:t>
            </a:r>
            <a:endParaRPr lang="en-US" altLang="en-US" dirty="0">
              <a:solidFill>
                <a:srgbClr val="505050"/>
              </a:solidFill>
              <a:latin typeface="Segoe UI" panose="020B0502040204020203" pitchFamily="34" charset="0"/>
            </a:endParaRPr>
          </a:p>
        </p:txBody>
      </p:sp>
      <p:grpSp>
        <p:nvGrpSpPr>
          <p:cNvPr id="648" name="Group 647"/>
          <p:cNvGrpSpPr/>
          <p:nvPr/>
        </p:nvGrpSpPr>
        <p:grpSpPr>
          <a:xfrm>
            <a:off x="8658219" y="2409031"/>
            <a:ext cx="2187575" cy="2030413"/>
            <a:chOff x="8701088" y="2387600"/>
            <a:chExt cx="2187575" cy="2030413"/>
          </a:xfrm>
        </p:grpSpPr>
        <p:sp>
          <p:nvSpPr>
            <p:cNvPr id="649" name="Freeform 6"/>
            <p:cNvSpPr>
              <a:spLocks/>
            </p:cNvSpPr>
            <p:nvPr/>
          </p:nvSpPr>
          <p:spPr bwMode="auto">
            <a:xfrm>
              <a:off x="9118600" y="2814638"/>
              <a:ext cx="534988" cy="159702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50" name="Freeform 8"/>
            <p:cNvSpPr>
              <a:spLocks/>
            </p:cNvSpPr>
            <p:nvPr/>
          </p:nvSpPr>
          <p:spPr bwMode="auto">
            <a:xfrm>
              <a:off x="9801225" y="2787650"/>
              <a:ext cx="747713" cy="162401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51" name="Freeform 9"/>
            <p:cNvSpPr>
              <a:spLocks/>
            </p:cNvSpPr>
            <p:nvPr/>
          </p:nvSpPr>
          <p:spPr bwMode="auto">
            <a:xfrm>
              <a:off x="10417175" y="2486025"/>
              <a:ext cx="311150" cy="360363"/>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52" name="Freeform 10"/>
            <p:cNvSpPr>
              <a:spLocks/>
            </p:cNvSpPr>
            <p:nvPr/>
          </p:nvSpPr>
          <p:spPr bwMode="auto">
            <a:xfrm>
              <a:off x="10514013" y="2890838"/>
              <a:ext cx="107950" cy="546100"/>
            </a:xfrm>
            <a:custGeom>
              <a:avLst/>
              <a:gdLst>
                <a:gd name="T0" fmla="*/ 42 w 68"/>
                <a:gd name="T1" fmla="*/ 37 h 344"/>
                <a:gd name="T2" fmla="*/ 62 w 68"/>
                <a:gd name="T3" fmla="*/ 20 h 344"/>
                <a:gd name="T4" fmla="*/ 34 w 68"/>
                <a:gd name="T5" fmla="*/ 0 h 344"/>
                <a:gd name="T6" fmla="*/ 6 w 68"/>
                <a:gd name="T7" fmla="*/ 20 h 344"/>
                <a:gd name="T8" fmla="*/ 26 w 68"/>
                <a:gd name="T9" fmla="*/ 37 h 344"/>
                <a:gd name="T10" fmla="*/ 0 w 68"/>
                <a:gd name="T11" fmla="*/ 316 h 344"/>
                <a:gd name="T12" fmla="*/ 34 w 68"/>
                <a:gd name="T13" fmla="*/ 344 h 344"/>
                <a:gd name="T14" fmla="*/ 68 w 68"/>
                <a:gd name="T15" fmla="*/ 316 h 344"/>
                <a:gd name="T16" fmla="*/ 42 w 68"/>
                <a:gd name="T17" fmla="*/ 3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4">
                  <a:moveTo>
                    <a:pt x="42" y="37"/>
                  </a:moveTo>
                  <a:lnTo>
                    <a:pt x="62" y="20"/>
                  </a:lnTo>
                  <a:lnTo>
                    <a:pt x="34" y="0"/>
                  </a:lnTo>
                  <a:lnTo>
                    <a:pt x="6" y="20"/>
                  </a:lnTo>
                  <a:lnTo>
                    <a:pt x="26" y="37"/>
                  </a:lnTo>
                  <a:lnTo>
                    <a:pt x="0" y="316"/>
                  </a:lnTo>
                  <a:lnTo>
                    <a:pt x="34" y="344"/>
                  </a:lnTo>
                  <a:lnTo>
                    <a:pt x="68" y="316"/>
                  </a:lnTo>
                  <a:lnTo>
                    <a:pt x="42" y="37"/>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53" name="Freeform 11"/>
            <p:cNvSpPr>
              <a:spLocks/>
            </p:cNvSpPr>
            <p:nvPr/>
          </p:nvSpPr>
          <p:spPr bwMode="auto">
            <a:xfrm>
              <a:off x="10696575" y="2874963"/>
              <a:ext cx="192088" cy="496888"/>
            </a:xfrm>
            <a:custGeom>
              <a:avLst/>
              <a:gdLst>
                <a:gd name="T0" fmla="*/ 0 w 60"/>
                <a:gd name="T1" fmla="*/ 7 h 155"/>
                <a:gd name="T2" fmla="*/ 24 w 60"/>
                <a:gd name="T3" fmla="*/ 0 h 155"/>
                <a:gd name="T4" fmla="*/ 60 w 60"/>
                <a:gd name="T5" fmla="*/ 155 h 155"/>
                <a:gd name="T6" fmla="*/ 35 w 60"/>
                <a:gd name="T7" fmla="*/ 155 h 155"/>
                <a:gd name="T8" fmla="*/ 0 w 60"/>
                <a:gd name="T9" fmla="*/ 7 h 155"/>
              </a:gdLst>
              <a:ahLst/>
              <a:cxnLst>
                <a:cxn ang="0">
                  <a:pos x="T0" y="T1"/>
                </a:cxn>
                <a:cxn ang="0">
                  <a:pos x="T2" y="T3"/>
                </a:cxn>
                <a:cxn ang="0">
                  <a:pos x="T4" y="T5"/>
                </a:cxn>
                <a:cxn ang="0">
                  <a:pos x="T6" y="T7"/>
                </a:cxn>
                <a:cxn ang="0">
                  <a:pos x="T8" y="T9"/>
                </a:cxn>
              </a:cxnLst>
              <a:rect l="0" t="0" r="r" b="b"/>
              <a:pathLst>
                <a:path w="60" h="155">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54" name="Freeform 12"/>
            <p:cNvSpPr>
              <a:spLocks/>
            </p:cNvSpPr>
            <p:nvPr/>
          </p:nvSpPr>
          <p:spPr bwMode="auto">
            <a:xfrm>
              <a:off x="10448925" y="3814763"/>
              <a:ext cx="115888" cy="596900"/>
            </a:xfrm>
            <a:custGeom>
              <a:avLst/>
              <a:gdLst>
                <a:gd name="T0" fmla="*/ 63 w 73"/>
                <a:gd name="T1" fmla="*/ 376 h 376"/>
                <a:gd name="T2" fmla="*/ 10 w 73"/>
                <a:gd name="T3" fmla="*/ 376 h 376"/>
                <a:gd name="T4" fmla="*/ 0 w 73"/>
                <a:gd name="T5" fmla="*/ 0 h 376"/>
                <a:gd name="T6" fmla="*/ 73 w 73"/>
                <a:gd name="T7" fmla="*/ 0 h 376"/>
                <a:gd name="T8" fmla="*/ 63 w 73"/>
                <a:gd name="T9" fmla="*/ 376 h 376"/>
              </a:gdLst>
              <a:ahLst/>
              <a:cxnLst>
                <a:cxn ang="0">
                  <a:pos x="T0" y="T1"/>
                </a:cxn>
                <a:cxn ang="0">
                  <a:pos x="T2" y="T3"/>
                </a:cxn>
                <a:cxn ang="0">
                  <a:pos x="T4" y="T5"/>
                </a:cxn>
                <a:cxn ang="0">
                  <a:pos x="T6" y="T7"/>
                </a:cxn>
                <a:cxn ang="0">
                  <a:pos x="T8" y="T9"/>
                </a:cxn>
              </a:cxnLst>
              <a:rect l="0" t="0" r="r" b="b"/>
              <a:pathLst>
                <a:path w="73" h="376">
                  <a:moveTo>
                    <a:pt x="63" y="376"/>
                  </a:moveTo>
                  <a:lnTo>
                    <a:pt x="10" y="376"/>
                  </a:lnTo>
                  <a:lnTo>
                    <a:pt x="0" y="0"/>
                  </a:lnTo>
                  <a:lnTo>
                    <a:pt x="73" y="0"/>
                  </a:lnTo>
                  <a:lnTo>
                    <a:pt x="63" y="376"/>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55" name="Freeform 13"/>
            <p:cNvSpPr>
              <a:spLocks/>
            </p:cNvSpPr>
            <p:nvPr/>
          </p:nvSpPr>
          <p:spPr bwMode="auto">
            <a:xfrm>
              <a:off x="10455275" y="4360863"/>
              <a:ext cx="106363" cy="5080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56" name="Freeform 14"/>
            <p:cNvSpPr>
              <a:spLocks/>
            </p:cNvSpPr>
            <p:nvPr/>
          </p:nvSpPr>
          <p:spPr bwMode="auto">
            <a:xfrm>
              <a:off x="10583863" y="3814763"/>
              <a:ext cx="112713" cy="596900"/>
            </a:xfrm>
            <a:custGeom>
              <a:avLst/>
              <a:gdLst>
                <a:gd name="T0" fmla="*/ 8 w 71"/>
                <a:gd name="T1" fmla="*/ 376 h 376"/>
                <a:gd name="T2" fmla="*/ 61 w 71"/>
                <a:gd name="T3" fmla="*/ 376 h 376"/>
                <a:gd name="T4" fmla="*/ 71 w 71"/>
                <a:gd name="T5" fmla="*/ 0 h 376"/>
                <a:gd name="T6" fmla="*/ 0 w 71"/>
                <a:gd name="T7" fmla="*/ 0 h 376"/>
                <a:gd name="T8" fmla="*/ 8 w 71"/>
                <a:gd name="T9" fmla="*/ 376 h 376"/>
              </a:gdLst>
              <a:ahLst/>
              <a:cxnLst>
                <a:cxn ang="0">
                  <a:pos x="T0" y="T1"/>
                </a:cxn>
                <a:cxn ang="0">
                  <a:pos x="T2" y="T3"/>
                </a:cxn>
                <a:cxn ang="0">
                  <a:pos x="T4" y="T5"/>
                </a:cxn>
                <a:cxn ang="0">
                  <a:pos x="T6" y="T7"/>
                </a:cxn>
                <a:cxn ang="0">
                  <a:pos x="T8" y="T9"/>
                </a:cxn>
              </a:cxnLst>
              <a:rect l="0" t="0" r="r" b="b"/>
              <a:pathLst>
                <a:path w="71" h="376">
                  <a:moveTo>
                    <a:pt x="8" y="376"/>
                  </a:moveTo>
                  <a:lnTo>
                    <a:pt x="61" y="376"/>
                  </a:lnTo>
                  <a:lnTo>
                    <a:pt x="71" y="0"/>
                  </a:lnTo>
                  <a:lnTo>
                    <a:pt x="0" y="0"/>
                  </a:lnTo>
                  <a:lnTo>
                    <a:pt x="8" y="376"/>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57" name="Freeform 15"/>
            <p:cNvSpPr>
              <a:spLocks/>
            </p:cNvSpPr>
            <p:nvPr/>
          </p:nvSpPr>
          <p:spPr bwMode="auto">
            <a:xfrm>
              <a:off x="10587038" y="4360863"/>
              <a:ext cx="106363" cy="50800"/>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E4A2A"/>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58" name="Freeform 16"/>
            <p:cNvSpPr>
              <a:spLocks/>
            </p:cNvSpPr>
            <p:nvPr/>
          </p:nvSpPr>
          <p:spPr bwMode="auto">
            <a:xfrm>
              <a:off x="10818813" y="3371850"/>
              <a:ext cx="57150" cy="65088"/>
            </a:xfrm>
            <a:custGeom>
              <a:avLst/>
              <a:gdLst>
                <a:gd name="T0" fmla="*/ 0 w 18"/>
                <a:gd name="T1" fmla="*/ 0 h 20"/>
                <a:gd name="T2" fmla="*/ 0 w 18"/>
                <a:gd name="T3" fmla="*/ 11 h 20"/>
                <a:gd name="T4" fmla="*/ 9 w 18"/>
                <a:gd name="T5" fmla="*/ 20 h 20"/>
                <a:gd name="T6" fmla="*/ 18 w 18"/>
                <a:gd name="T7" fmla="*/ 11 h 20"/>
                <a:gd name="T8" fmla="*/ 18 w 18"/>
                <a:gd name="T9" fmla="*/ 0 h 20"/>
                <a:gd name="T10" fmla="*/ 0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0" y="0"/>
                  </a:moveTo>
                  <a:cubicBezTo>
                    <a:pt x="0" y="11"/>
                    <a:pt x="0" y="11"/>
                    <a:pt x="0" y="11"/>
                  </a:cubicBezTo>
                  <a:cubicBezTo>
                    <a:pt x="0" y="16"/>
                    <a:pt x="4" y="20"/>
                    <a:pt x="9" y="20"/>
                  </a:cubicBezTo>
                  <a:cubicBezTo>
                    <a:pt x="14" y="20"/>
                    <a:pt x="18" y="16"/>
                    <a:pt x="18" y="11"/>
                  </a:cubicBezTo>
                  <a:cubicBezTo>
                    <a:pt x="18" y="0"/>
                    <a:pt x="18" y="0"/>
                    <a:pt x="18"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59" name="Freeform 17"/>
            <p:cNvSpPr>
              <a:spLocks/>
            </p:cNvSpPr>
            <p:nvPr/>
          </p:nvSpPr>
          <p:spPr bwMode="auto">
            <a:xfrm>
              <a:off x="10244138" y="2874963"/>
              <a:ext cx="195263" cy="496888"/>
            </a:xfrm>
            <a:custGeom>
              <a:avLst/>
              <a:gdLst>
                <a:gd name="T0" fmla="*/ 61 w 61"/>
                <a:gd name="T1" fmla="*/ 7 h 155"/>
                <a:gd name="T2" fmla="*/ 36 w 61"/>
                <a:gd name="T3" fmla="*/ 0 h 155"/>
                <a:gd name="T4" fmla="*/ 0 w 61"/>
                <a:gd name="T5" fmla="*/ 155 h 155"/>
                <a:gd name="T6" fmla="*/ 25 w 61"/>
                <a:gd name="T7" fmla="*/ 155 h 155"/>
                <a:gd name="T8" fmla="*/ 61 w 61"/>
                <a:gd name="T9" fmla="*/ 7 h 155"/>
              </a:gdLst>
              <a:ahLst/>
              <a:cxnLst>
                <a:cxn ang="0">
                  <a:pos x="T0" y="T1"/>
                </a:cxn>
                <a:cxn ang="0">
                  <a:pos x="T2" y="T3"/>
                </a:cxn>
                <a:cxn ang="0">
                  <a:pos x="T4" y="T5"/>
                </a:cxn>
                <a:cxn ang="0">
                  <a:pos x="T6" y="T7"/>
                </a:cxn>
                <a:cxn ang="0">
                  <a:pos x="T8" y="T9"/>
                </a:cxn>
              </a:cxnLst>
              <a:rect l="0" t="0" r="r" b="b"/>
              <a:pathLst>
                <a:path w="61" h="155">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60" name="Freeform 18"/>
            <p:cNvSpPr>
              <a:spLocks/>
            </p:cNvSpPr>
            <p:nvPr/>
          </p:nvSpPr>
          <p:spPr bwMode="auto">
            <a:xfrm>
              <a:off x="10253663" y="3371850"/>
              <a:ext cx="60325" cy="65088"/>
            </a:xfrm>
            <a:custGeom>
              <a:avLst/>
              <a:gdLst>
                <a:gd name="T0" fmla="*/ 19 w 19"/>
                <a:gd name="T1" fmla="*/ 0 h 20"/>
                <a:gd name="T2" fmla="*/ 19 w 19"/>
                <a:gd name="T3" fmla="*/ 11 h 20"/>
                <a:gd name="T4" fmla="*/ 10 w 19"/>
                <a:gd name="T5" fmla="*/ 20 h 20"/>
                <a:gd name="T6" fmla="*/ 0 w 19"/>
                <a:gd name="T7" fmla="*/ 11 h 20"/>
                <a:gd name="T8" fmla="*/ 0 w 19"/>
                <a:gd name="T9" fmla="*/ 0 h 20"/>
                <a:gd name="T10" fmla="*/ 19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19" y="0"/>
                  </a:moveTo>
                  <a:cubicBezTo>
                    <a:pt x="19" y="11"/>
                    <a:pt x="19" y="11"/>
                    <a:pt x="19" y="11"/>
                  </a:cubicBezTo>
                  <a:cubicBezTo>
                    <a:pt x="19" y="16"/>
                    <a:pt x="15" y="20"/>
                    <a:pt x="10" y="20"/>
                  </a:cubicBezTo>
                  <a:cubicBezTo>
                    <a:pt x="4" y="20"/>
                    <a:pt x="0" y="16"/>
                    <a:pt x="0" y="11"/>
                  </a:cubicBezTo>
                  <a:cubicBezTo>
                    <a:pt x="0" y="0"/>
                    <a:pt x="0" y="0"/>
                    <a:pt x="0" y="0"/>
                  </a:cubicBezTo>
                  <a:lnTo>
                    <a:pt x="19"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61" name="Freeform 19"/>
            <p:cNvSpPr>
              <a:spLocks/>
            </p:cNvSpPr>
            <p:nvPr/>
          </p:nvSpPr>
          <p:spPr bwMode="auto">
            <a:xfrm>
              <a:off x="10363200" y="2862263"/>
              <a:ext cx="409575" cy="635000"/>
            </a:xfrm>
            <a:custGeom>
              <a:avLst/>
              <a:gdLst>
                <a:gd name="T0" fmla="*/ 165 w 258"/>
                <a:gd name="T1" fmla="*/ 0 h 400"/>
                <a:gd name="T2" fmla="*/ 129 w 258"/>
                <a:gd name="T3" fmla="*/ 291 h 400"/>
                <a:gd name="T4" fmla="*/ 93 w 258"/>
                <a:gd name="T5" fmla="*/ 0 h 400"/>
                <a:gd name="T6" fmla="*/ 0 w 258"/>
                <a:gd name="T7" fmla="*/ 8 h 400"/>
                <a:gd name="T8" fmla="*/ 18 w 258"/>
                <a:gd name="T9" fmla="*/ 400 h 400"/>
                <a:gd name="T10" fmla="*/ 238 w 258"/>
                <a:gd name="T11" fmla="*/ 400 h 400"/>
                <a:gd name="T12" fmla="*/ 258 w 258"/>
                <a:gd name="T13" fmla="*/ 8 h 400"/>
                <a:gd name="T14" fmla="*/ 165 w 258"/>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400">
                  <a:moveTo>
                    <a:pt x="165" y="0"/>
                  </a:moveTo>
                  <a:lnTo>
                    <a:pt x="129" y="291"/>
                  </a:lnTo>
                  <a:lnTo>
                    <a:pt x="93" y="0"/>
                  </a:lnTo>
                  <a:lnTo>
                    <a:pt x="0" y="8"/>
                  </a:lnTo>
                  <a:lnTo>
                    <a:pt x="18" y="400"/>
                  </a:lnTo>
                  <a:lnTo>
                    <a:pt x="238" y="400"/>
                  </a:lnTo>
                  <a:lnTo>
                    <a:pt x="258" y="8"/>
                  </a:lnTo>
                  <a:lnTo>
                    <a:pt x="165"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62" name="Freeform 32"/>
            <p:cNvSpPr>
              <a:spLocks/>
            </p:cNvSpPr>
            <p:nvPr/>
          </p:nvSpPr>
          <p:spPr bwMode="auto">
            <a:xfrm>
              <a:off x="10448925" y="2611438"/>
              <a:ext cx="231775" cy="279400"/>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63" name="Freeform 33"/>
            <p:cNvSpPr>
              <a:spLocks/>
            </p:cNvSpPr>
            <p:nvPr/>
          </p:nvSpPr>
          <p:spPr bwMode="auto">
            <a:xfrm>
              <a:off x="10391775" y="3497263"/>
              <a:ext cx="349250" cy="382588"/>
            </a:xfrm>
            <a:custGeom>
              <a:avLst/>
              <a:gdLst>
                <a:gd name="T0" fmla="*/ 210 w 220"/>
                <a:gd name="T1" fmla="*/ 241 h 241"/>
                <a:gd name="T2" fmla="*/ 10 w 220"/>
                <a:gd name="T3" fmla="*/ 241 h 241"/>
                <a:gd name="T4" fmla="*/ 0 w 220"/>
                <a:gd name="T5" fmla="*/ 0 h 241"/>
                <a:gd name="T6" fmla="*/ 220 w 220"/>
                <a:gd name="T7" fmla="*/ 0 h 241"/>
                <a:gd name="T8" fmla="*/ 210 w 220"/>
                <a:gd name="T9" fmla="*/ 241 h 241"/>
              </a:gdLst>
              <a:ahLst/>
              <a:cxnLst>
                <a:cxn ang="0">
                  <a:pos x="T0" y="T1"/>
                </a:cxn>
                <a:cxn ang="0">
                  <a:pos x="T2" y="T3"/>
                </a:cxn>
                <a:cxn ang="0">
                  <a:pos x="T4" y="T5"/>
                </a:cxn>
                <a:cxn ang="0">
                  <a:pos x="T6" y="T7"/>
                </a:cxn>
                <a:cxn ang="0">
                  <a:pos x="T8" y="T9"/>
                </a:cxn>
              </a:cxnLst>
              <a:rect l="0" t="0" r="r" b="b"/>
              <a:pathLst>
                <a:path w="220" h="241">
                  <a:moveTo>
                    <a:pt x="210" y="241"/>
                  </a:moveTo>
                  <a:lnTo>
                    <a:pt x="10" y="241"/>
                  </a:lnTo>
                  <a:lnTo>
                    <a:pt x="0" y="0"/>
                  </a:lnTo>
                  <a:lnTo>
                    <a:pt x="220" y="0"/>
                  </a:lnTo>
                  <a:lnTo>
                    <a:pt x="210" y="24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64" name="Rectangle 34"/>
            <p:cNvSpPr>
              <a:spLocks noChangeArrowheads="1"/>
            </p:cNvSpPr>
            <p:nvPr/>
          </p:nvSpPr>
          <p:spPr bwMode="auto">
            <a:xfrm>
              <a:off x="9002713" y="2814638"/>
              <a:ext cx="128588" cy="3778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65" name="Freeform 35"/>
            <p:cNvSpPr>
              <a:spLocks/>
            </p:cNvSpPr>
            <p:nvPr/>
          </p:nvSpPr>
          <p:spPr bwMode="auto">
            <a:xfrm>
              <a:off x="8896350"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66" name="Freeform 36"/>
            <p:cNvSpPr>
              <a:spLocks/>
            </p:cNvSpPr>
            <p:nvPr/>
          </p:nvSpPr>
          <p:spPr bwMode="auto">
            <a:xfrm>
              <a:off x="9072563"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67" name="Freeform 37"/>
            <p:cNvSpPr>
              <a:spLocks/>
            </p:cNvSpPr>
            <p:nvPr/>
          </p:nvSpPr>
          <p:spPr bwMode="auto">
            <a:xfrm>
              <a:off x="8953500" y="2486025"/>
              <a:ext cx="247650" cy="298450"/>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68" name="Freeform 38"/>
            <p:cNvSpPr>
              <a:spLocks/>
            </p:cNvSpPr>
            <p:nvPr/>
          </p:nvSpPr>
          <p:spPr bwMode="auto">
            <a:xfrm>
              <a:off x="8921750" y="2454275"/>
              <a:ext cx="244475" cy="279400"/>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69" name="Freeform 39"/>
            <p:cNvSpPr>
              <a:spLocks/>
            </p:cNvSpPr>
            <p:nvPr/>
          </p:nvSpPr>
          <p:spPr bwMode="auto">
            <a:xfrm>
              <a:off x="9002713" y="2711450"/>
              <a:ext cx="128588" cy="134938"/>
            </a:xfrm>
            <a:custGeom>
              <a:avLst/>
              <a:gdLst>
                <a:gd name="T0" fmla="*/ 81 w 81"/>
                <a:gd name="T1" fmla="*/ 65 h 85"/>
                <a:gd name="T2" fmla="*/ 40 w 81"/>
                <a:gd name="T3" fmla="*/ 85 h 85"/>
                <a:gd name="T4" fmla="*/ 0 w 81"/>
                <a:gd name="T5" fmla="*/ 65 h 85"/>
                <a:gd name="T6" fmla="*/ 0 w 81"/>
                <a:gd name="T7" fmla="*/ 0 h 85"/>
                <a:gd name="T8" fmla="*/ 81 w 81"/>
                <a:gd name="T9" fmla="*/ 0 h 85"/>
                <a:gd name="T10" fmla="*/ 81 w 81"/>
                <a:gd name="T11" fmla="*/ 65 h 85"/>
              </a:gdLst>
              <a:ahLst/>
              <a:cxnLst>
                <a:cxn ang="0">
                  <a:pos x="T0" y="T1"/>
                </a:cxn>
                <a:cxn ang="0">
                  <a:pos x="T2" y="T3"/>
                </a:cxn>
                <a:cxn ang="0">
                  <a:pos x="T4" y="T5"/>
                </a:cxn>
                <a:cxn ang="0">
                  <a:pos x="T6" y="T7"/>
                </a:cxn>
                <a:cxn ang="0">
                  <a:pos x="T8" y="T9"/>
                </a:cxn>
                <a:cxn ang="0">
                  <a:pos x="T10" y="T11"/>
                </a:cxn>
              </a:cxnLst>
              <a:rect l="0" t="0" r="r" b="b"/>
              <a:pathLst>
                <a:path w="81" h="85">
                  <a:moveTo>
                    <a:pt x="81" y="65"/>
                  </a:moveTo>
                  <a:lnTo>
                    <a:pt x="40" y="85"/>
                  </a:lnTo>
                  <a:lnTo>
                    <a:pt x="0" y="65"/>
                  </a:lnTo>
                  <a:lnTo>
                    <a:pt x="0" y="0"/>
                  </a:lnTo>
                  <a:lnTo>
                    <a:pt x="81" y="0"/>
                  </a:lnTo>
                  <a:lnTo>
                    <a:pt x="81" y="65"/>
                  </a:lnTo>
                  <a:close/>
                </a:path>
              </a:pathLst>
            </a:custGeom>
            <a:solidFill>
              <a:srgbClr val="C3A47C"/>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70" name="Freeform 40"/>
            <p:cNvSpPr>
              <a:spLocks/>
            </p:cNvSpPr>
            <p:nvPr/>
          </p:nvSpPr>
          <p:spPr bwMode="auto">
            <a:xfrm>
              <a:off x="9031288" y="2846388"/>
              <a:ext cx="69850" cy="500063"/>
            </a:xfrm>
            <a:custGeom>
              <a:avLst/>
              <a:gdLst>
                <a:gd name="T0" fmla="*/ 34 w 44"/>
                <a:gd name="T1" fmla="*/ 24 h 315"/>
                <a:gd name="T2" fmla="*/ 44 w 44"/>
                <a:gd name="T3" fmla="*/ 18 h 315"/>
                <a:gd name="T4" fmla="*/ 22 w 44"/>
                <a:gd name="T5" fmla="*/ 0 h 315"/>
                <a:gd name="T6" fmla="*/ 0 w 44"/>
                <a:gd name="T7" fmla="*/ 18 h 315"/>
                <a:gd name="T8" fmla="*/ 10 w 44"/>
                <a:gd name="T9" fmla="*/ 24 h 315"/>
                <a:gd name="T10" fmla="*/ 8 w 44"/>
                <a:gd name="T11" fmla="*/ 291 h 315"/>
                <a:gd name="T12" fmla="*/ 22 w 44"/>
                <a:gd name="T13" fmla="*/ 315 h 315"/>
                <a:gd name="T14" fmla="*/ 34 w 44"/>
                <a:gd name="T15" fmla="*/ 291 h 315"/>
                <a:gd name="T16" fmla="*/ 34 w 44"/>
                <a:gd name="T17"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5">
                  <a:moveTo>
                    <a:pt x="34" y="24"/>
                  </a:moveTo>
                  <a:lnTo>
                    <a:pt x="44" y="18"/>
                  </a:lnTo>
                  <a:lnTo>
                    <a:pt x="22" y="0"/>
                  </a:lnTo>
                  <a:lnTo>
                    <a:pt x="0" y="18"/>
                  </a:lnTo>
                  <a:lnTo>
                    <a:pt x="10" y="24"/>
                  </a:lnTo>
                  <a:lnTo>
                    <a:pt x="8" y="291"/>
                  </a:lnTo>
                  <a:lnTo>
                    <a:pt x="22" y="315"/>
                  </a:lnTo>
                  <a:lnTo>
                    <a:pt x="34" y="291"/>
                  </a:lnTo>
                  <a:lnTo>
                    <a:pt x="34"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71" name="Freeform 41"/>
            <p:cNvSpPr>
              <a:spLocks/>
            </p:cNvSpPr>
            <p:nvPr/>
          </p:nvSpPr>
          <p:spPr bwMode="auto">
            <a:xfrm>
              <a:off x="8701088" y="2852738"/>
              <a:ext cx="273050" cy="700088"/>
            </a:xfrm>
            <a:custGeom>
              <a:avLst/>
              <a:gdLst>
                <a:gd name="T0" fmla="*/ 85 w 85"/>
                <a:gd name="T1" fmla="*/ 9 h 218"/>
                <a:gd name="T2" fmla="*/ 51 w 85"/>
                <a:gd name="T3" fmla="*/ 0 h 218"/>
                <a:gd name="T4" fmla="*/ 0 w 85"/>
                <a:gd name="T5" fmla="*/ 218 h 218"/>
                <a:gd name="T6" fmla="*/ 35 w 85"/>
                <a:gd name="T7" fmla="*/ 218 h 218"/>
                <a:gd name="T8" fmla="*/ 85 w 85"/>
                <a:gd name="T9" fmla="*/ 9 h 218"/>
              </a:gdLst>
              <a:ahLst/>
              <a:cxnLst>
                <a:cxn ang="0">
                  <a:pos x="T0" y="T1"/>
                </a:cxn>
                <a:cxn ang="0">
                  <a:pos x="T2" y="T3"/>
                </a:cxn>
                <a:cxn ang="0">
                  <a:pos x="T4" y="T5"/>
                </a:cxn>
                <a:cxn ang="0">
                  <a:pos x="T6" y="T7"/>
                </a:cxn>
                <a:cxn ang="0">
                  <a:pos x="T8" y="T9"/>
                </a:cxn>
              </a:cxnLst>
              <a:rect l="0" t="0" r="r" b="b"/>
              <a:pathLst>
                <a:path w="85" h="218">
                  <a:moveTo>
                    <a:pt x="85" y="9"/>
                  </a:moveTo>
                  <a:cubicBezTo>
                    <a:pt x="74" y="6"/>
                    <a:pt x="62" y="3"/>
                    <a:pt x="51" y="0"/>
                  </a:cubicBezTo>
                  <a:cubicBezTo>
                    <a:pt x="19" y="71"/>
                    <a:pt x="8" y="141"/>
                    <a:pt x="0" y="218"/>
                  </a:cubicBezTo>
                  <a:cubicBezTo>
                    <a:pt x="35" y="218"/>
                    <a:pt x="35" y="218"/>
                    <a:pt x="35" y="218"/>
                  </a:cubicBezTo>
                  <a:cubicBezTo>
                    <a:pt x="43" y="144"/>
                    <a:pt x="53" y="77"/>
                    <a:pt x="85"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72" name="Freeform 42"/>
            <p:cNvSpPr>
              <a:spLocks/>
            </p:cNvSpPr>
            <p:nvPr/>
          </p:nvSpPr>
          <p:spPr bwMode="auto">
            <a:xfrm>
              <a:off x="9163050" y="2852738"/>
              <a:ext cx="269875" cy="700088"/>
            </a:xfrm>
            <a:custGeom>
              <a:avLst/>
              <a:gdLst>
                <a:gd name="T0" fmla="*/ 0 w 84"/>
                <a:gd name="T1" fmla="*/ 9 h 218"/>
                <a:gd name="T2" fmla="*/ 33 w 84"/>
                <a:gd name="T3" fmla="*/ 0 h 218"/>
                <a:gd name="T4" fmla="*/ 84 w 84"/>
                <a:gd name="T5" fmla="*/ 218 h 218"/>
                <a:gd name="T6" fmla="*/ 50 w 84"/>
                <a:gd name="T7" fmla="*/ 218 h 218"/>
                <a:gd name="T8" fmla="*/ 0 w 84"/>
                <a:gd name="T9" fmla="*/ 9 h 218"/>
              </a:gdLst>
              <a:ahLst/>
              <a:cxnLst>
                <a:cxn ang="0">
                  <a:pos x="T0" y="T1"/>
                </a:cxn>
                <a:cxn ang="0">
                  <a:pos x="T2" y="T3"/>
                </a:cxn>
                <a:cxn ang="0">
                  <a:pos x="T4" y="T5"/>
                </a:cxn>
                <a:cxn ang="0">
                  <a:pos x="T6" y="T7"/>
                </a:cxn>
                <a:cxn ang="0">
                  <a:pos x="T8" y="T9"/>
                </a:cxn>
              </a:cxnLst>
              <a:rect l="0" t="0" r="r" b="b"/>
              <a:pathLst>
                <a:path w="84" h="218">
                  <a:moveTo>
                    <a:pt x="0" y="9"/>
                  </a:moveTo>
                  <a:cubicBezTo>
                    <a:pt x="11" y="6"/>
                    <a:pt x="22" y="3"/>
                    <a:pt x="33" y="0"/>
                  </a:cubicBezTo>
                  <a:cubicBezTo>
                    <a:pt x="66" y="71"/>
                    <a:pt x="77" y="141"/>
                    <a:pt x="84" y="218"/>
                  </a:cubicBezTo>
                  <a:cubicBezTo>
                    <a:pt x="50" y="218"/>
                    <a:pt x="50" y="218"/>
                    <a:pt x="50" y="218"/>
                  </a:cubicBezTo>
                  <a:cubicBezTo>
                    <a:pt x="42" y="144"/>
                    <a:pt x="31" y="77"/>
                    <a:pt x="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73" name="Freeform 43"/>
            <p:cNvSpPr>
              <a:spLocks/>
            </p:cNvSpPr>
            <p:nvPr/>
          </p:nvSpPr>
          <p:spPr bwMode="auto">
            <a:xfrm>
              <a:off x="8899525" y="3616325"/>
              <a:ext cx="160338" cy="738188"/>
            </a:xfrm>
            <a:custGeom>
              <a:avLst/>
              <a:gdLst>
                <a:gd name="T0" fmla="*/ 85 w 101"/>
                <a:gd name="T1" fmla="*/ 465 h 465"/>
                <a:gd name="T2" fmla="*/ 12 w 101"/>
                <a:gd name="T3" fmla="*/ 465 h 465"/>
                <a:gd name="T4" fmla="*/ 0 w 101"/>
                <a:gd name="T5" fmla="*/ 0 h 465"/>
                <a:gd name="T6" fmla="*/ 101 w 101"/>
                <a:gd name="T7" fmla="*/ 0 h 465"/>
                <a:gd name="T8" fmla="*/ 85 w 101"/>
                <a:gd name="T9" fmla="*/ 465 h 465"/>
              </a:gdLst>
              <a:ahLst/>
              <a:cxnLst>
                <a:cxn ang="0">
                  <a:pos x="T0" y="T1"/>
                </a:cxn>
                <a:cxn ang="0">
                  <a:pos x="T2" y="T3"/>
                </a:cxn>
                <a:cxn ang="0">
                  <a:pos x="T4" y="T5"/>
                </a:cxn>
                <a:cxn ang="0">
                  <a:pos x="T6" y="T7"/>
                </a:cxn>
                <a:cxn ang="0">
                  <a:pos x="T8" y="T9"/>
                </a:cxn>
              </a:cxnLst>
              <a:rect l="0" t="0" r="r" b="b"/>
              <a:pathLst>
                <a:path w="101" h="465">
                  <a:moveTo>
                    <a:pt x="85" y="465"/>
                  </a:moveTo>
                  <a:lnTo>
                    <a:pt x="12" y="465"/>
                  </a:lnTo>
                  <a:lnTo>
                    <a:pt x="0" y="0"/>
                  </a:lnTo>
                  <a:lnTo>
                    <a:pt x="101" y="0"/>
                  </a:lnTo>
                  <a:lnTo>
                    <a:pt x="85" y="46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74" name="Freeform 44"/>
            <p:cNvSpPr>
              <a:spLocks/>
            </p:cNvSpPr>
            <p:nvPr/>
          </p:nvSpPr>
          <p:spPr bwMode="auto">
            <a:xfrm>
              <a:off x="9066213" y="3616325"/>
              <a:ext cx="163513" cy="738188"/>
            </a:xfrm>
            <a:custGeom>
              <a:avLst/>
              <a:gdLst>
                <a:gd name="T0" fmla="*/ 91 w 103"/>
                <a:gd name="T1" fmla="*/ 465 h 465"/>
                <a:gd name="T2" fmla="*/ 18 w 103"/>
                <a:gd name="T3" fmla="*/ 465 h 465"/>
                <a:gd name="T4" fmla="*/ 0 w 103"/>
                <a:gd name="T5" fmla="*/ 0 h 465"/>
                <a:gd name="T6" fmla="*/ 103 w 103"/>
                <a:gd name="T7" fmla="*/ 0 h 465"/>
                <a:gd name="T8" fmla="*/ 91 w 103"/>
                <a:gd name="T9" fmla="*/ 465 h 465"/>
              </a:gdLst>
              <a:ahLst/>
              <a:cxnLst>
                <a:cxn ang="0">
                  <a:pos x="T0" y="T1"/>
                </a:cxn>
                <a:cxn ang="0">
                  <a:pos x="T2" y="T3"/>
                </a:cxn>
                <a:cxn ang="0">
                  <a:pos x="T4" y="T5"/>
                </a:cxn>
                <a:cxn ang="0">
                  <a:pos x="T6" y="T7"/>
                </a:cxn>
                <a:cxn ang="0">
                  <a:pos x="T8" y="T9"/>
                </a:cxn>
              </a:cxnLst>
              <a:rect l="0" t="0" r="r" b="b"/>
              <a:pathLst>
                <a:path w="103" h="465">
                  <a:moveTo>
                    <a:pt x="91" y="465"/>
                  </a:moveTo>
                  <a:lnTo>
                    <a:pt x="18" y="465"/>
                  </a:lnTo>
                  <a:lnTo>
                    <a:pt x="0" y="0"/>
                  </a:lnTo>
                  <a:lnTo>
                    <a:pt x="103" y="0"/>
                  </a:lnTo>
                  <a:lnTo>
                    <a:pt x="91" y="465"/>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75" name="Freeform 45"/>
            <p:cNvSpPr>
              <a:spLocks/>
            </p:cNvSpPr>
            <p:nvPr/>
          </p:nvSpPr>
          <p:spPr bwMode="auto">
            <a:xfrm>
              <a:off x="8716963" y="3552825"/>
              <a:ext cx="79375" cy="88900"/>
            </a:xfrm>
            <a:custGeom>
              <a:avLst/>
              <a:gdLst>
                <a:gd name="T0" fmla="*/ 0 w 25"/>
                <a:gd name="T1" fmla="*/ 0 h 28"/>
                <a:gd name="T2" fmla="*/ 0 w 25"/>
                <a:gd name="T3" fmla="*/ 15 h 28"/>
                <a:gd name="T4" fmla="*/ 13 w 25"/>
                <a:gd name="T5" fmla="*/ 28 h 28"/>
                <a:gd name="T6" fmla="*/ 25 w 25"/>
                <a:gd name="T7" fmla="*/ 15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5"/>
                    <a:pt x="0" y="15"/>
                    <a:pt x="0" y="15"/>
                  </a:cubicBezTo>
                  <a:cubicBezTo>
                    <a:pt x="0" y="22"/>
                    <a:pt x="6" y="28"/>
                    <a:pt x="13" y="28"/>
                  </a:cubicBezTo>
                  <a:cubicBezTo>
                    <a:pt x="20" y="28"/>
                    <a:pt x="25" y="22"/>
                    <a:pt x="25" y="15"/>
                  </a:cubicBezTo>
                  <a:cubicBezTo>
                    <a:pt x="25" y="0"/>
                    <a:pt x="25" y="0"/>
                    <a:pt x="25"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76" name="Freeform 46"/>
            <p:cNvSpPr>
              <a:spLocks/>
            </p:cNvSpPr>
            <p:nvPr/>
          </p:nvSpPr>
          <p:spPr bwMode="auto">
            <a:xfrm>
              <a:off x="9336088" y="3552825"/>
              <a:ext cx="82550" cy="88900"/>
            </a:xfrm>
            <a:custGeom>
              <a:avLst/>
              <a:gdLst>
                <a:gd name="T0" fmla="*/ 0 w 26"/>
                <a:gd name="T1" fmla="*/ 0 h 28"/>
                <a:gd name="T2" fmla="*/ 0 w 26"/>
                <a:gd name="T3" fmla="*/ 15 h 28"/>
                <a:gd name="T4" fmla="*/ 13 w 26"/>
                <a:gd name="T5" fmla="*/ 28 h 28"/>
                <a:gd name="T6" fmla="*/ 26 w 26"/>
                <a:gd name="T7" fmla="*/ 15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5"/>
                    <a:pt x="0" y="15"/>
                    <a:pt x="0" y="15"/>
                  </a:cubicBezTo>
                  <a:cubicBezTo>
                    <a:pt x="0" y="22"/>
                    <a:pt x="6" y="28"/>
                    <a:pt x="13" y="28"/>
                  </a:cubicBezTo>
                  <a:cubicBezTo>
                    <a:pt x="20" y="28"/>
                    <a:pt x="26" y="22"/>
                    <a:pt x="26" y="15"/>
                  </a:cubicBezTo>
                  <a:cubicBezTo>
                    <a:pt x="26" y="0"/>
                    <a:pt x="26" y="0"/>
                    <a:pt x="26"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77" name="Freeform 47"/>
            <p:cNvSpPr>
              <a:spLocks/>
            </p:cNvSpPr>
            <p:nvPr/>
          </p:nvSpPr>
          <p:spPr bwMode="auto">
            <a:xfrm>
              <a:off x="8861425" y="2814638"/>
              <a:ext cx="406400" cy="801688"/>
            </a:xfrm>
            <a:custGeom>
              <a:avLst/>
              <a:gdLst>
                <a:gd name="T0" fmla="*/ 170 w 256"/>
                <a:gd name="T1" fmla="*/ 0 h 505"/>
                <a:gd name="T2" fmla="*/ 129 w 256"/>
                <a:gd name="T3" fmla="*/ 315 h 505"/>
                <a:gd name="T4" fmla="*/ 89 w 256"/>
                <a:gd name="T5" fmla="*/ 0 h 505"/>
                <a:gd name="T6" fmla="*/ 0 w 256"/>
                <a:gd name="T7" fmla="*/ 24 h 505"/>
                <a:gd name="T8" fmla="*/ 6 w 256"/>
                <a:gd name="T9" fmla="*/ 505 h 505"/>
                <a:gd name="T10" fmla="*/ 252 w 256"/>
                <a:gd name="T11" fmla="*/ 505 h 505"/>
                <a:gd name="T12" fmla="*/ 256 w 256"/>
                <a:gd name="T13" fmla="*/ 24 h 505"/>
                <a:gd name="T14" fmla="*/ 170 w 256"/>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505">
                  <a:moveTo>
                    <a:pt x="170" y="0"/>
                  </a:moveTo>
                  <a:lnTo>
                    <a:pt x="129" y="315"/>
                  </a:lnTo>
                  <a:lnTo>
                    <a:pt x="89" y="0"/>
                  </a:lnTo>
                  <a:lnTo>
                    <a:pt x="0" y="24"/>
                  </a:lnTo>
                  <a:lnTo>
                    <a:pt x="6" y="505"/>
                  </a:lnTo>
                  <a:lnTo>
                    <a:pt x="252" y="505"/>
                  </a:lnTo>
                  <a:lnTo>
                    <a:pt x="256" y="24"/>
                  </a:lnTo>
                  <a:lnTo>
                    <a:pt x="1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78" name="Freeform 48"/>
            <p:cNvSpPr>
              <a:spLocks/>
            </p:cNvSpPr>
            <p:nvPr/>
          </p:nvSpPr>
          <p:spPr bwMode="auto">
            <a:xfrm>
              <a:off x="9169400" y="258603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79" name="Freeform 49"/>
            <p:cNvSpPr>
              <a:spLocks/>
            </p:cNvSpPr>
            <p:nvPr/>
          </p:nvSpPr>
          <p:spPr bwMode="auto">
            <a:xfrm>
              <a:off x="916940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80" name="Freeform 50"/>
            <p:cNvSpPr>
              <a:spLocks/>
            </p:cNvSpPr>
            <p:nvPr/>
          </p:nvSpPr>
          <p:spPr bwMode="auto">
            <a:xfrm>
              <a:off x="9163050"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81" name="Freeform 51"/>
            <p:cNvSpPr>
              <a:spLocks/>
            </p:cNvSpPr>
            <p:nvPr/>
          </p:nvSpPr>
          <p:spPr bwMode="auto">
            <a:xfrm>
              <a:off x="9166225" y="2576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82" name="Freeform 52"/>
            <p:cNvSpPr>
              <a:spLocks/>
            </p:cNvSpPr>
            <p:nvPr/>
          </p:nvSpPr>
          <p:spPr bwMode="auto">
            <a:xfrm>
              <a:off x="8964613"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83" name="Freeform 53"/>
            <p:cNvSpPr>
              <a:spLocks/>
            </p:cNvSpPr>
            <p:nvPr/>
          </p:nvSpPr>
          <p:spPr bwMode="auto">
            <a:xfrm>
              <a:off x="9169400" y="25892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84" name="Freeform 54"/>
            <p:cNvSpPr>
              <a:spLocks/>
            </p:cNvSpPr>
            <p:nvPr/>
          </p:nvSpPr>
          <p:spPr bwMode="auto">
            <a:xfrm>
              <a:off x="9169400" y="25955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85" name="Rectangle 55"/>
            <p:cNvSpPr>
              <a:spLocks noChangeArrowheads="1"/>
            </p:cNvSpPr>
            <p:nvPr/>
          </p:nvSpPr>
          <p:spPr bwMode="auto">
            <a:xfrm>
              <a:off x="9159875" y="2570163"/>
              <a:ext cx="1588" cy="1588"/>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86" name="Freeform 56"/>
            <p:cNvSpPr>
              <a:spLocks/>
            </p:cNvSpPr>
            <p:nvPr/>
          </p:nvSpPr>
          <p:spPr bwMode="auto">
            <a:xfrm>
              <a:off x="8956675" y="25923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87" name="Freeform 57"/>
            <p:cNvSpPr>
              <a:spLocks/>
            </p:cNvSpPr>
            <p:nvPr/>
          </p:nvSpPr>
          <p:spPr bwMode="auto">
            <a:xfrm>
              <a:off x="895985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88" name="Freeform 58"/>
            <p:cNvSpPr>
              <a:spLocks/>
            </p:cNvSpPr>
            <p:nvPr/>
          </p:nvSpPr>
          <p:spPr bwMode="auto">
            <a:xfrm>
              <a:off x="8959850" y="25765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89" name="Freeform 59"/>
            <p:cNvSpPr>
              <a:spLocks/>
            </p:cNvSpPr>
            <p:nvPr/>
          </p:nvSpPr>
          <p:spPr bwMode="auto">
            <a:xfrm>
              <a:off x="8956675" y="25860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90" name="Freeform 60"/>
            <p:cNvSpPr>
              <a:spLocks/>
            </p:cNvSpPr>
            <p:nvPr/>
          </p:nvSpPr>
          <p:spPr bwMode="auto">
            <a:xfrm>
              <a:off x="8937625" y="2560638"/>
              <a:ext cx="250825" cy="223838"/>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91" name="Freeform 61"/>
            <p:cNvSpPr>
              <a:spLocks noEditPoints="1"/>
            </p:cNvSpPr>
            <p:nvPr/>
          </p:nvSpPr>
          <p:spPr bwMode="auto">
            <a:xfrm>
              <a:off x="8959850" y="2605088"/>
              <a:ext cx="215900" cy="71438"/>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92" name="Oval 62"/>
            <p:cNvSpPr>
              <a:spLocks noChangeArrowheads="1"/>
            </p:cNvSpPr>
            <p:nvPr/>
          </p:nvSpPr>
          <p:spPr bwMode="auto">
            <a:xfrm>
              <a:off x="8964613" y="2614613"/>
              <a:ext cx="6350"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93" name="Oval 63"/>
            <p:cNvSpPr>
              <a:spLocks noChangeArrowheads="1"/>
            </p:cNvSpPr>
            <p:nvPr/>
          </p:nvSpPr>
          <p:spPr bwMode="auto">
            <a:xfrm>
              <a:off x="9163050" y="2614613"/>
              <a:ext cx="6350" cy="6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94" name="Freeform 67"/>
            <p:cNvSpPr>
              <a:spLocks/>
            </p:cNvSpPr>
            <p:nvPr/>
          </p:nvSpPr>
          <p:spPr bwMode="auto">
            <a:xfrm>
              <a:off x="9766300" y="2736850"/>
              <a:ext cx="157163" cy="169863"/>
            </a:xfrm>
            <a:custGeom>
              <a:avLst/>
              <a:gdLst>
                <a:gd name="T0" fmla="*/ 0 w 99"/>
                <a:gd name="T1" fmla="*/ 10 h 107"/>
                <a:gd name="T2" fmla="*/ 10 w 99"/>
                <a:gd name="T3" fmla="*/ 0 h 107"/>
                <a:gd name="T4" fmla="*/ 89 w 99"/>
                <a:gd name="T5" fmla="*/ 0 h 107"/>
                <a:gd name="T6" fmla="*/ 99 w 99"/>
                <a:gd name="T7" fmla="*/ 10 h 107"/>
                <a:gd name="T8" fmla="*/ 72 w 99"/>
                <a:gd name="T9" fmla="*/ 99 h 107"/>
                <a:gd name="T10" fmla="*/ 36 w 99"/>
                <a:gd name="T11" fmla="*/ 107 h 107"/>
                <a:gd name="T12" fmla="*/ 6 w 99"/>
                <a:gd name="T13" fmla="*/ 65 h 107"/>
                <a:gd name="T14" fmla="*/ 0 w 99"/>
                <a:gd name="T15" fmla="*/ 1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07">
                  <a:moveTo>
                    <a:pt x="0" y="10"/>
                  </a:moveTo>
                  <a:lnTo>
                    <a:pt x="10" y="0"/>
                  </a:lnTo>
                  <a:lnTo>
                    <a:pt x="89" y="0"/>
                  </a:lnTo>
                  <a:lnTo>
                    <a:pt x="99" y="10"/>
                  </a:lnTo>
                  <a:lnTo>
                    <a:pt x="72" y="99"/>
                  </a:lnTo>
                  <a:lnTo>
                    <a:pt x="36" y="107"/>
                  </a:lnTo>
                  <a:lnTo>
                    <a:pt x="6" y="65"/>
                  </a:lnTo>
                  <a:lnTo>
                    <a:pt x="0"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95" name="Freeform 68"/>
            <p:cNvSpPr>
              <a:spLocks/>
            </p:cNvSpPr>
            <p:nvPr/>
          </p:nvSpPr>
          <p:spPr bwMode="auto">
            <a:xfrm>
              <a:off x="9675813" y="4335463"/>
              <a:ext cx="157163" cy="79375"/>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96" name="Freeform 69"/>
            <p:cNvSpPr>
              <a:spLocks/>
            </p:cNvSpPr>
            <p:nvPr/>
          </p:nvSpPr>
          <p:spPr bwMode="auto">
            <a:xfrm>
              <a:off x="9653588" y="3484563"/>
              <a:ext cx="201613" cy="866775"/>
            </a:xfrm>
            <a:custGeom>
              <a:avLst/>
              <a:gdLst>
                <a:gd name="T0" fmla="*/ 99 w 127"/>
                <a:gd name="T1" fmla="*/ 546 h 546"/>
                <a:gd name="T2" fmla="*/ 24 w 127"/>
                <a:gd name="T3" fmla="*/ 546 h 546"/>
                <a:gd name="T4" fmla="*/ 0 w 127"/>
                <a:gd name="T5" fmla="*/ 0 h 546"/>
                <a:gd name="T6" fmla="*/ 127 w 127"/>
                <a:gd name="T7" fmla="*/ 0 h 546"/>
                <a:gd name="T8" fmla="*/ 99 w 127"/>
                <a:gd name="T9" fmla="*/ 546 h 546"/>
              </a:gdLst>
              <a:ahLst/>
              <a:cxnLst>
                <a:cxn ang="0">
                  <a:pos x="T0" y="T1"/>
                </a:cxn>
                <a:cxn ang="0">
                  <a:pos x="T2" y="T3"/>
                </a:cxn>
                <a:cxn ang="0">
                  <a:pos x="T4" y="T5"/>
                </a:cxn>
                <a:cxn ang="0">
                  <a:pos x="T6" y="T7"/>
                </a:cxn>
                <a:cxn ang="0">
                  <a:pos x="T8" y="T9"/>
                </a:cxn>
              </a:cxnLst>
              <a:rect l="0" t="0" r="r" b="b"/>
              <a:pathLst>
                <a:path w="127" h="546">
                  <a:moveTo>
                    <a:pt x="99" y="546"/>
                  </a:moveTo>
                  <a:lnTo>
                    <a:pt x="24" y="546"/>
                  </a:lnTo>
                  <a:lnTo>
                    <a:pt x="0" y="0"/>
                  </a:lnTo>
                  <a:lnTo>
                    <a:pt x="127" y="0"/>
                  </a:lnTo>
                  <a:lnTo>
                    <a:pt x="99" y="5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97" name="Freeform 70"/>
            <p:cNvSpPr>
              <a:spLocks/>
            </p:cNvSpPr>
            <p:nvPr/>
          </p:nvSpPr>
          <p:spPr bwMode="auto">
            <a:xfrm>
              <a:off x="9829800" y="3484563"/>
              <a:ext cx="201613" cy="866775"/>
            </a:xfrm>
            <a:custGeom>
              <a:avLst/>
              <a:gdLst>
                <a:gd name="T0" fmla="*/ 103 w 127"/>
                <a:gd name="T1" fmla="*/ 546 h 546"/>
                <a:gd name="T2" fmla="*/ 28 w 127"/>
                <a:gd name="T3" fmla="*/ 546 h 546"/>
                <a:gd name="T4" fmla="*/ 0 w 127"/>
                <a:gd name="T5" fmla="*/ 0 h 546"/>
                <a:gd name="T6" fmla="*/ 127 w 127"/>
                <a:gd name="T7" fmla="*/ 0 h 546"/>
                <a:gd name="T8" fmla="*/ 103 w 127"/>
                <a:gd name="T9" fmla="*/ 546 h 546"/>
              </a:gdLst>
              <a:ahLst/>
              <a:cxnLst>
                <a:cxn ang="0">
                  <a:pos x="T0" y="T1"/>
                </a:cxn>
                <a:cxn ang="0">
                  <a:pos x="T2" y="T3"/>
                </a:cxn>
                <a:cxn ang="0">
                  <a:pos x="T4" y="T5"/>
                </a:cxn>
                <a:cxn ang="0">
                  <a:pos x="T6" y="T7"/>
                </a:cxn>
                <a:cxn ang="0">
                  <a:pos x="T8" y="T9"/>
                </a:cxn>
              </a:cxnLst>
              <a:rect l="0" t="0" r="r" b="b"/>
              <a:pathLst>
                <a:path w="127" h="546">
                  <a:moveTo>
                    <a:pt x="103" y="546"/>
                  </a:moveTo>
                  <a:lnTo>
                    <a:pt x="28" y="546"/>
                  </a:lnTo>
                  <a:lnTo>
                    <a:pt x="0" y="0"/>
                  </a:lnTo>
                  <a:lnTo>
                    <a:pt x="127" y="0"/>
                  </a:lnTo>
                  <a:lnTo>
                    <a:pt x="103" y="5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98" name="Freeform 71"/>
            <p:cNvSpPr>
              <a:spLocks/>
            </p:cNvSpPr>
            <p:nvPr/>
          </p:nvSpPr>
          <p:spPr bwMode="auto">
            <a:xfrm>
              <a:off x="9858375" y="4335463"/>
              <a:ext cx="157163" cy="79375"/>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699" name="Freeform 72"/>
            <p:cNvSpPr>
              <a:spLocks/>
            </p:cNvSpPr>
            <p:nvPr/>
          </p:nvSpPr>
          <p:spPr bwMode="auto">
            <a:xfrm>
              <a:off x="9750425" y="2755900"/>
              <a:ext cx="195263" cy="530225"/>
            </a:xfrm>
            <a:custGeom>
              <a:avLst/>
              <a:gdLst>
                <a:gd name="T0" fmla="*/ 123 w 123"/>
                <a:gd name="T1" fmla="*/ 71 h 334"/>
                <a:gd name="T2" fmla="*/ 62 w 123"/>
                <a:gd name="T3" fmla="*/ 0 h 334"/>
                <a:gd name="T4" fmla="*/ 0 w 123"/>
                <a:gd name="T5" fmla="*/ 65 h 334"/>
                <a:gd name="T6" fmla="*/ 46 w 123"/>
                <a:gd name="T7" fmla="*/ 308 h 334"/>
                <a:gd name="T8" fmla="*/ 58 w 123"/>
                <a:gd name="T9" fmla="*/ 334 h 334"/>
                <a:gd name="T10" fmla="*/ 72 w 123"/>
                <a:gd name="T11" fmla="*/ 308 h 334"/>
                <a:gd name="T12" fmla="*/ 123 w 123"/>
                <a:gd name="T13" fmla="*/ 71 h 334"/>
              </a:gdLst>
              <a:ahLst/>
              <a:cxnLst>
                <a:cxn ang="0">
                  <a:pos x="T0" y="T1"/>
                </a:cxn>
                <a:cxn ang="0">
                  <a:pos x="T2" y="T3"/>
                </a:cxn>
                <a:cxn ang="0">
                  <a:pos x="T4" y="T5"/>
                </a:cxn>
                <a:cxn ang="0">
                  <a:pos x="T6" y="T7"/>
                </a:cxn>
                <a:cxn ang="0">
                  <a:pos x="T8" y="T9"/>
                </a:cxn>
                <a:cxn ang="0">
                  <a:pos x="T10" y="T11"/>
                </a:cxn>
                <a:cxn ang="0">
                  <a:pos x="T12" y="T13"/>
                </a:cxn>
              </a:cxnLst>
              <a:rect l="0" t="0" r="r" b="b"/>
              <a:pathLst>
                <a:path w="123" h="334">
                  <a:moveTo>
                    <a:pt x="123" y="71"/>
                  </a:moveTo>
                  <a:lnTo>
                    <a:pt x="62" y="0"/>
                  </a:lnTo>
                  <a:lnTo>
                    <a:pt x="0" y="65"/>
                  </a:lnTo>
                  <a:lnTo>
                    <a:pt x="46" y="308"/>
                  </a:lnTo>
                  <a:lnTo>
                    <a:pt x="58" y="334"/>
                  </a:lnTo>
                  <a:lnTo>
                    <a:pt x="72" y="308"/>
                  </a:lnTo>
                  <a:lnTo>
                    <a:pt x="123" y="7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00" name="Freeform 73"/>
            <p:cNvSpPr>
              <a:spLocks/>
            </p:cNvSpPr>
            <p:nvPr/>
          </p:nvSpPr>
          <p:spPr bwMode="auto">
            <a:xfrm>
              <a:off x="9729788" y="2400300"/>
              <a:ext cx="247650" cy="311150"/>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01" name="Freeform 74"/>
            <p:cNvSpPr>
              <a:spLocks/>
            </p:cNvSpPr>
            <p:nvPr/>
          </p:nvSpPr>
          <p:spPr bwMode="auto">
            <a:xfrm>
              <a:off x="9685338" y="2387600"/>
              <a:ext cx="276225" cy="339725"/>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02" name="Freeform 75"/>
            <p:cNvSpPr>
              <a:spLocks/>
            </p:cNvSpPr>
            <p:nvPr/>
          </p:nvSpPr>
          <p:spPr bwMode="auto">
            <a:xfrm>
              <a:off x="9782175" y="2636838"/>
              <a:ext cx="125413" cy="150813"/>
            </a:xfrm>
            <a:custGeom>
              <a:avLst/>
              <a:gdLst>
                <a:gd name="T0" fmla="*/ 79 w 79"/>
                <a:gd name="T1" fmla="*/ 63 h 95"/>
                <a:gd name="T2" fmla="*/ 38 w 79"/>
                <a:gd name="T3" fmla="*/ 95 h 95"/>
                <a:gd name="T4" fmla="*/ 0 w 79"/>
                <a:gd name="T5" fmla="*/ 63 h 95"/>
                <a:gd name="T6" fmla="*/ 0 w 79"/>
                <a:gd name="T7" fmla="*/ 0 h 95"/>
                <a:gd name="T8" fmla="*/ 79 w 79"/>
                <a:gd name="T9" fmla="*/ 0 h 95"/>
                <a:gd name="T10" fmla="*/ 79 w 79"/>
                <a:gd name="T11" fmla="*/ 63 h 95"/>
              </a:gdLst>
              <a:ahLst/>
              <a:cxnLst>
                <a:cxn ang="0">
                  <a:pos x="T0" y="T1"/>
                </a:cxn>
                <a:cxn ang="0">
                  <a:pos x="T2" y="T3"/>
                </a:cxn>
                <a:cxn ang="0">
                  <a:pos x="T4" y="T5"/>
                </a:cxn>
                <a:cxn ang="0">
                  <a:pos x="T6" y="T7"/>
                </a:cxn>
                <a:cxn ang="0">
                  <a:pos x="T8" y="T9"/>
                </a:cxn>
                <a:cxn ang="0">
                  <a:pos x="T10" y="T11"/>
                </a:cxn>
              </a:cxnLst>
              <a:rect l="0" t="0" r="r" b="b"/>
              <a:pathLst>
                <a:path w="79" h="95">
                  <a:moveTo>
                    <a:pt x="79" y="63"/>
                  </a:moveTo>
                  <a:lnTo>
                    <a:pt x="38" y="95"/>
                  </a:lnTo>
                  <a:lnTo>
                    <a:pt x="0" y="63"/>
                  </a:lnTo>
                  <a:lnTo>
                    <a:pt x="0" y="0"/>
                  </a:lnTo>
                  <a:lnTo>
                    <a:pt x="79" y="0"/>
                  </a:lnTo>
                  <a:lnTo>
                    <a:pt x="79" y="63"/>
                  </a:lnTo>
                  <a:close/>
                </a:path>
              </a:pathLst>
            </a:custGeom>
            <a:solidFill>
              <a:srgbClr val="C3A47C"/>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03" name="Freeform 76"/>
            <p:cNvSpPr>
              <a:spLocks/>
            </p:cNvSpPr>
            <p:nvPr/>
          </p:nvSpPr>
          <p:spPr bwMode="auto">
            <a:xfrm>
              <a:off x="9480550" y="2774950"/>
              <a:ext cx="269875" cy="700088"/>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04" name="Freeform 77"/>
            <p:cNvSpPr>
              <a:spLocks/>
            </p:cNvSpPr>
            <p:nvPr/>
          </p:nvSpPr>
          <p:spPr bwMode="auto">
            <a:xfrm>
              <a:off x="9939338" y="2774950"/>
              <a:ext cx="273050" cy="700088"/>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05" name="Freeform 78"/>
            <p:cNvSpPr>
              <a:spLocks/>
            </p:cNvSpPr>
            <p:nvPr/>
          </p:nvSpPr>
          <p:spPr bwMode="auto">
            <a:xfrm>
              <a:off x="9493250" y="3475038"/>
              <a:ext cx="82550" cy="90488"/>
            </a:xfrm>
            <a:custGeom>
              <a:avLst/>
              <a:gdLst>
                <a:gd name="T0" fmla="*/ 0 w 26"/>
                <a:gd name="T1" fmla="*/ 0 h 28"/>
                <a:gd name="T2" fmla="*/ 0 w 26"/>
                <a:gd name="T3" fmla="*/ 16 h 28"/>
                <a:gd name="T4" fmla="*/ 13 w 26"/>
                <a:gd name="T5" fmla="*/ 28 h 28"/>
                <a:gd name="T6" fmla="*/ 26 w 26"/>
                <a:gd name="T7" fmla="*/ 16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06" name="Freeform 79"/>
            <p:cNvSpPr>
              <a:spLocks/>
            </p:cNvSpPr>
            <p:nvPr/>
          </p:nvSpPr>
          <p:spPr bwMode="auto">
            <a:xfrm>
              <a:off x="10115550" y="3475038"/>
              <a:ext cx="80963" cy="90488"/>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07" name="Freeform 80"/>
            <p:cNvSpPr>
              <a:spLocks/>
            </p:cNvSpPr>
            <p:nvPr/>
          </p:nvSpPr>
          <p:spPr bwMode="auto">
            <a:xfrm>
              <a:off x="9640888" y="2752725"/>
              <a:ext cx="407988" cy="709613"/>
            </a:xfrm>
            <a:custGeom>
              <a:avLst/>
              <a:gdLst>
                <a:gd name="T0" fmla="*/ 178 w 257"/>
                <a:gd name="T1" fmla="*/ 0 h 447"/>
                <a:gd name="T2" fmla="*/ 127 w 257"/>
                <a:gd name="T3" fmla="*/ 85 h 447"/>
                <a:gd name="T4" fmla="*/ 79 w 257"/>
                <a:gd name="T5" fmla="*/ 0 h 447"/>
                <a:gd name="T6" fmla="*/ 0 w 257"/>
                <a:gd name="T7" fmla="*/ 14 h 447"/>
                <a:gd name="T8" fmla="*/ 4 w 257"/>
                <a:gd name="T9" fmla="*/ 447 h 447"/>
                <a:gd name="T10" fmla="*/ 250 w 257"/>
                <a:gd name="T11" fmla="*/ 447 h 447"/>
                <a:gd name="T12" fmla="*/ 257 w 257"/>
                <a:gd name="T13" fmla="*/ 14 h 447"/>
                <a:gd name="T14" fmla="*/ 178 w 257"/>
                <a:gd name="T15" fmla="*/ 0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447">
                  <a:moveTo>
                    <a:pt x="178" y="0"/>
                  </a:moveTo>
                  <a:lnTo>
                    <a:pt x="127" y="85"/>
                  </a:lnTo>
                  <a:lnTo>
                    <a:pt x="79" y="0"/>
                  </a:lnTo>
                  <a:lnTo>
                    <a:pt x="0" y="14"/>
                  </a:lnTo>
                  <a:lnTo>
                    <a:pt x="4" y="447"/>
                  </a:lnTo>
                  <a:lnTo>
                    <a:pt x="250" y="447"/>
                  </a:lnTo>
                  <a:lnTo>
                    <a:pt x="257" y="14"/>
                  </a:lnTo>
                  <a:lnTo>
                    <a:pt x="178"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08" name="Freeform 81"/>
            <p:cNvSpPr>
              <a:spLocks/>
            </p:cNvSpPr>
            <p:nvPr/>
          </p:nvSpPr>
          <p:spPr bwMode="auto">
            <a:xfrm>
              <a:off x="9945688" y="2509838"/>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09" name="Freeform 82"/>
            <p:cNvSpPr>
              <a:spLocks/>
            </p:cNvSpPr>
            <p:nvPr/>
          </p:nvSpPr>
          <p:spPr bwMode="auto">
            <a:xfrm>
              <a:off x="9945688"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10" name="Freeform 83"/>
            <p:cNvSpPr>
              <a:spLocks/>
            </p:cNvSpPr>
            <p:nvPr/>
          </p:nvSpPr>
          <p:spPr bwMode="auto">
            <a:xfrm>
              <a:off x="9939338" y="249555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11" name="Freeform 84"/>
            <p:cNvSpPr>
              <a:spLocks/>
            </p:cNvSpPr>
            <p:nvPr/>
          </p:nvSpPr>
          <p:spPr bwMode="auto">
            <a:xfrm>
              <a:off x="9942513" y="2500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12" name="Freeform 85"/>
            <p:cNvSpPr>
              <a:spLocks/>
            </p:cNvSpPr>
            <p:nvPr/>
          </p:nvSpPr>
          <p:spPr bwMode="auto">
            <a:xfrm>
              <a:off x="9740900" y="2495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13" name="Freeform 86"/>
            <p:cNvSpPr>
              <a:spLocks/>
            </p:cNvSpPr>
            <p:nvPr/>
          </p:nvSpPr>
          <p:spPr bwMode="auto">
            <a:xfrm>
              <a:off x="9948863" y="25130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14" name="Freeform 87"/>
            <p:cNvSpPr>
              <a:spLocks/>
            </p:cNvSpPr>
            <p:nvPr/>
          </p:nvSpPr>
          <p:spPr bwMode="auto">
            <a:xfrm>
              <a:off x="9948863" y="25193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15" name="Rectangle 88"/>
            <p:cNvSpPr>
              <a:spLocks noChangeArrowheads="1"/>
            </p:cNvSpPr>
            <p:nvPr/>
          </p:nvSpPr>
          <p:spPr bwMode="auto">
            <a:xfrm>
              <a:off x="9939338" y="2492375"/>
              <a:ext cx="1588" cy="1588"/>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16" name="Freeform 89"/>
            <p:cNvSpPr>
              <a:spLocks/>
            </p:cNvSpPr>
            <p:nvPr/>
          </p:nvSpPr>
          <p:spPr bwMode="auto">
            <a:xfrm>
              <a:off x="9734550" y="25161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17" name="Freeform 90"/>
            <p:cNvSpPr>
              <a:spLocks/>
            </p:cNvSpPr>
            <p:nvPr/>
          </p:nvSpPr>
          <p:spPr bwMode="auto">
            <a:xfrm>
              <a:off x="9737725"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18" name="Freeform 91"/>
            <p:cNvSpPr>
              <a:spLocks/>
            </p:cNvSpPr>
            <p:nvPr/>
          </p:nvSpPr>
          <p:spPr bwMode="auto">
            <a:xfrm>
              <a:off x="9740900" y="25034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19" name="Freeform 92"/>
            <p:cNvSpPr>
              <a:spLocks/>
            </p:cNvSpPr>
            <p:nvPr/>
          </p:nvSpPr>
          <p:spPr bwMode="auto">
            <a:xfrm>
              <a:off x="9737725" y="25098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20" name="Freeform 93"/>
            <p:cNvSpPr>
              <a:spLocks/>
            </p:cNvSpPr>
            <p:nvPr/>
          </p:nvSpPr>
          <p:spPr bwMode="auto">
            <a:xfrm>
              <a:off x="9717088" y="2482850"/>
              <a:ext cx="250825" cy="225425"/>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DFBA8D"/>
            </a:solidFill>
            <a:ln>
              <a:noFill/>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21" name="Rectangle 94"/>
            <p:cNvSpPr>
              <a:spLocks noChangeArrowheads="1"/>
            </p:cNvSpPr>
            <p:nvPr/>
          </p:nvSpPr>
          <p:spPr bwMode="auto">
            <a:xfrm>
              <a:off x="9647238" y="3462338"/>
              <a:ext cx="390525" cy="254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22" name="Rectangle 95"/>
            <p:cNvSpPr>
              <a:spLocks noChangeArrowheads="1"/>
            </p:cNvSpPr>
            <p:nvPr/>
          </p:nvSpPr>
          <p:spPr bwMode="auto">
            <a:xfrm>
              <a:off x="9807575" y="3462338"/>
              <a:ext cx="69850" cy="254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23" name="Oval 96"/>
            <p:cNvSpPr>
              <a:spLocks noChangeArrowheads="1"/>
            </p:cNvSpPr>
            <p:nvPr/>
          </p:nvSpPr>
          <p:spPr bwMode="auto">
            <a:xfrm>
              <a:off x="9836150" y="2811463"/>
              <a:ext cx="12700" cy="12700"/>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724" name="Oval 97"/>
            <p:cNvSpPr>
              <a:spLocks noChangeArrowheads="1"/>
            </p:cNvSpPr>
            <p:nvPr/>
          </p:nvSpPr>
          <p:spPr bwMode="auto">
            <a:xfrm>
              <a:off x="9836150" y="2855913"/>
              <a:ext cx="12700" cy="952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grpSp>
        <p:nvGrpSpPr>
          <p:cNvPr id="725" name="Group 724"/>
          <p:cNvGrpSpPr/>
          <p:nvPr/>
        </p:nvGrpSpPr>
        <p:grpSpPr>
          <a:xfrm>
            <a:off x="560201" y="4877618"/>
            <a:ext cx="2667000" cy="1666789"/>
            <a:chOff x="579437" y="4868862"/>
            <a:chExt cx="2667000" cy="1666789"/>
          </a:xfrm>
        </p:grpSpPr>
        <p:pic>
          <p:nvPicPr>
            <p:cNvPr id="726" name="Picture 725"/>
            <p:cNvPicPr>
              <a:picLocks noChangeAspect="1"/>
            </p:cNvPicPr>
            <p:nvPr/>
          </p:nvPicPr>
          <p:blipFill rotWithShape="1">
            <a:blip r:embed="rId7"/>
            <a:srcRect l="10942" b="33156"/>
            <a:stretch/>
          </p:blipFill>
          <p:spPr>
            <a:xfrm>
              <a:off x="579437" y="4868862"/>
              <a:ext cx="2067281" cy="1338176"/>
            </a:xfrm>
            <a:prstGeom prst="rect">
              <a:avLst/>
            </a:prstGeom>
          </p:spPr>
        </p:pic>
        <p:grpSp>
          <p:nvGrpSpPr>
            <p:cNvPr id="727" name="Group 726"/>
            <p:cNvGrpSpPr/>
            <p:nvPr/>
          </p:nvGrpSpPr>
          <p:grpSpPr>
            <a:xfrm>
              <a:off x="635000" y="6200689"/>
              <a:ext cx="2611437" cy="334962"/>
              <a:chOff x="635000" y="6200689"/>
              <a:chExt cx="2611437" cy="334962"/>
            </a:xfrm>
          </p:grpSpPr>
          <p:sp>
            <p:nvSpPr>
              <p:cNvPr id="728" name="Freeform 3541"/>
              <p:cNvSpPr>
                <a:spLocks/>
              </p:cNvSpPr>
              <p:nvPr/>
            </p:nvSpPr>
            <p:spPr bwMode="auto">
              <a:xfrm>
                <a:off x="1370013" y="6200689"/>
                <a:ext cx="1876424" cy="334962"/>
              </a:xfrm>
              <a:custGeom>
                <a:avLst/>
                <a:gdLst>
                  <a:gd name="T0" fmla="*/ 1116 w 1193"/>
                  <a:gd name="T1" fmla="*/ 162 h 162"/>
                  <a:gd name="T2" fmla="*/ 77 w 1193"/>
                  <a:gd name="T3" fmla="*/ 162 h 162"/>
                  <a:gd name="T4" fmla="*/ 0 w 1193"/>
                  <a:gd name="T5" fmla="*/ 82 h 162"/>
                  <a:gd name="T6" fmla="*/ 0 w 1193"/>
                  <a:gd name="T7" fmla="*/ 80 h 162"/>
                  <a:gd name="T8" fmla="*/ 77 w 1193"/>
                  <a:gd name="T9" fmla="*/ 0 h 162"/>
                  <a:gd name="T10" fmla="*/ 1116 w 1193"/>
                  <a:gd name="T11" fmla="*/ 0 h 162"/>
                  <a:gd name="T12" fmla="*/ 1193 w 1193"/>
                  <a:gd name="T13" fmla="*/ 80 h 162"/>
                  <a:gd name="T14" fmla="*/ 1193 w 1193"/>
                  <a:gd name="T15" fmla="*/ 82 h 162"/>
                  <a:gd name="T16" fmla="*/ 1116 w 1193"/>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3" h="162">
                    <a:moveTo>
                      <a:pt x="1116" y="162"/>
                    </a:moveTo>
                    <a:cubicBezTo>
                      <a:pt x="77" y="162"/>
                      <a:pt x="77" y="162"/>
                      <a:pt x="77" y="162"/>
                    </a:cubicBezTo>
                    <a:cubicBezTo>
                      <a:pt x="34" y="162"/>
                      <a:pt x="0" y="126"/>
                      <a:pt x="0" y="82"/>
                    </a:cubicBezTo>
                    <a:cubicBezTo>
                      <a:pt x="0" y="80"/>
                      <a:pt x="0" y="80"/>
                      <a:pt x="0" y="80"/>
                    </a:cubicBezTo>
                    <a:cubicBezTo>
                      <a:pt x="0" y="36"/>
                      <a:pt x="34" y="0"/>
                      <a:pt x="77" y="0"/>
                    </a:cubicBezTo>
                    <a:cubicBezTo>
                      <a:pt x="1116" y="0"/>
                      <a:pt x="1116" y="0"/>
                      <a:pt x="1116" y="0"/>
                    </a:cubicBezTo>
                    <a:cubicBezTo>
                      <a:pt x="1158" y="0"/>
                      <a:pt x="1193" y="36"/>
                      <a:pt x="1193" y="80"/>
                    </a:cubicBezTo>
                    <a:cubicBezTo>
                      <a:pt x="1193" y="82"/>
                      <a:pt x="1193" y="82"/>
                      <a:pt x="1193" y="82"/>
                    </a:cubicBezTo>
                    <a:cubicBezTo>
                      <a:pt x="1193" y="126"/>
                      <a:pt x="1158" y="162"/>
                      <a:pt x="1116" y="1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729" name="Rectangle 3544"/>
              <p:cNvSpPr>
                <a:spLocks noChangeArrowheads="1"/>
              </p:cNvSpPr>
              <p:nvPr/>
            </p:nvSpPr>
            <p:spPr bwMode="auto">
              <a:xfrm>
                <a:off x="1958975" y="6306789"/>
                <a:ext cx="1128514"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900" b="1" i="0" u="none" strike="noStrike" kern="0" cap="none" spc="0" normalizeH="0" baseline="0" noProof="0" dirty="0">
                    <a:ln>
                      <a:noFill/>
                    </a:ln>
                    <a:solidFill>
                      <a:srgbClr val="002050"/>
                    </a:solidFill>
                    <a:effectLst/>
                    <a:uLnTx/>
                    <a:uFillTx/>
                    <a:latin typeface="Segoe UI" panose="020B0502040204020203" pitchFamily="34" charset="0"/>
                  </a:rPr>
                  <a:t>Agile methodologies</a:t>
                </a:r>
                <a:endParaRPr kumimoji="0" lang="en-US" altLang="en-US" sz="1800" b="0" i="0" u="none" strike="noStrike" kern="0" cap="none" spc="0" normalizeH="0" baseline="0" noProof="0" dirty="0">
                  <a:ln>
                    <a:noFill/>
                  </a:ln>
                  <a:solidFill>
                    <a:srgbClr val="505050"/>
                  </a:solidFill>
                  <a:effectLst/>
                  <a:uLnTx/>
                  <a:uFillTx/>
                  <a:latin typeface="Segoe UI" panose="020B0502040204020203" pitchFamily="34" charset="0"/>
                </a:endParaRPr>
              </a:p>
            </p:txBody>
          </p:sp>
          <p:sp>
            <p:nvSpPr>
              <p:cNvPr id="730" name="Freeform 3540"/>
              <p:cNvSpPr>
                <a:spLocks/>
              </p:cNvSpPr>
              <p:nvPr/>
            </p:nvSpPr>
            <p:spPr bwMode="auto">
              <a:xfrm>
                <a:off x="635000" y="6200689"/>
                <a:ext cx="1033463" cy="334962"/>
              </a:xfrm>
              <a:custGeom>
                <a:avLst/>
                <a:gdLst>
                  <a:gd name="T0" fmla="*/ 423 w 500"/>
                  <a:gd name="T1" fmla="*/ 162 h 162"/>
                  <a:gd name="T2" fmla="*/ 78 w 500"/>
                  <a:gd name="T3" fmla="*/ 162 h 162"/>
                  <a:gd name="T4" fmla="*/ 0 w 500"/>
                  <a:gd name="T5" fmla="*/ 82 h 162"/>
                  <a:gd name="T6" fmla="*/ 0 w 500"/>
                  <a:gd name="T7" fmla="*/ 80 h 162"/>
                  <a:gd name="T8" fmla="*/ 78 w 500"/>
                  <a:gd name="T9" fmla="*/ 0 h 162"/>
                  <a:gd name="T10" fmla="*/ 423 w 500"/>
                  <a:gd name="T11" fmla="*/ 0 h 162"/>
                  <a:gd name="T12" fmla="*/ 500 w 500"/>
                  <a:gd name="T13" fmla="*/ 80 h 162"/>
                  <a:gd name="T14" fmla="*/ 500 w 500"/>
                  <a:gd name="T15" fmla="*/ 82 h 162"/>
                  <a:gd name="T16" fmla="*/ 423 w 500"/>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0" h="162">
                    <a:moveTo>
                      <a:pt x="423" y="162"/>
                    </a:moveTo>
                    <a:cubicBezTo>
                      <a:pt x="78" y="162"/>
                      <a:pt x="78" y="162"/>
                      <a:pt x="78" y="162"/>
                    </a:cubicBezTo>
                    <a:cubicBezTo>
                      <a:pt x="35" y="162"/>
                      <a:pt x="0" y="126"/>
                      <a:pt x="0" y="82"/>
                    </a:cubicBezTo>
                    <a:cubicBezTo>
                      <a:pt x="0" y="80"/>
                      <a:pt x="0" y="80"/>
                      <a:pt x="0" y="80"/>
                    </a:cubicBezTo>
                    <a:cubicBezTo>
                      <a:pt x="0" y="36"/>
                      <a:pt x="35" y="0"/>
                      <a:pt x="78" y="0"/>
                    </a:cubicBezTo>
                    <a:cubicBezTo>
                      <a:pt x="423" y="0"/>
                      <a:pt x="423" y="0"/>
                      <a:pt x="423" y="0"/>
                    </a:cubicBezTo>
                    <a:cubicBezTo>
                      <a:pt x="466" y="0"/>
                      <a:pt x="500" y="36"/>
                      <a:pt x="500" y="80"/>
                    </a:cubicBezTo>
                    <a:cubicBezTo>
                      <a:pt x="500" y="82"/>
                      <a:pt x="500" y="82"/>
                      <a:pt x="500" y="82"/>
                    </a:cubicBezTo>
                    <a:cubicBezTo>
                      <a:pt x="500" y="126"/>
                      <a:pt x="466" y="162"/>
                      <a:pt x="423" y="162"/>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731" name="Freeform 3542"/>
              <p:cNvSpPr>
                <a:spLocks/>
              </p:cNvSpPr>
              <p:nvPr/>
            </p:nvSpPr>
            <p:spPr bwMode="auto">
              <a:xfrm>
                <a:off x="890588" y="6200689"/>
                <a:ext cx="987425" cy="334962"/>
              </a:xfrm>
              <a:custGeom>
                <a:avLst/>
                <a:gdLst>
                  <a:gd name="T0" fmla="*/ 405 w 478"/>
                  <a:gd name="T1" fmla="*/ 162 h 162"/>
                  <a:gd name="T2" fmla="*/ 74 w 478"/>
                  <a:gd name="T3" fmla="*/ 162 h 162"/>
                  <a:gd name="T4" fmla="*/ 0 w 478"/>
                  <a:gd name="T5" fmla="*/ 82 h 162"/>
                  <a:gd name="T6" fmla="*/ 0 w 478"/>
                  <a:gd name="T7" fmla="*/ 80 h 162"/>
                  <a:gd name="T8" fmla="*/ 74 w 478"/>
                  <a:gd name="T9" fmla="*/ 0 h 162"/>
                  <a:gd name="T10" fmla="*/ 405 w 478"/>
                  <a:gd name="T11" fmla="*/ 0 h 162"/>
                  <a:gd name="T12" fmla="*/ 478 w 478"/>
                  <a:gd name="T13" fmla="*/ 80 h 162"/>
                  <a:gd name="T14" fmla="*/ 478 w 478"/>
                  <a:gd name="T15" fmla="*/ 82 h 162"/>
                  <a:gd name="T16" fmla="*/ 405 w 478"/>
                  <a:gd name="T17"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162">
                    <a:moveTo>
                      <a:pt x="405" y="162"/>
                    </a:moveTo>
                    <a:cubicBezTo>
                      <a:pt x="74" y="162"/>
                      <a:pt x="74" y="162"/>
                      <a:pt x="74" y="162"/>
                    </a:cubicBezTo>
                    <a:cubicBezTo>
                      <a:pt x="33" y="162"/>
                      <a:pt x="0" y="126"/>
                      <a:pt x="0" y="82"/>
                    </a:cubicBezTo>
                    <a:cubicBezTo>
                      <a:pt x="0" y="80"/>
                      <a:pt x="0" y="80"/>
                      <a:pt x="0" y="80"/>
                    </a:cubicBezTo>
                    <a:cubicBezTo>
                      <a:pt x="0" y="36"/>
                      <a:pt x="33" y="0"/>
                      <a:pt x="74" y="0"/>
                    </a:cubicBezTo>
                    <a:cubicBezTo>
                      <a:pt x="405" y="0"/>
                      <a:pt x="405" y="0"/>
                      <a:pt x="405" y="0"/>
                    </a:cubicBezTo>
                    <a:cubicBezTo>
                      <a:pt x="445" y="0"/>
                      <a:pt x="478" y="36"/>
                      <a:pt x="478" y="80"/>
                    </a:cubicBezTo>
                    <a:cubicBezTo>
                      <a:pt x="478" y="82"/>
                      <a:pt x="478" y="82"/>
                      <a:pt x="478" y="82"/>
                    </a:cubicBezTo>
                    <a:cubicBezTo>
                      <a:pt x="478" y="126"/>
                      <a:pt x="445" y="162"/>
                      <a:pt x="405" y="162"/>
                    </a:cubicBez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732" name="Rectangle 3543"/>
              <p:cNvSpPr>
                <a:spLocks noChangeArrowheads="1"/>
              </p:cNvSpPr>
              <p:nvPr/>
            </p:nvSpPr>
            <p:spPr bwMode="auto">
              <a:xfrm>
                <a:off x="971527" y="6291400"/>
                <a:ext cx="82554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000" b="1" i="0" u="none" strike="noStrike" kern="0" cap="none" spc="0" normalizeH="0" baseline="0" noProof="0" dirty="0">
                    <a:ln>
                      <a:noFill/>
                    </a:ln>
                    <a:solidFill>
                      <a:srgbClr val="FFFFFF"/>
                    </a:solidFill>
                    <a:effectLst/>
                    <a:uLnTx/>
                    <a:uFillTx/>
                    <a:latin typeface="Segoe UI" panose="020B0502040204020203" pitchFamily="34" charset="0"/>
                  </a:rPr>
                  <a:t>have adopted</a:t>
                </a:r>
                <a:endParaRPr kumimoji="0" lang="en-US" altLang="en-US" sz="1800" b="0" i="0" u="none" strike="noStrike" kern="0" cap="none" spc="0" normalizeH="0" baseline="0" noProof="0" dirty="0">
                  <a:ln>
                    <a:noFill/>
                  </a:ln>
                  <a:solidFill>
                    <a:srgbClr val="505050"/>
                  </a:solidFill>
                  <a:effectLst/>
                  <a:uLnTx/>
                  <a:uFillTx/>
                  <a:latin typeface="Segoe UI" panose="020B0502040204020203" pitchFamily="34" charset="0"/>
                </a:endParaRPr>
              </a:p>
            </p:txBody>
          </p:sp>
        </p:grpSp>
      </p:grpSp>
      <p:grpSp>
        <p:nvGrpSpPr>
          <p:cNvPr id="733" name="Group 732"/>
          <p:cNvGrpSpPr/>
          <p:nvPr/>
        </p:nvGrpSpPr>
        <p:grpSpPr>
          <a:xfrm>
            <a:off x="503237" y="4792662"/>
            <a:ext cx="1123764" cy="608745"/>
            <a:chOff x="198437" y="4411662"/>
            <a:chExt cx="1123764" cy="608745"/>
          </a:xfrm>
        </p:grpSpPr>
        <p:grpSp>
          <p:nvGrpSpPr>
            <p:cNvPr id="734" name="Group 733"/>
            <p:cNvGrpSpPr/>
            <p:nvPr/>
          </p:nvGrpSpPr>
          <p:grpSpPr>
            <a:xfrm>
              <a:off x="198437" y="4411662"/>
              <a:ext cx="608745" cy="608745"/>
              <a:chOff x="7777955" y="466725"/>
              <a:chExt cx="608745" cy="608745"/>
            </a:xfrm>
            <a:solidFill>
              <a:srgbClr val="8D2376"/>
            </a:solidFill>
          </p:grpSpPr>
          <p:sp>
            <p:nvSpPr>
              <p:cNvPr id="736" name="Oval 735"/>
              <p:cNvSpPr/>
              <p:nvPr/>
            </p:nvSpPr>
            <p:spPr bwMode="auto">
              <a:xfrm>
                <a:off x="7777955" y="466725"/>
                <a:ext cx="608745" cy="608745"/>
              </a:xfrm>
              <a:prstGeom prst="ellipse">
                <a:avLst/>
              </a:prstGeom>
              <a:solidFill>
                <a:schemeClr val="accent3"/>
              </a:solidFill>
              <a:ln w="9525" cap="flat" cmpd="sng" algn="ctr">
                <a:no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7" name="Rectangle 3458"/>
              <p:cNvSpPr>
                <a:spLocks noChangeArrowheads="1"/>
              </p:cNvSpPr>
              <p:nvPr/>
            </p:nvSpPr>
            <p:spPr bwMode="auto">
              <a:xfrm>
                <a:off x="7876086" y="586431"/>
                <a:ext cx="415178" cy="36933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50" normalizeH="0" baseline="0" noProof="0" dirty="0">
                    <a:ln>
                      <a:noFill/>
                    </a:ln>
                    <a:solidFill>
                      <a:srgbClr val="FFFFFF"/>
                    </a:solidFill>
                    <a:effectLst/>
                    <a:uLnTx/>
                    <a:uFillTx/>
                    <a:latin typeface="Segoe UI Light" panose="020B0502040204020203" pitchFamily="34" charset="0"/>
                  </a:rPr>
                  <a:t>3/4</a:t>
                </a:r>
                <a:endParaRPr kumimoji="0" lang="en-US" altLang="en-US" sz="2400" b="0" i="0" u="none" strike="noStrike" kern="0" cap="none" spc="-50" normalizeH="0" baseline="0" noProof="0" dirty="0">
                  <a:ln>
                    <a:noFill/>
                  </a:ln>
                  <a:solidFill>
                    <a:srgbClr val="FFFFFF"/>
                  </a:solidFill>
                  <a:effectLst/>
                  <a:uLnTx/>
                  <a:uFillTx/>
                  <a:latin typeface="Segoe UI" panose="020B0502040204020203" pitchFamily="34" charset="0"/>
                </a:endParaRPr>
              </a:p>
            </p:txBody>
          </p:sp>
        </p:grpSp>
        <p:sp>
          <p:nvSpPr>
            <p:cNvPr id="735" name="Rectangle 3471"/>
            <p:cNvSpPr>
              <a:spLocks noChangeArrowheads="1"/>
            </p:cNvSpPr>
            <p:nvPr/>
          </p:nvSpPr>
          <p:spPr bwMode="auto">
            <a:xfrm>
              <a:off x="878169" y="4646785"/>
              <a:ext cx="444032"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900" b="0" i="0" u="none" strike="noStrike" kern="0" cap="none" spc="0" normalizeH="0" baseline="0" noProof="0" dirty="0">
                  <a:ln>
                    <a:noFill/>
                  </a:ln>
                  <a:solidFill>
                    <a:srgbClr val="002050"/>
                  </a:solidFill>
                  <a:effectLst/>
                  <a:uLnTx/>
                  <a:uFillTx/>
                  <a:latin typeface="Segoe UI" panose="020B0502040204020203" pitchFamily="34" charset="0"/>
                </a:rPr>
                <a:t>of teams</a:t>
              </a:r>
              <a:endParaRPr kumimoji="0" lang="en-US" altLang="en-US" sz="1800" b="0" i="0" u="none" strike="noStrike" kern="0" cap="none" spc="0" normalizeH="0" baseline="0" noProof="0" dirty="0">
                <a:ln>
                  <a:noFill/>
                </a:ln>
                <a:solidFill>
                  <a:srgbClr val="505050"/>
                </a:solidFill>
                <a:effectLst/>
                <a:uLnTx/>
                <a:uFillTx/>
                <a:latin typeface="Segoe UI" panose="020B0502040204020203" pitchFamily="34" charset="0"/>
              </a:endParaRPr>
            </a:p>
          </p:txBody>
        </p:sp>
      </p:grpSp>
      <p:grpSp>
        <p:nvGrpSpPr>
          <p:cNvPr id="738" name="Group 737"/>
          <p:cNvGrpSpPr/>
          <p:nvPr/>
        </p:nvGrpSpPr>
        <p:grpSpPr>
          <a:xfrm>
            <a:off x="10180637" y="6011862"/>
            <a:ext cx="1859280" cy="775597"/>
            <a:chOff x="10339187" y="5938601"/>
            <a:chExt cx="1859280" cy="775597"/>
          </a:xfrm>
        </p:grpSpPr>
        <p:sp>
          <p:nvSpPr>
            <p:cNvPr id="739" name="Rectangle 3696"/>
            <p:cNvSpPr>
              <a:spLocks noChangeArrowheads="1"/>
            </p:cNvSpPr>
            <p:nvPr/>
          </p:nvSpPr>
          <p:spPr bwMode="auto">
            <a:xfrm>
              <a:off x="10339187" y="5938601"/>
              <a:ext cx="1717441" cy="77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40000"/>
                </a:lnSpc>
                <a:spcBef>
                  <a:spcPct val="0"/>
                </a:spcBef>
                <a:spcAft>
                  <a:spcPct val="0"/>
                </a:spcAft>
                <a:buClrTx/>
                <a:buSzTx/>
                <a:buFontTx/>
                <a:buNone/>
                <a:tabLst/>
                <a:defRPr/>
              </a:pPr>
              <a:r>
                <a:rPr kumimoji="0" lang="en-US" altLang="en-US" sz="900" b="0" i="0" u="none" strike="noStrike" kern="0" cap="none" spc="0" normalizeH="0" baseline="0" noProof="0" dirty="0">
                  <a:ln>
                    <a:noFill/>
                  </a:ln>
                  <a:solidFill>
                    <a:srgbClr val="002050"/>
                  </a:solidFill>
                  <a:effectLst/>
                  <a:uLnTx/>
                  <a:uFillTx/>
                  <a:latin typeface="Segoe UI" panose="020B0502040204020203" pitchFamily="34" charset="0"/>
                </a:rPr>
                <a:t>A bug caught in production ends up costing</a:t>
              </a:r>
            </a:p>
            <a:p>
              <a:pPr marL="0" marR="0" lvl="0" indent="0" defTabSz="914400" eaLnBrk="0" fontAlgn="base" latinLnBrk="0" hangingPunct="0">
                <a:lnSpc>
                  <a:spcPct val="20000"/>
                </a:lnSpc>
                <a:spcBef>
                  <a:spcPct val="0"/>
                </a:spcBef>
                <a:spcAft>
                  <a:spcPct val="0"/>
                </a:spcAft>
                <a:buClrTx/>
                <a:buSzTx/>
                <a:buFontTx/>
                <a:buNone/>
                <a:tabLst/>
                <a:defRPr/>
              </a:pPr>
              <a:endParaRPr kumimoji="0" lang="en-US" altLang="en-US" sz="900" b="0" i="0" u="none" strike="noStrike" kern="0" cap="none" spc="0" normalizeH="0" baseline="0" noProof="0" dirty="0">
                <a:ln>
                  <a:noFill/>
                </a:ln>
                <a:solidFill>
                  <a:srgbClr val="002050"/>
                </a:solidFill>
                <a:effectLst/>
                <a:uLnTx/>
                <a:uFillTx/>
                <a:latin typeface="Segoe UI" panose="020B0502040204020203" pitchFamily="34" charset="0"/>
              </a:endParaRPr>
            </a:p>
            <a:p>
              <a:pPr marL="0" marR="0" lvl="0" indent="0" defTabSz="914400" eaLnBrk="0" fontAlgn="base" latinLnBrk="0" hangingPunct="0">
                <a:lnSpc>
                  <a:spcPct val="130000"/>
                </a:lnSpc>
                <a:spcBef>
                  <a:spcPct val="0"/>
                </a:spcBef>
                <a:spcAft>
                  <a:spcPct val="0"/>
                </a:spcAft>
                <a:buClrTx/>
                <a:buSzTx/>
                <a:buFontTx/>
                <a:buNone/>
                <a:tabLst/>
                <a:defRPr/>
              </a:pPr>
              <a:r>
                <a:rPr kumimoji="0" lang="en-US" altLang="en-US" sz="900" b="0" i="0" u="none" strike="noStrike" kern="0" cap="none" spc="0" normalizeH="0" baseline="0" noProof="0" dirty="0">
                  <a:ln>
                    <a:noFill/>
                  </a:ln>
                  <a:solidFill>
                    <a:srgbClr val="002050"/>
                  </a:solidFill>
                  <a:effectLst/>
                  <a:uLnTx/>
                  <a:uFillTx/>
                  <a:latin typeface="Segoe UI" panose="020B0502040204020203" pitchFamily="34" charset="0"/>
                </a:rPr>
                <a:t>than if the same bug was </a:t>
              </a:r>
              <a:r>
                <a:rPr kumimoji="0" lang="en-US" altLang="en-US" sz="900" b="0" i="0" u="none" strike="noStrike" kern="0" cap="none" spc="-20" normalizeH="0" baseline="0" noProof="0" dirty="0">
                  <a:ln>
                    <a:noFill/>
                  </a:ln>
                  <a:solidFill>
                    <a:srgbClr val="002050"/>
                  </a:solidFill>
                  <a:effectLst/>
                  <a:uLnTx/>
                  <a:uFillTx/>
                  <a:latin typeface="Segoe UI" panose="020B0502040204020203" pitchFamily="34" charset="0"/>
                </a:rPr>
                <a:t>found </a:t>
              </a:r>
              <a:r>
                <a:rPr kumimoji="0" lang="en-US" altLang="en-US" sz="900" b="0" i="0" u="none" strike="noStrike" kern="0" cap="none" spc="0" normalizeH="0" baseline="0" noProof="0" dirty="0">
                  <a:ln>
                    <a:noFill/>
                  </a:ln>
                  <a:solidFill>
                    <a:srgbClr val="002050"/>
                  </a:solidFill>
                  <a:effectLst/>
                  <a:uLnTx/>
                  <a:uFillTx/>
                  <a:latin typeface="Segoe UI" panose="020B0502040204020203" pitchFamily="34" charset="0"/>
                </a:rPr>
                <a:t>earlier in the development cycle</a:t>
              </a:r>
            </a:p>
          </p:txBody>
        </p:sp>
        <p:sp>
          <p:nvSpPr>
            <p:cNvPr id="740" name="Rectangle 739"/>
            <p:cNvSpPr/>
            <p:nvPr/>
          </p:nvSpPr>
          <p:spPr>
            <a:xfrm>
              <a:off x="10816018" y="6031366"/>
              <a:ext cx="1382449" cy="400110"/>
            </a:xfrm>
            <a:prstGeom prst="rect">
              <a:avLst/>
            </a:prstGeom>
          </p:spPr>
          <p:txBody>
            <a:bodyPr wrap="square" anchor="b">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altLang="en-US" sz="2000" b="0" i="0" u="none" strike="noStrike" kern="0" cap="none" spc="10" normalizeH="0" baseline="0" noProof="0" dirty="0">
                  <a:ln>
                    <a:noFill/>
                  </a:ln>
                  <a:solidFill>
                    <a:schemeClr val="accent2"/>
                  </a:solidFill>
                  <a:effectLst/>
                  <a:uLnTx/>
                  <a:uFillTx/>
                </a:rPr>
                <a:t>100x more</a:t>
              </a:r>
              <a:endParaRPr kumimoji="0" lang="en-US" sz="2000" b="0" i="0" u="none" strike="noStrike" kern="0" cap="none" spc="10" normalizeH="0" baseline="0" noProof="0" dirty="0">
                <a:ln>
                  <a:noFill/>
                </a:ln>
                <a:solidFill>
                  <a:schemeClr val="accent2"/>
                </a:solidFill>
                <a:effectLst/>
                <a:uLnTx/>
                <a:uFillTx/>
              </a:endParaRPr>
            </a:p>
          </p:txBody>
        </p:sp>
      </p:grpSp>
      <p:sp>
        <p:nvSpPr>
          <p:cNvPr id="741" name="Freeform 3431"/>
          <p:cNvSpPr>
            <a:spLocks/>
          </p:cNvSpPr>
          <p:nvPr/>
        </p:nvSpPr>
        <p:spPr bwMode="auto">
          <a:xfrm>
            <a:off x="8628063" y="3667125"/>
            <a:ext cx="2189163" cy="1233487"/>
          </a:xfrm>
          <a:custGeom>
            <a:avLst/>
            <a:gdLst>
              <a:gd name="T0" fmla="*/ 483 w 1059"/>
              <a:gd name="T1" fmla="*/ 209 h 597"/>
              <a:gd name="T2" fmla="*/ 246 w 1059"/>
              <a:gd name="T3" fmla="*/ 105 h 597"/>
              <a:gd name="T4" fmla="*/ 65 w 1059"/>
              <a:gd name="T5" fmla="*/ 22 h 597"/>
              <a:gd name="T6" fmla="*/ 2 w 1059"/>
              <a:gd name="T7" fmla="*/ 0 h 597"/>
              <a:gd name="T8" fmla="*/ 0 w 1059"/>
              <a:gd name="T9" fmla="*/ 50 h 597"/>
              <a:gd name="T10" fmla="*/ 546 w 1059"/>
              <a:gd name="T11" fmla="*/ 597 h 597"/>
              <a:gd name="T12" fmla="*/ 1059 w 1059"/>
              <a:gd name="T13" fmla="*/ 240 h 597"/>
              <a:gd name="T14" fmla="*/ 483 w 1059"/>
              <a:gd name="T15" fmla="*/ 209 h 5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597">
                <a:moveTo>
                  <a:pt x="483" y="209"/>
                </a:moveTo>
                <a:cubicBezTo>
                  <a:pt x="397" y="182"/>
                  <a:pt x="320" y="143"/>
                  <a:pt x="246" y="105"/>
                </a:cubicBezTo>
                <a:cubicBezTo>
                  <a:pt x="188" y="76"/>
                  <a:pt x="128" y="46"/>
                  <a:pt x="65" y="22"/>
                </a:cubicBezTo>
                <a:cubicBezTo>
                  <a:pt x="45" y="14"/>
                  <a:pt x="23" y="6"/>
                  <a:pt x="2" y="0"/>
                </a:cubicBezTo>
                <a:cubicBezTo>
                  <a:pt x="0" y="16"/>
                  <a:pt x="0" y="33"/>
                  <a:pt x="0" y="50"/>
                </a:cubicBezTo>
                <a:cubicBezTo>
                  <a:pt x="0" y="352"/>
                  <a:pt x="244" y="597"/>
                  <a:pt x="546" y="597"/>
                </a:cubicBezTo>
                <a:cubicBezTo>
                  <a:pt x="781" y="597"/>
                  <a:pt x="982" y="448"/>
                  <a:pt x="1059" y="240"/>
                </a:cubicBezTo>
                <a:cubicBezTo>
                  <a:pt x="848" y="271"/>
                  <a:pt x="646" y="261"/>
                  <a:pt x="483" y="209"/>
                </a:cubicBezTo>
                <a:close/>
              </a:path>
            </a:pathLst>
          </a:custGeom>
          <a:solidFill>
            <a:srgbClr val="002050"/>
          </a:solidFill>
          <a:ln>
            <a:noFill/>
          </a:ln>
          <a:extLst/>
        </p:spPr>
        <p:txBody>
          <a:bodyPr vert="horz" wrap="square" lIns="91440" tIns="108000" rIns="91440" bIns="126000" numCol="1" anchor="b" anchorCtr="0" compatLnSpc="1">
            <a:prstTxWarp prst="textNoShape">
              <a:avLst/>
            </a:prstTxWarp>
          </a:bodyPr>
          <a:lstStyle/>
          <a:p>
            <a:pPr marL="0" marR="0" lvl="0" indent="0" algn="ctr" defTabSz="1088105"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rPr>
              <a:t>Business</a:t>
            </a:r>
          </a:p>
          <a:p>
            <a:pPr marL="0" marR="0" lvl="0" indent="0" algn="ctr" defTabSz="1088105"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ndParaRPr>
          </a:p>
        </p:txBody>
      </p:sp>
      <p:sp>
        <p:nvSpPr>
          <p:cNvPr id="742" name="Freeform 3430"/>
          <p:cNvSpPr>
            <a:spLocks/>
          </p:cNvSpPr>
          <p:nvPr/>
        </p:nvSpPr>
        <p:spPr bwMode="auto">
          <a:xfrm>
            <a:off x="5172075" y="3591488"/>
            <a:ext cx="2108200" cy="1309124"/>
          </a:xfrm>
          <a:custGeom>
            <a:avLst/>
            <a:gdLst>
              <a:gd name="T0" fmla="*/ 553 w 1020"/>
              <a:gd name="T1" fmla="*/ 168 h 626"/>
              <a:gd name="T2" fmla="*/ 433 w 1020"/>
              <a:gd name="T3" fmla="*/ 221 h 626"/>
              <a:gd name="T4" fmla="*/ 0 w 1020"/>
              <a:gd name="T5" fmla="*/ 352 h 626"/>
              <a:gd name="T6" fmla="*/ 474 w 1020"/>
              <a:gd name="T7" fmla="*/ 626 h 626"/>
              <a:gd name="T8" fmla="*/ 1020 w 1020"/>
              <a:gd name="T9" fmla="*/ 79 h 626"/>
              <a:gd name="T10" fmla="*/ 1015 w 1020"/>
              <a:gd name="T11" fmla="*/ 0 h 626"/>
              <a:gd name="T12" fmla="*/ 553 w 1020"/>
              <a:gd name="T13" fmla="*/ 168 h 626"/>
            </a:gdLst>
            <a:ahLst/>
            <a:cxnLst>
              <a:cxn ang="0">
                <a:pos x="T0" y="T1"/>
              </a:cxn>
              <a:cxn ang="0">
                <a:pos x="T2" y="T3"/>
              </a:cxn>
              <a:cxn ang="0">
                <a:pos x="T4" y="T5"/>
              </a:cxn>
              <a:cxn ang="0">
                <a:pos x="T6" y="T7"/>
              </a:cxn>
              <a:cxn ang="0">
                <a:pos x="T8" y="T9"/>
              </a:cxn>
              <a:cxn ang="0">
                <a:pos x="T10" y="T11"/>
              </a:cxn>
              <a:cxn ang="0">
                <a:pos x="T12" y="T13"/>
              </a:cxn>
            </a:cxnLst>
            <a:rect l="0" t="0" r="r" b="b"/>
            <a:pathLst>
              <a:path w="1020" h="626">
                <a:moveTo>
                  <a:pt x="553" y="168"/>
                </a:moveTo>
                <a:cubicBezTo>
                  <a:pt x="514" y="186"/>
                  <a:pt x="473" y="204"/>
                  <a:pt x="433" y="221"/>
                </a:cubicBezTo>
                <a:cubicBezTo>
                  <a:pt x="320" y="270"/>
                  <a:pt x="168" y="328"/>
                  <a:pt x="0" y="352"/>
                </a:cubicBezTo>
                <a:cubicBezTo>
                  <a:pt x="95" y="516"/>
                  <a:pt x="271" y="626"/>
                  <a:pt x="474" y="626"/>
                </a:cubicBezTo>
                <a:cubicBezTo>
                  <a:pt x="776" y="626"/>
                  <a:pt x="1020" y="381"/>
                  <a:pt x="1020" y="79"/>
                </a:cubicBezTo>
                <a:cubicBezTo>
                  <a:pt x="1020" y="52"/>
                  <a:pt x="1018" y="26"/>
                  <a:pt x="1015" y="0"/>
                </a:cubicBezTo>
                <a:cubicBezTo>
                  <a:pt x="847" y="36"/>
                  <a:pt x="697" y="103"/>
                  <a:pt x="553" y="168"/>
                </a:cubicBezTo>
                <a:close/>
              </a:path>
            </a:pathLst>
          </a:custGeom>
          <a:solidFill>
            <a:srgbClr val="0070C0"/>
          </a:solidFill>
          <a:ln>
            <a:noFill/>
          </a:ln>
          <a:extLst/>
        </p:spPr>
        <p:txBody>
          <a:bodyPr vert="horz" wrap="square" lIns="91440" tIns="45720" rIns="91440" bIns="126000" numCol="1" anchor="b" anchorCtr="0" compatLnSpc="1">
            <a:prstTxWarp prst="textNoShape">
              <a:avLst/>
            </a:prstTxWarp>
          </a:bodyPr>
          <a:lstStyle/>
          <a:p>
            <a:pPr algn="ctr" defTabSz="1088105">
              <a:defRPr/>
            </a:pPr>
            <a:r>
              <a:rPr lang="en-US" sz="2000" kern="0" dirty="0">
                <a:solidFill>
                  <a:srgbClr val="FFFFFF"/>
                </a:solidFill>
                <a:latin typeface="Segoe UI Light"/>
              </a:rPr>
              <a:t>IT Ops</a:t>
            </a:r>
          </a:p>
          <a:p>
            <a:pPr algn="ctr" defTabSz="1088105">
              <a:defRPr/>
            </a:pPr>
            <a:endParaRPr lang="en-US" sz="1600" kern="0" dirty="0">
              <a:solidFill>
                <a:srgbClr val="FFFFFF"/>
              </a:solidFill>
              <a:latin typeface="Segoe UI Light"/>
            </a:endParaRPr>
          </a:p>
        </p:txBody>
      </p:sp>
      <p:pic>
        <p:nvPicPr>
          <p:cNvPr id="743" name="Picture 742"/>
          <p:cNvPicPr>
            <a:picLocks noChangeAspect="1"/>
          </p:cNvPicPr>
          <p:nvPr/>
        </p:nvPicPr>
        <p:blipFill>
          <a:blip r:embed="rId3"/>
          <a:stretch>
            <a:fillRect/>
          </a:stretch>
        </p:blipFill>
        <p:spPr>
          <a:xfrm>
            <a:off x="7251421" y="3114919"/>
            <a:ext cx="1576485" cy="855170"/>
          </a:xfrm>
          <a:prstGeom prst="rect">
            <a:avLst/>
          </a:prstGeom>
        </p:spPr>
      </p:pic>
      <p:grpSp>
        <p:nvGrpSpPr>
          <p:cNvPr id="744" name="Group 743"/>
          <p:cNvGrpSpPr/>
          <p:nvPr/>
        </p:nvGrpSpPr>
        <p:grpSpPr>
          <a:xfrm>
            <a:off x="7104057" y="3648680"/>
            <a:ext cx="1731962" cy="1592263"/>
            <a:chOff x="7132637" y="3878262"/>
            <a:chExt cx="1731962" cy="1592263"/>
          </a:xfrm>
        </p:grpSpPr>
        <p:sp>
          <p:nvSpPr>
            <p:cNvPr id="745" name="Freeform 3527"/>
            <p:cNvSpPr>
              <a:spLocks/>
            </p:cNvSpPr>
            <p:nvPr/>
          </p:nvSpPr>
          <p:spPr bwMode="auto">
            <a:xfrm>
              <a:off x="7569199" y="3878262"/>
              <a:ext cx="901700" cy="595312"/>
            </a:xfrm>
            <a:custGeom>
              <a:avLst/>
              <a:gdLst>
                <a:gd name="T0" fmla="*/ 368 w 437"/>
                <a:gd name="T1" fmla="*/ 126 h 288"/>
                <a:gd name="T2" fmla="*/ 368 w 437"/>
                <a:gd name="T3" fmla="*/ 122 h 288"/>
                <a:gd name="T4" fmla="*/ 247 w 437"/>
                <a:gd name="T5" fmla="*/ 0 h 288"/>
                <a:gd name="T6" fmla="*/ 147 w 437"/>
                <a:gd name="T7" fmla="*/ 56 h 288"/>
                <a:gd name="T8" fmla="*/ 114 w 437"/>
                <a:gd name="T9" fmla="*/ 47 h 288"/>
                <a:gd name="T10" fmla="*/ 75 w 437"/>
                <a:gd name="T11" fmla="*/ 58 h 288"/>
                <a:gd name="T12" fmla="*/ 44 w 437"/>
                <a:gd name="T13" fmla="*/ 113 h 288"/>
                <a:gd name="T14" fmla="*/ 0 w 437"/>
                <a:gd name="T15" fmla="*/ 193 h 288"/>
                <a:gd name="T16" fmla="*/ 86 w 437"/>
                <a:gd name="T17" fmla="*/ 288 h 288"/>
                <a:gd name="T18" fmla="*/ 95 w 437"/>
                <a:gd name="T19" fmla="*/ 288 h 288"/>
                <a:gd name="T20" fmla="*/ 106 w 437"/>
                <a:gd name="T21" fmla="*/ 288 h 288"/>
                <a:gd name="T22" fmla="*/ 302 w 437"/>
                <a:gd name="T23" fmla="*/ 288 h 288"/>
                <a:gd name="T24" fmla="*/ 306 w 437"/>
                <a:gd name="T25" fmla="*/ 288 h 288"/>
                <a:gd name="T26" fmla="*/ 311 w 437"/>
                <a:gd name="T27" fmla="*/ 288 h 288"/>
                <a:gd name="T28" fmla="*/ 324 w 437"/>
                <a:gd name="T29" fmla="*/ 288 h 288"/>
                <a:gd name="T30" fmla="*/ 357 w 437"/>
                <a:gd name="T31" fmla="*/ 288 h 288"/>
                <a:gd name="T32" fmla="*/ 437 w 437"/>
                <a:gd name="T33" fmla="*/ 208 h 288"/>
                <a:gd name="T34" fmla="*/ 368 w 437"/>
                <a:gd name="T3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7" h="288">
                  <a:moveTo>
                    <a:pt x="368" y="126"/>
                  </a:moveTo>
                  <a:cubicBezTo>
                    <a:pt x="368" y="122"/>
                    <a:pt x="368" y="122"/>
                    <a:pt x="368" y="122"/>
                  </a:cubicBezTo>
                  <a:cubicBezTo>
                    <a:pt x="368" y="56"/>
                    <a:pt x="313" y="0"/>
                    <a:pt x="247" y="0"/>
                  </a:cubicBezTo>
                  <a:cubicBezTo>
                    <a:pt x="205" y="0"/>
                    <a:pt x="167" y="23"/>
                    <a:pt x="147" y="56"/>
                  </a:cubicBezTo>
                  <a:cubicBezTo>
                    <a:pt x="136" y="49"/>
                    <a:pt x="125" y="47"/>
                    <a:pt x="114" y="47"/>
                  </a:cubicBezTo>
                  <a:cubicBezTo>
                    <a:pt x="99" y="47"/>
                    <a:pt x="86" y="49"/>
                    <a:pt x="75" y="58"/>
                  </a:cubicBezTo>
                  <a:cubicBezTo>
                    <a:pt x="57" y="69"/>
                    <a:pt x="44" y="91"/>
                    <a:pt x="44" y="113"/>
                  </a:cubicBezTo>
                  <a:cubicBezTo>
                    <a:pt x="17" y="131"/>
                    <a:pt x="0" y="162"/>
                    <a:pt x="0" y="193"/>
                  </a:cubicBezTo>
                  <a:cubicBezTo>
                    <a:pt x="0" y="243"/>
                    <a:pt x="37" y="283"/>
                    <a:pt x="86" y="288"/>
                  </a:cubicBezTo>
                  <a:cubicBezTo>
                    <a:pt x="88" y="288"/>
                    <a:pt x="92" y="288"/>
                    <a:pt x="95" y="288"/>
                  </a:cubicBezTo>
                  <a:cubicBezTo>
                    <a:pt x="99" y="288"/>
                    <a:pt x="101" y="288"/>
                    <a:pt x="106" y="288"/>
                  </a:cubicBezTo>
                  <a:cubicBezTo>
                    <a:pt x="150" y="288"/>
                    <a:pt x="253" y="288"/>
                    <a:pt x="302" y="288"/>
                  </a:cubicBezTo>
                  <a:cubicBezTo>
                    <a:pt x="302" y="288"/>
                    <a:pt x="304" y="288"/>
                    <a:pt x="306" y="288"/>
                  </a:cubicBezTo>
                  <a:cubicBezTo>
                    <a:pt x="311" y="288"/>
                    <a:pt x="311" y="288"/>
                    <a:pt x="311" y="288"/>
                  </a:cubicBezTo>
                  <a:cubicBezTo>
                    <a:pt x="313" y="288"/>
                    <a:pt x="320" y="288"/>
                    <a:pt x="324" y="288"/>
                  </a:cubicBezTo>
                  <a:cubicBezTo>
                    <a:pt x="357" y="288"/>
                    <a:pt x="357" y="288"/>
                    <a:pt x="357" y="288"/>
                  </a:cubicBezTo>
                  <a:cubicBezTo>
                    <a:pt x="401" y="288"/>
                    <a:pt x="437" y="252"/>
                    <a:pt x="437" y="208"/>
                  </a:cubicBezTo>
                  <a:cubicBezTo>
                    <a:pt x="437" y="166"/>
                    <a:pt x="406" y="133"/>
                    <a:pt x="368" y="12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746" name="Rectangle 3528"/>
            <p:cNvSpPr>
              <a:spLocks noChangeArrowheads="1"/>
            </p:cNvSpPr>
            <p:nvPr/>
          </p:nvSpPr>
          <p:spPr bwMode="auto">
            <a:xfrm>
              <a:off x="8061324" y="4216400"/>
              <a:ext cx="3238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200" b="1" i="0" u="none" strike="noStrike" kern="0" cap="none" spc="0" normalizeH="0" baseline="0" noProof="0" dirty="0">
                  <a:ln>
                    <a:noFill/>
                  </a:ln>
                  <a:solidFill>
                    <a:srgbClr val="FFFFFF"/>
                  </a:solidFill>
                  <a:effectLst/>
                  <a:uLnTx/>
                  <a:uFillTx/>
                  <a:latin typeface="Segoe UI Semibold" panose="020B0702040204020203" pitchFamily="34" charset="0"/>
                </a:rPr>
                <a:t>CIOs</a:t>
              </a:r>
              <a:endParaRPr kumimoji="0" lang="en-US" altLang="en-US" sz="1800" b="0" i="0" u="none" strike="noStrike" kern="0" cap="none" spc="0" normalizeH="0" baseline="0" noProof="0" dirty="0">
                <a:ln>
                  <a:noFill/>
                </a:ln>
                <a:solidFill>
                  <a:srgbClr val="505050"/>
                </a:solidFill>
                <a:effectLst/>
                <a:uLnTx/>
                <a:uFillTx/>
                <a:latin typeface="Segoe UI" panose="020B0502040204020203" pitchFamily="34" charset="0"/>
              </a:endParaRPr>
            </a:p>
          </p:txBody>
        </p:sp>
        <p:sp>
          <p:nvSpPr>
            <p:cNvPr id="747" name="Rectangle 3529"/>
            <p:cNvSpPr>
              <a:spLocks noChangeArrowheads="1"/>
            </p:cNvSpPr>
            <p:nvPr/>
          </p:nvSpPr>
          <p:spPr bwMode="auto">
            <a:xfrm>
              <a:off x="7732349" y="4001313"/>
              <a:ext cx="2340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FFFFFF"/>
                  </a:solidFill>
                  <a:effectLst/>
                  <a:uLnTx/>
                  <a:uFillTx/>
                  <a:latin typeface="Segoe UI Light" panose="020B0502040204020203" pitchFamily="34" charset="0"/>
                </a:rPr>
                <a:t>70</a:t>
              </a:r>
              <a:endParaRPr kumimoji="0" lang="en-US" altLang="en-US" sz="1800" b="0" i="0" u="none" strike="noStrike" kern="0" cap="none" spc="0" normalizeH="0" baseline="0" noProof="0" dirty="0">
                <a:ln>
                  <a:noFill/>
                </a:ln>
                <a:solidFill>
                  <a:srgbClr val="505050"/>
                </a:solidFill>
                <a:effectLst/>
                <a:uLnTx/>
                <a:uFillTx/>
                <a:latin typeface="Segoe UI" panose="020B0502040204020203" pitchFamily="34" charset="0"/>
              </a:endParaRPr>
            </a:p>
          </p:txBody>
        </p:sp>
        <p:sp>
          <p:nvSpPr>
            <p:cNvPr id="748" name="Rectangle 3530"/>
            <p:cNvSpPr>
              <a:spLocks noChangeArrowheads="1"/>
            </p:cNvSpPr>
            <p:nvPr/>
          </p:nvSpPr>
          <p:spPr bwMode="auto">
            <a:xfrm>
              <a:off x="8005503" y="3950999"/>
              <a:ext cx="190758"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900" b="0" i="0" u="none" strike="noStrike" kern="0" cap="none" spc="0" normalizeH="0" baseline="0" noProof="0" dirty="0">
                  <a:ln>
                    <a:noFill/>
                  </a:ln>
                  <a:solidFill>
                    <a:srgbClr val="FFFFFF"/>
                  </a:solidFill>
                  <a:effectLst/>
                  <a:uLnTx/>
                  <a:uFillTx/>
                  <a:latin typeface="Segoe UI Light" panose="020B0502040204020203" pitchFamily="34" charset="0"/>
                </a:rPr>
                <a:t>%</a:t>
              </a:r>
              <a:endParaRPr kumimoji="0" lang="en-US" altLang="en-US" sz="1800" b="0" i="0" u="none" strike="noStrike" kern="0" cap="none" spc="0" normalizeH="0" baseline="0" noProof="0" dirty="0">
                <a:ln>
                  <a:noFill/>
                </a:ln>
                <a:solidFill>
                  <a:srgbClr val="505050"/>
                </a:solidFill>
                <a:effectLst/>
                <a:uLnTx/>
                <a:uFillTx/>
                <a:latin typeface="Segoe UI" panose="020B0502040204020203" pitchFamily="34" charset="0"/>
              </a:endParaRPr>
            </a:p>
          </p:txBody>
        </p:sp>
        <p:sp>
          <p:nvSpPr>
            <p:cNvPr id="749" name="Rectangle 3531"/>
            <p:cNvSpPr>
              <a:spLocks noChangeArrowheads="1"/>
            </p:cNvSpPr>
            <p:nvPr/>
          </p:nvSpPr>
          <p:spPr bwMode="auto">
            <a:xfrm>
              <a:off x="7132637" y="4981575"/>
              <a:ext cx="50334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900" b="0" i="0" u="none" strike="noStrike" kern="0" cap="none" spc="0" normalizeH="0" baseline="0" noProof="0" dirty="0">
                  <a:ln>
                    <a:noFill/>
                  </a:ln>
                  <a:solidFill>
                    <a:srgbClr val="002050"/>
                  </a:solidFill>
                  <a:effectLst/>
                  <a:uLnTx/>
                  <a:uFillTx/>
                  <a:latin typeface="Segoe UI" panose="020B0502040204020203" pitchFamily="34" charset="0"/>
                </a:rPr>
                <a:t>to </a:t>
              </a:r>
              <a:r>
                <a:rPr kumimoji="0" lang="en-US" altLang="en-US" sz="900" b="1" i="0" u="none" strike="noStrike" kern="0" cap="none" spc="0" normalizeH="0" baseline="0" noProof="0" dirty="0">
                  <a:ln>
                    <a:noFill/>
                  </a:ln>
                  <a:solidFill>
                    <a:srgbClr val="002050"/>
                  </a:solidFill>
                  <a:effectLst/>
                  <a:uLnTx/>
                  <a:uFillTx/>
                  <a:latin typeface="Segoe UI" panose="020B0502040204020203" pitchFamily="34" charset="0"/>
                </a:rPr>
                <a:t>reduce</a:t>
              </a:r>
              <a:br>
                <a:rPr kumimoji="0" lang="en-US" altLang="en-US" sz="900" b="1" i="0" u="none" strike="noStrike" kern="0" cap="none" spc="0" normalizeH="0" baseline="0" noProof="0" dirty="0">
                  <a:ln>
                    <a:noFill/>
                  </a:ln>
                  <a:solidFill>
                    <a:srgbClr val="002050"/>
                  </a:solidFill>
                  <a:effectLst/>
                  <a:uLnTx/>
                  <a:uFillTx/>
                  <a:latin typeface="Segoe UI" panose="020B0502040204020203" pitchFamily="34" charset="0"/>
                </a:rPr>
              </a:br>
              <a:r>
                <a:rPr kumimoji="0" lang="en-US" altLang="en-US" sz="900" b="1" i="0" u="none" strike="noStrike" kern="0" cap="none" spc="0" normalizeH="0" baseline="0" noProof="0" dirty="0">
                  <a:ln>
                    <a:noFill/>
                  </a:ln>
                  <a:solidFill>
                    <a:srgbClr val="002050"/>
                  </a:solidFill>
                  <a:effectLst/>
                  <a:uLnTx/>
                  <a:uFillTx/>
                  <a:latin typeface="Segoe UI" panose="020B0502040204020203" pitchFamily="34" charset="0"/>
                </a:rPr>
                <a:t>IT costs</a:t>
              </a:r>
              <a:endParaRPr kumimoji="0" lang="en-US" altLang="en-US" sz="1800" b="1" i="0" u="none" strike="noStrike" kern="0" cap="none" spc="0" normalizeH="0" baseline="0" noProof="0" dirty="0">
                <a:ln>
                  <a:noFill/>
                </a:ln>
                <a:solidFill>
                  <a:srgbClr val="505050"/>
                </a:solidFill>
                <a:effectLst/>
                <a:uLnTx/>
                <a:uFillTx/>
                <a:latin typeface="Segoe UI" panose="020B0502040204020203" pitchFamily="34" charset="0"/>
              </a:endParaRPr>
            </a:p>
          </p:txBody>
        </p:sp>
        <p:sp>
          <p:nvSpPr>
            <p:cNvPr id="750" name="Rectangle 3535"/>
            <p:cNvSpPr>
              <a:spLocks noChangeArrowheads="1"/>
            </p:cNvSpPr>
            <p:nvPr/>
          </p:nvSpPr>
          <p:spPr bwMode="auto">
            <a:xfrm>
              <a:off x="7193170" y="4548187"/>
              <a:ext cx="44403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altLang="en-US" sz="900" b="0" i="0" u="none" strike="noStrike" kern="0" cap="none" spc="0" normalizeH="0" baseline="0" noProof="0" dirty="0">
                  <a:ln>
                    <a:noFill/>
                  </a:ln>
                  <a:solidFill>
                    <a:srgbClr val="002050"/>
                  </a:solidFill>
                  <a:effectLst/>
                  <a:uLnTx/>
                  <a:uFillTx/>
                  <a:latin typeface="Segoe UI" panose="020B0502040204020203" pitchFamily="34" charset="0"/>
                </a:rPr>
                <a:t>Would</a:t>
              </a:r>
              <a:br>
                <a:rPr kumimoji="0" lang="en-US" altLang="en-US" sz="900" b="0" i="0" u="none" strike="noStrike" kern="0" cap="none" spc="0" normalizeH="0" baseline="0" noProof="0" dirty="0">
                  <a:ln>
                    <a:noFill/>
                  </a:ln>
                  <a:solidFill>
                    <a:srgbClr val="002050"/>
                  </a:solidFill>
                  <a:effectLst/>
                  <a:uLnTx/>
                  <a:uFillTx/>
                  <a:latin typeface="Segoe UI" panose="020B0502040204020203" pitchFamily="34" charset="0"/>
                </a:rPr>
              </a:br>
              <a:r>
                <a:rPr kumimoji="0" lang="en-US" altLang="en-US" sz="900" b="1" i="0" u="none" strike="noStrike" kern="0" cap="none" spc="0" normalizeH="0" baseline="0" noProof="0" dirty="0">
                  <a:ln>
                    <a:noFill/>
                  </a:ln>
                  <a:solidFill>
                    <a:srgbClr val="002050"/>
                  </a:solidFill>
                  <a:effectLst/>
                  <a:uLnTx/>
                  <a:uFillTx/>
                  <a:latin typeface="Segoe UI" panose="020B0502040204020203" pitchFamily="34" charset="0"/>
                </a:rPr>
                <a:t>increase</a:t>
              </a:r>
              <a:br>
                <a:rPr kumimoji="0" lang="en-US" altLang="en-US" sz="900" b="1" i="0" u="none" strike="noStrike" kern="0" cap="none" spc="0" normalizeH="0" baseline="0" noProof="0" dirty="0">
                  <a:ln>
                    <a:noFill/>
                  </a:ln>
                  <a:solidFill>
                    <a:srgbClr val="002050"/>
                  </a:solidFill>
                  <a:effectLst/>
                  <a:uLnTx/>
                  <a:uFillTx/>
                  <a:latin typeface="Segoe UI" panose="020B0502040204020203" pitchFamily="34" charset="0"/>
                </a:rPr>
              </a:br>
              <a:r>
                <a:rPr kumimoji="0" lang="en-US" altLang="en-US" sz="900" b="1" i="0" u="none" strike="noStrike" kern="0" cap="none" spc="0" normalizeH="0" baseline="0" noProof="0" dirty="0">
                  <a:ln>
                    <a:noFill/>
                  </a:ln>
                  <a:solidFill>
                    <a:srgbClr val="002050"/>
                  </a:solidFill>
                  <a:effectLst/>
                  <a:uLnTx/>
                  <a:uFillTx/>
                  <a:latin typeface="Segoe UI" panose="020B0502040204020203" pitchFamily="34" charset="0"/>
                </a:rPr>
                <a:t>risk</a:t>
              </a:r>
              <a:endParaRPr kumimoji="0" lang="en-US" altLang="en-US" sz="1800" b="1" i="0" u="none" strike="noStrike" kern="0" cap="none" spc="0" normalizeH="0" baseline="0" noProof="0" dirty="0">
                <a:ln>
                  <a:noFill/>
                </a:ln>
                <a:solidFill>
                  <a:srgbClr val="505050"/>
                </a:solidFill>
                <a:effectLst/>
                <a:uLnTx/>
                <a:uFillTx/>
                <a:latin typeface="Segoe UI" panose="020B0502040204020203" pitchFamily="34" charset="0"/>
              </a:endParaRPr>
            </a:p>
          </p:txBody>
        </p:sp>
        <p:sp>
          <p:nvSpPr>
            <p:cNvPr id="751" name="Freeform 3608"/>
            <p:cNvSpPr>
              <a:spLocks/>
            </p:cNvSpPr>
            <p:nvPr/>
          </p:nvSpPr>
          <p:spPr bwMode="auto">
            <a:xfrm>
              <a:off x="7640637" y="4298950"/>
              <a:ext cx="238125" cy="539750"/>
            </a:xfrm>
            <a:custGeom>
              <a:avLst/>
              <a:gdLst>
                <a:gd name="T0" fmla="*/ 112 w 150"/>
                <a:gd name="T1" fmla="*/ 75 h 340"/>
                <a:gd name="T2" fmla="*/ 112 w 150"/>
                <a:gd name="T3" fmla="*/ 340 h 340"/>
                <a:gd name="T4" fmla="*/ 38 w 150"/>
                <a:gd name="T5" fmla="*/ 340 h 340"/>
                <a:gd name="T6" fmla="*/ 38 w 150"/>
                <a:gd name="T7" fmla="*/ 75 h 340"/>
                <a:gd name="T8" fmla="*/ 0 w 150"/>
                <a:gd name="T9" fmla="*/ 75 h 340"/>
                <a:gd name="T10" fmla="*/ 74 w 150"/>
                <a:gd name="T11" fmla="*/ 0 h 340"/>
                <a:gd name="T12" fmla="*/ 150 w 150"/>
                <a:gd name="T13" fmla="*/ 75 h 340"/>
                <a:gd name="T14" fmla="*/ 112 w 150"/>
                <a:gd name="T15" fmla="*/ 75 h 340"/>
                <a:gd name="T16" fmla="*/ 112 w 150"/>
                <a:gd name="T17" fmla="*/ 75 h 340"/>
                <a:gd name="T18" fmla="*/ 112 w 150"/>
                <a:gd name="T19" fmla="*/ 7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340">
                  <a:moveTo>
                    <a:pt x="112" y="75"/>
                  </a:moveTo>
                  <a:lnTo>
                    <a:pt x="112" y="340"/>
                  </a:lnTo>
                  <a:lnTo>
                    <a:pt x="38" y="340"/>
                  </a:lnTo>
                  <a:lnTo>
                    <a:pt x="38" y="75"/>
                  </a:lnTo>
                  <a:lnTo>
                    <a:pt x="0" y="75"/>
                  </a:lnTo>
                  <a:lnTo>
                    <a:pt x="74" y="0"/>
                  </a:lnTo>
                  <a:lnTo>
                    <a:pt x="150" y="75"/>
                  </a:lnTo>
                  <a:lnTo>
                    <a:pt x="112" y="75"/>
                  </a:lnTo>
                  <a:lnTo>
                    <a:pt x="112" y="75"/>
                  </a:lnTo>
                  <a:lnTo>
                    <a:pt x="112" y="7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752" name="Freeform 3609"/>
            <p:cNvSpPr>
              <a:spLocks/>
            </p:cNvSpPr>
            <p:nvPr/>
          </p:nvSpPr>
          <p:spPr bwMode="auto">
            <a:xfrm>
              <a:off x="7640637" y="4838700"/>
              <a:ext cx="238125" cy="631825"/>
            </a:xfrm>
            <a:custGeom>
              <a:avLst/>
              <a:gdLst>
                <a:gd name="T0" fmla="*/ 112 w 150"/>
                <a:gd name="T1" fmla="*/ 324 h 398"/>
                <a:gd name="T2" fmla="*/ 112 w 150"/>
                <a:gd name="T3" fmla="*/ 0 h 398"/>
                <a:gd name="T4" fmla="*/ 38 w 150"/>
                <a:gd name="T5" fmla="*/ 0 h 398"/>
                <a:gd name="T6" fmla="*/ 38 w 150"/>
                <a:gd name="T7" fmla="*/ 324 h 398"/>
                <a:gd name="T8" fmla="*/ 0 w 150"/>
                <a:gd name="T9" fmla="*/ 324 h 398"/>
                <a:gd name="T10" fmla="*/ 74 w 150"/>
                <a:gd name="T11" fmla="*/ 398 h 398"/>
                <a:gd name="T12" fmla="*/ 150 w 150"/>
                <a:gd name="T13" fmla="*/ 324 h 398"/>
                <a:gd name="T14" fmla="*/ 112 w 150"/>
                <a:gd name="T15" fmla="*/ 324 h 398"/>
                <a:gd name="T16" fmla="*/ 112 w 150"/>
                <a:gd name="T17" fmla="*/ 324 h 398"/>
                <a:gd name="T18" fmla="*/ 112 w 150"/>
                <a:gd name="T19" fmla="*/ 324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0" h="398">
                  <a:moveTo>
                    <a:pt x="112" y="324"/>
                  </a:moveTo>
                  <a:lnTo>
                    <a:pt x="112" y="0"/>
                  </a:lnTo>
                  <a:lnTo>
                    <a:pt x="38" y="0"/>
                  </a:lnTo>
                  <a:lnTo>
                    <a:pt x="38" y="324"/>
                  </a:lnTo>
                  <a:lnTo>
                    <a:pt x="0" y="324"/>
                  </a:lnTo>
                  <a:lnTo>
                    <a:pt x="74" y="398"/>
                  </a:lnTo>
                  <a:lnTo>
                    <a:pt x="150" y="324"/>
                  </a:lnTo>
                  <a:lnTo>
                    <a:pt x="112" y="324"/>
                  </a:lnTo>
                  <a:lnTo>
                    <a:pt x="112" y="324"/>
                  </a:lnTo>
                  <a:lnTo>
                    <a:pt x="112" y="324"/>
                  </a:ln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753" name="Rectangle 3610"/>
            <p:cNvSpPr>
              <a:spLocks noChangeArrowheads="1"/>
            </p:cNvSpPr>
            <p:nvPr/>
          </p:nvSpPr>
          <p:spPr bwMode="auto">
            <a:xfrm>
              <a:off x="7891461" y="4981575"/>
              <a:ext cx="83195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900" b="0" i="0" u="none" strike="noStrike" kern="0" cap="none" spc="0" normalizeH="0" baseline="0" noProof="0" dirty="0">
                  <a:ln>
                    <a:noFill/>
                  </a:ln>
                  <a:solidFill>
                    <a:srgbClr val="002050"/>
                  </a:solidFill>
                  <a:effectLst/>
                  <a:uLnTx/>
                  <a:uFillTx/>
                  <a:latin typeface="Segoe UI" panose="020B0502040204020203" pitchFamily="34" charset="0"/>
                </a:rPr>
                <a:t>and </a:t>
              </a:r>
              <a:r>
                <a:rPr kumimoji="0" lang="en-US" altLang="en-US" sz="900" b="1" i="0" u="none" strike="noStrike" kern="0" cap="none" spc="0" normalizeH="0" baseline="0" noProof="0" dirty="0">
                  <a:ln>
                    <a:noFill/>
                  </a:ln>
                  <a:solidFill>
                    <a:srgbClr val="002050"/>
                  </a:solidFill>
                  <a:effectLst/>
                  <a:uLnTx/>
                  <a:uFillTx/>
                  <a:latin typeface="Segoe UI" panose="020B0502040204020203" pitchFamily="34" charset="0"/>
                </a:rPr>
                <a:t>accelerate</a:t>
              </a:r>
              <a:br>
                <a:rPr kumimoji="0" lang="en-US" altLang="en-US" sz="900" b="1" i="0" u="none" strike="noStrike" kern="0" cap="none" spc="0" normalizeH="0" baseline="0" noProof="0" dirty="0">
                  <a:ln>
                    <a:noFill/>
                  </a:ln>
                  <a:solidFill>
                    <a:srgbClr val="002050"/>
                  </a:solidFill>
                  <a:effectLst/>
                  <a:uLnTx/>
                  <a:uFillTx/>
                  <a:latin typeface="Segoe UI" panose="020B0502040204020203" pitchFamily="34" charset="0"/>
                </a:rPr>
              </a:br>
              <a:r>
                <a:rPr kumimoji="0" lang="en-US" altLang="en-US" sz="900" b="1" i="0" u="none" strike="noStrike" kern="0" cap="none" spc="0" normalizeH="0" baseline="0" noProof="0" dirty="0">
                  <a:ln>
                    <a:noFill/>
                  </a:ln>
                  <a:solidFill>
                    <a:srgbClr val="002050"/>
                  </a:solidFill>
                  <a:effectLst/>
                  <a:uLnTx/>
                  <a:uFillTx/>
                  <a:latin typeface="Segoe UI" panose="020B0502040204020203" pitchFamily="34" charset="0"/>
                </a:rPr>
                <a:t>business agility</a:t>
              </a:r>
            </a:p>
          </p:txBody>
        </p:sp>
        <p:sp>
          <p:nvSpPr>
            <p:cNvPr id="754" name="Freeform 3613"/>
            <p:cNvSpPr>
              <a:spLocks/>
            </p:cNvSpPr>
            <p:nvPr/>
          </p:nvSpPr>
          <p:spPr bwMode="auto">
            <a:xfrm>
              <a:off x="7897811" y="4783138"/>
              <a:ext cx="966788" cy="238125"/>
            </a:xfrm>
            <a:custGeom>
              <a:avLst/>
              <a:gdLst>
                <a:gd name="T0" fmla="*/ 535 w 609"/>
                <a:gd name="T1" fmla="*/ 38 h 150"/>
                <a:gd name="T2" fmla="*/ 0 w 609"/>
                <a:gd name="T3" fmla="*/ 38 h 150"/>
                <a:gd name="T4" fmla="*/ 0 w 609"/>
                <a:gd name="T5" fmla="*/ 112 h 150"/>
                <a:gd name="T6" fmla="*/ 535 w 609"/>
                <a:gd name="T7" fmla="*/ 112 h 150"/>
                <a:gd name="T8" fmla="*/ 535 w 609"/>
                <a:gd name="T9" fmla="*/ 150 h 150"/>
                <a:gd name="T10" fmla="*/ 609 w 609"/>
                <a:gd name="T11" fmla="*/ 76 h 150"/>
                <a:gd name="T12" fmla="*/ 535 w 609"/>
                <a:gd name="T13" fmla="*/ 0 h 150"/>
                <a:gd name="T14" fmla="*/ 535 w 609"/>
                <a:gd name="T15" fmla="*/ 38 h 150"/>
                <a:gd name="T16" fmla="*/ 535 w 609"/>
                <a:gd name="T17" fmla="*/ 38 h 150"/>
                <a:gd name="T18" fmla="*/ 535 w 609"/>
                <a:gd name="T19" fmla="*/ 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9" h="150">
                  <a:moveTo>
                    <a:pt x="535" y="38"/>
                  </a:moveTo>
                  <a:lnTo>
                    <a:pt x="0" y="38"/>
                  </a:lnTo>
                  <a:lnTo>
                    <a:pt x="0" y="112"/>
                  </a:lnTo>
                  <a:lnTo>
                    <a:pt x="535" y="112"/>
                  </a:lnTo>
                  <a:lnTo>
                    <a:pt x="535" y="150"/>
                  </a:lnTo>
                  <a:lnTo>
                    <a:pt x="609" y="76"/>
                  </a:lnTo>
                  <a:lnTo>
                    <a:pt x="535" y="0"/>
                  </a:lnTo>
                  <a:lnTo>
                    <a:pt x="535" y="38"/>
                  </a:lnTo>
                  <a:lnTo>
                    <a:pt x="535" y="38"/>
                  </a:lnTo>
                  <a:lnTo>
                    <a:pt x="535" y="38"/>
                  </a:lnTo>
                  <a:close/>
                </a:path>
              </a:pathLst>
            </a:custGeom>
            <a:solidFill>
              <a:srgbClr val="176C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088105" eaLnBrk="1" fontAlgn="auto" latinLnBrk="0" hangingPunct="1">
                <a:lnSpc>
                  <a:spcPct val="100000"/>
                </a:lnSpc>
                <a:spcBef>
                  <a:spcPts val="0"/>
                </a:spcBef>
                <a:spcAft>
                  <a:spcPts val="0"/>
                </a:spcAft>
                <a:buClrTx/>
                <a:buSzTx/>
                <a:buFontTx/>
                <a:buNone/>
                <a:tabLst/>
                <a:defRPr/>
              </a:pPr>
              <a:endParaRPr kumimoji="0" lang="en-US" sz="2200" b="0" i="0" u="none" strike="noStrike" kern="0" cap="none" spc="0" normalizeH="0" baseline="0" noProof="0">
                <a:ln>
                  <a:noFill/>
                </a:ln>
                <a:solidFill>
                  <a:srgbClr val="505050"/>
                </a:solidFill>
                <a:effectLst/>
                <a:uLnTx/>
                <a:uFillTx/>
              </a:endParaRPr>
            </a:p>
          </p:txBody>
        </p:sp>
        <p:sp>
          <p:nvSpPr>
            <p:cNvPr id="755" name="Rectangle 3778"/>
            <p:cNvSpPr>
              <a:spLocks noChangeArrowheads="1"/>
            </p:cNvSpPr>
            <p:nvPr/>
          </p:nvSpPr>
          <p:spPr bwMode="auto">
            <a:xfrm>
              <a:off x="7918449" y="4256088"/>
              <a:ext cx="6732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900" b="0" i="0" u="none" strike="noStrike" kern="0" cap="none" spc="0" normalizeH="0" baseline="0" noProof="0" dirty="0">
                  <a:ln>
                    <a:noFill/>
                  </a:ln>
                  <a:solidFill>
                    <a:srgbClr val="FFFFFF"/>
                  </a:solidFill>
                  <a:effectLst/>
                  <a:uLnTx/>
                  <a:uFillTx/>
                  <a:latin typeface="Segoe UI" panose="020B0502040204020203" pitchFamily="34" charset="0"/>
                </a:rPr>
                <a:t>o</a:t>
              </a:r>
              <a:endParaRPr kumimoji="0" lang="en-US" altLang="en-US" sz="1800" b="0" i="0" u="none" strike="noStrike" kern="0" cap="none" spc="0" normalizeH="0" baseline="0" noProof="0" dirty="0">
                <a:ln>
                  <a:noFill/>
                </a:ln>
                <a:solidFill>
                  <a:srgbClr val="505050"/>
                </a:solidFill>
                <a:effectLst/>
                <a:uLnTx/>
                <a:uFillTx/>
                <a:latin typeface="Segoe UI" panose="020B0502040204020203" pitchFamily="34" charset="0"/>
              </a:endParaRPr>
            </a:p>
          </p:txBody>
        </p:sp>
        <p:sp>
          <p:nvSpPr>
            <p:cNvPr id="756" name="Rectangle 3779"/>
            <p:cNvSpPr>
              <a:spLocks noChangeArrowheads="1"/>
            </p:cNvSpPr>
            <p:nvPr/>
          </p:nvSpPr>
          <p:spPr bwMode="auto">
            <a:xfrm>
              <a:off x="7983537" y="4256088"/>
              <a:ext cx="3687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900" b="0" i="0" u="none" strike="noStrike" kern="0" cap="none" spc="0" normalizeH="0" baseline="0" noProof="0" dirty="0">
                  <a:ln>
                    <a:noFill/>
                  </a:ln>
                  <a:solidFill>
                    <a:srgbClr val="FFFFFF"/>
                  </a:solidFill>
                  <a:effectLst/>
                  <a:uLnTx/>
                  <a:uFillTx/>
                  <a:latin typeface="Segoe UI" panose="020B0502040204020203" pitchFamily="34" charset="0"/>
                </a:rPr>
                <a:t>f</a:t>
              </a:r>
              <a:endParaRPr kumimoji="0" lang="en-US" altLang="en-US" sz="1800" b="0" i="0" u="none" strike="noStrike" kern="0" cap="none" spc="0" normalizeH="0" baseline="0" noProof="0" dirty="0">
                <a:ln>
                  <a:noFill/>
                </a:ln>
                <a:solidFill>
                  <a:srgbClr val="505050"/>
                </a:solidFill>
                <a:effectLst/>
                <a:uLnTx/>
                <a:uFillTx/>
                <a:latin typeface="Segoe UI" panose="020B0502040204020203" pitchFamily="34" charset="0"/>
              </a:endParaRPr>
            </a:p>
          </p:txBody>
        </p:sp>
      </p:grpSp>
      <p:grpSp>
        <p:nvGrpSpPr>
          <p:cNvPr id="757" name="Group 756"/>
          <p:cNvGrpSpPr/>
          <p:nvPr/>
        </p:nvGrpSpPr>
        <p:grpSpPr>
          <a:xfrm>
            <a:off x="4313237" y="1668462"/>
            <a:ext cx="2819400" cy="608745"/>
            <a:chOff x="4084637" y="1423316"/>
            <a:chExt cx="2819400" cy="608745"/>
          </a:xfrm>
        </p:grpSpPr>
        <p:sp>
          <p:nvSpPr>
            <p:cNvPr id="758" name="Rectangle 3696"/>
            <p:cNvSpPr>
              <a:spLocks noChangeArrowheads="1"/>
            </p:cNvSpPr>
            <p:nvPr/>
          </p:nvSpPr>
          <p:spPr bwMode="auto">
            <a:xfrm>
              <a:off x="4768850" y="1478389"/>
              <a:ext cx="2135187"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20000"/>
                </a:lnSpc>
                <a:spcBef>
                  <a:spcPct val="0"/>
                </a:spcBef>
                <a:spcAft>
                  <a:spcPct val="0"/>
                </a:spcAft>
                <a:buClrTx/>
                <a:buSzTx/>
                <a:buFontTx/>
                <a:buNone/>
                <a:tabLst/>
                <a:defRPr/>
              </a:pPr>
              <a:r>
                <a:rPr kumimoji="0" lang="en-US" altLang="en-US" sz="900" b="0" i="0" u="none" strike="noStrike" kern="0" cap="none" spc="0" normalizeH="0" baseline="0" noProof="0" dirty="0">
                  <a:ln>
                    <a:noFill/>
                  </a:ln>
                  <a:solidFill>
                    <a:srgbClr val="002050"/>
                  </a:solidFill>
                  <a:effectLst/>
                  <a:uLnTx/>
                  <a:uFillTx/>
                  <a:latin typeface="Segoe UI" panose="020B0502040204020203" pitchFamily="34" charset="0"/>
                </a:rPr>
                <a:t>… of development budgets for software, IT staff and external professional services will be consumed by </a:t>
              </a:r>
              <a:r>
                <a:rPr kumimoji="0" lang="en-US" altLang="en-US" sz="900" b="1" i="0" u="none" strike="noStrike" kern="0" cap="none" spc="0" normalizeH="0" baseline="0" noProof="0" dirty="0">
                  <a:ln>
                    <a:noFill/>
                  </a:ln>
                  <a:solidFill>
                    <a:srgbClr val="002050"/>
                  </a:solidFill>
                  <a:effectLst/>
                  <a:uLnTx/>
                  <a:uFillTx/>
                  <a:latin typeface="Segoe UI" panose="020B0502040204020203" pitchFamily="34" charset="0"/>
                </a:rPr>
                <a:t>poor requirements</a:t>
              </a:r>
            </a:p>
          </p:txBody>
        </p:sp>
        <p:grpSp>
          <p:nvGrpSpPr>
            <p:cNvPr id="759" name="Group 758"/>
            <p:cNvGrpSpPr/>
            <p:nvPr/>
          </p:nvGrpSpPr>
          <p:grpSpPr>
            <a:xfrm>
              <a:off x="4084637" y="1423316"/>
              <a:ext cx="608745" cy="608745"/>
              <a:chOff x="7777955" y="466725"/>
              <a:chExt cx="608745" cy="608745"/>
            </a:xfrm>
          </p:grpSpPr>
          <p:sp>
            <p:nvSpPr>
              <p:cNvPr id="760" name="Oval 759"/>
              <p:cNvSpPr/>
              <p:nvPr/>
            </p:nvSpPr>
            <p:spPr bwMode="auto">
              <a:xfrm>
                <a:off x="7777955" y="466725"/>
                <a:ext cx="608745" cy="608745"/>
              </a:xfrm>
              <a:prstGeom prst="ellipse">
                <a:avLst/>
              </a:prstGeom>
              <a:solidFill>
                <a:srgbClr val="002050"/>
              </a:solidFill>
              <a:ln w="9525" cap="flat" cmpd="sng" algn="ctr">
                <a:no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1" name="Group 760"/>
              <p:cNvGrpSpPr/>
              <p:nvPr/>
            </p:nvGrpSpPr>
            <p:grpSpPr>
              <a:xfrm>
                <a:off x="7885590" y="586431"/>
                <a:ext cx="438404" cy="369332"/>
                <a:chOff x="7903878" y="601662"/>
                <a:chExt cx="438404" cy="369332"/>
              </a:xfrm>
            </p:grpSpPr>
            <p:sp>
              <p:nvSpPr>
                <p:cNvPr id="762" name="Rectangle 3458"/>
                <p:cNvSpPr>
                  <a:spLocks noChangeArrowheads="1"/>
                </p:cNvSpPr>
                <p:nvPr/>
              </p:nvSpPr>
              <p:spPr bwMode="auto">
                <a:xfrm>
                  <a:off x="7903878" y="601662"/>
                  <a:ext cx="2725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2400" b="0" i="0" u="none" strike="noStrike" kern="0" cap="none" spc="0" normalizeH="0" baseline="0" noProof="0" dirty="0">
                      <a:ln>
                        <a:noFill/>
                      </a:ln>
                      <a:solidFill>
                        <a:srgbClr val="FFFFFF"/>
                      </a:solidFill>
                      <a:effectLst/>
                      <a:uLnTx/>
                      <a:uFillTx/>
                      <a:latin typeface="Segoe UI Light" panose="020B0502040204020203" pitchFamily="34" charset="0"/>
                    </a:rPr>
                    <a:t>41</a:t>
                  </a:r>
                  <a:endParaRPr kumimoji="0" lang="en-US" altLang="en-US" sz="2400" b="0" i="0" u="none" strike="noStrike" kern="0" cap="none" spc="0" normalizeH="0" baseline="0" noProof="0" dirty="0">
                    <a:ln>
                      <a:noFill/>
                    </a:ln>
                    <a:solidFill>
                      <a:srgbClr val="FFFFFF"/>
                    </a:solidFill>
                    <a:effectLst/>
                    <a:uLnTx/>
                    <a:uFillTx/>
                    <a:latin typeface="Segoe UI" panose="020B0502040204020203" pitchFamily="34" charset="0"/>
                  </a:endParaRPr>
                </a:p>
              </p:txBody>
            </p:sp>
            <p:sp>
              <p:nvSpPr>
                <p:cNvPr id="763" name="Rectangle 3459"/>
                <p:cNvSpPr>
                  <a:spLocks noChangeArrowheads="1"/>
                </p:cNvSpPr>
                <p:nvPr/>
              </p:nvSpPr>
              <p:spPr bwMode="auto">
                <a:xfrm>
                  <a:off x="8181982" y="609917"/>
                  <a:ext cx="1603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altLang="en-US" sz="1600" b="0" i="0" u="none" strike="noStrike" kern="0" cap="none" spc="0" normalizeH="0" baseline="0" noProof="0" dirty="0">
                      <a:ln>
                        <a:noFill/>
                      </a:ln>
                      <a:solidFill>
                        <a:srgbClr val="FFFFFF"/>
                      </a:solidFill>
                      <a:effectLst/>
                      <a:uLnTx/>
                      <a:uFillTx/>
                      <a:latin typeface="Segoe UI Light" panose="020B0502040204020203" pitchFamily="34" charset="0"/>
                    </a:rPr>
                    <a:t>%</a:t>
                  </a:r>
                  <a:endParaRPr kumimoji="0" lang="en-US" altLang="en-US" sz="1600" b="0" i="0" u="none" strike="noStrike" kern="0" cap="none" spc="0" normalizeH="0" baseline="0" noProof="0" dirty="0">
                    <a:ln>
                      <a:noFill/>
                    </a:ln>
                    <a:solidFill>
                      <a:srgbClr val="FFFFFF"/>
                    </a:solidFill>
                    <a:effectLst/>
                    <a:uLnTx/>
                    <a:uFillTx/>
                    <a:latin typeface="Segoe UI" panose="020B0502040204020203" pitchFamily="34" charset="0"/>
                  </a:endParaRPr>
                </a:p>
              </p:txBody>
            </p:sp>
          </p:grpSp>
        </p:grpSp>
      </p:grpSp>
    </p:spTree>
    <p:extLst>
      <p:ext uri="{BB962C8B-B14F-4D97-AF65-F5344CB8AC3E}">
        <p14:creationId xmlns:p14="http://schemas.microsoft.com/office/powerpoint/2010/main" val="137977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Continuous delivery (CD) – a DevOps practice</a:t>
            </a:r>
          </a:p>
        </p:txBody>
      </p:sp>
      <p:cxnSp>
        <p:nvCxnSpPr>
          <p:cNvPr id="4" name="Straight Connector 3"/>
          <p:cNvCxnSpPr/>
          <p:nvPr/>
        </p:nvCxnSpPr>
        <p:spPr>
          <a:xfrm>
            <a:off x="1886451" y="3313574"/>
            <a:ext cx="0" cy="1867637"/>
          </a:xfrm>
          <a:prstGeom prst="line">
            <a:avLst/>
          </a:prstGeom>
          <a:noFill/>
          <a:ln w="38100" cap="flat" cmpd="sng" algn="ctr">
            <a:solidFill>
              <a:schemeClr val="tx1">
                <a:lumMod val="50000"/>
              </a:schemeClr>
            </a:solidFill>
            <a:prstDash val="sysDot"/>
            <a:headEnd type="none"/>
            <a:tailEnd type="none"/>
          </a:ln>
          <a:effectLst/>
        </p:spPr>
      </p:cxnSp>
      <p:sp>
        <p:nvSpPr>
          <p:cNvPr id="5" name="Rectangle 4"/>
          <p:cNvSpPr/>
          <p:nvPr/>
        </p:nvSpPr>
        <p:spPr bwMode="auto">
          <a:xfrm>
            <a:off x="530413" y="1599153"/>
            <a:ext cx="2701118" cy="2114104"/>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SOURCE</a:t>
            </a:r>
          </a:p>
          <a:p>
            <a:pPr marL="0" marR="0" lvl="0" indent="0" algn="ctr" defTabSz="932114"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REPOSITORY</a:t>
            </a:r>
          </a:p>
        </p:txBody>
      </p:sp>
      <p:grpSp>
        <p:nvGrpSpPr>
          <p:cNvPr id="6" name="Group 5"/>
          <p:cNvGrpSpPr/>
          <p:nvPr/>
        </p:nvGrpSpPr>
        <p:grpSpPr>
          <a:xfrm>
            <a:off x="1331557" y="5293456"/>
            <a:ext cx="1939544" cy="1118733"/>
            <a:chOff x="511109" y="5814543"/>
            <a:chExt cx="1041729" cy="600871"/>
          </a:xfrm>
        </p:grpSpPr>
        <p:sp>
          <p:nvSpPr>
            <p:cNvPr id="7" name="Rectangle 154"/>
            <p:cNvSpPr>
              <a:spLocks noChangeArrowheads="1"/>
            </p:cNvSpPr>
            <p:nvPr/>
          </p:nvSpPr>
          <p:spPr bwMode="auto">
            <a:xfrm>
              <a:off x="635204" y="5814543"/>
              <a:ext cx="808238" cy="551887"/>
            </a:xfrm>
            <a:prstGeom prst="rect">
              <a:avLst/>
            </a:prstGeom>
            <a:solidFill>
              <a:srgbClr val="505050">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8" name="Rectangle 156"/>
            <p:cNvSpPr>
              <a:spLocks noChangeArrowheads="1"/>
            </p:cNvSpPr>
            <p:nvPr/>
          </p:nvSpPr>
          <p:spPr bwMode="auto">
            <a:xfrm>
              <a:off x="663778" y="5849648"/>
              <a:ext cx="751090" cy="481677"/>
            </a:xfrm>
            <a:prstGeom prst="rect">
              <a:avLst/>
            </a:prstGeom>
            <a:solidFill>
              <a:srgbClr val="505050">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9" name="Freeform 158"/>
            <p:cNvSpPr>
              <a:spLocks/>
            </p:cNvSpPr>
            <p:nvPr/>
          </p:nvSpPr>
          <p:spPr bwMode="auto">
            <a:xfrm>
              <a:off x="511109" y="6374593"/>
              <a:ext cx="1041729" cy="40821"/>
            </a:xfrm>
            <a:custGeom>
              <a:avLst/>
              <a:gdLst>
                <a:gd name="T0" fmla="*/ 0 w 1454"/>
                <a:gd name="T1" fmla="*/ 0 h 57"/>
                <a:gd name="T2" fmla="*/ 0 w 1454"/>
                <a:gd name="T3" fmla="*/ 4 h 57"/>
                <a:gd name="T4" fmla="*/ 53 w 1454"/>
                <a:gd name="T5" fmla="*/ 57 h 57"/>
                <a:gd name="T6" fmla="*/ 1400 w 1454"/>
                <a:gd name="T7" fmla="*/ 57 h 57"/>
                <a:gd name="T8" fmla="*/ 1454 w 1454"/>
                <a:gd name="T9" fmla="*/ 4 h 57"/>
                <a:gd name="T10" fmla="*/ 1454 w 1454"/>
                <a:gd name="T11" fmla="*/ 0 h 57"/>
                <a:gd name="T12" fmla="*/ 0 w 1454"/>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454" h="57">
                  <a:moveTo>
                    <a:pt x="0" y="0"/>
                  </a:moveTo>
                  <a:cubicBezTo>
                    <a:pt x="0" y="4"/>
                    <a:pt x="0" y="4"/>
                    <a:pt x="0" y="4"/>
                  </a:cubicBezTo>
                  <a:cubicBezTo>
                    <a:pt x="0" y="33"/>
                    <a:pt x="24" y="57"/>
                    <a:pt x="53" y="57"/>
                  </a:cubicBezTo>
                  <a:cubicBezTo>
                    <a:pt x="1400" y="57"/>
                    <a:pt x="1400" y="57"/>
                    <a:pt x="1400" y="57"/>
                  </a:cubicBezTo>
                  <a:cubicBezTo>
                    <a:pt x="1430" y="57"/>
                    <a:pt x="1454" y="33"/>
                    <a:pt x="1454" y="4"/>
                  </a:cubicBezTo>
                  <a:cubicBezTo>
                    <a:pt x="1454" y="0"/>
                    <a:pt x="1454" y="0"/>
                    <a:pt x="1454" y="0"/>
                  </a:cubicBezTo>
                  <a:lnTo>
                    <a:pt x="0" y="0"/>
                  </a:lnTo>
                  <a:close/>
                </a:path>
              </a:pathLst>
            </a:custGeom>
            <a:solidFill>
              <a:srgbClr val="505050">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10" name="Rectangle 9"/>
          <p:cNvSpPr/>
          <p:nvPr/>
        </p:nvSpPr>
        <p:spPr bwMode="auto">
          <a:xfrm>
            <a:off x="5038668" y="1599422"/>
            <a:ext cx="2384532" cy="1592427"/>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DEVELOPMENT</a:t>
            </a:r>
          </a:p>
        </p:txBody>
      </p:sp>
      <p:sp>
        <p:nvSpPr>
          <p:cNvPr id="11" name="TextBox 10"/>
          <p:cNvSpPr txBox="1"/>
          <p:nvPr/>
        </p:nvSpPr>
        <p:spPr>
          <a:xfrm>
            <a:off x="7612319" y="1599422"/>
            <a:ext cx="4261511" cy="3960871"/>
          </a:xfrm>
          <a:prstGeom prst="rect">
            <a:avLst/>
          </a:prstGeom>
          <a:noFill/>
        </p:spPr>
        <p:txBody>
          <a:bodyPr wrap="none" lIns="182828" tIns="146262" rIns="182828" bIns="146262" rtlCol="0">
            <a:spAutoFit/>
          </a:bodyPr>
          <a:lstStyle/>
          <a:p>
            <a:pPr defTabSz="932563">
              <a:lnSpc>
                <a:spcPct val="90000"/>
              </a:lnSpc>
              <a:spcBef>
                <a:spcPts val="900"/>
              </a:spcBef>
              <a:buSzPct val="90000"/>
              <a:defRPr/>
            </a:pPr>
            <a:r>
              <a:rPr lang="en-US" sz="3599" dirty="0">
                <a:latin typeface="Segoe UI Light"/>
              </a:rPr>
              <a:t>Issues</a:t>
            </a:r>
          </a:p>
          <a:p>
            <a:pPr marL="285750" indent="-285750" defTabSz="932563">
              <a:lnSpc>
                <a:spcPct val="90000"/>
              </a:lnSpc>
              <a:spcBef>
                <a:spcPts val="900"/>
              </a:spcBef>
              <a:buSzPct val="90000"/>
              <a:buFont typeface="Arial" panose="020B0604020202020204" pitchFamily="34" charset="0"/>
              <a:buChar char="•"/>
              <a:defRPr/>
            </a:pPr>
            <a:r>
              <a:rPr lang="en-US" dirty="0">
                <a:latin typeface="Segoe UI Light"/>
              </a:rPr>
              <a:t>Slow delivery cadence</a:t>
            </a:r>
          </a:p>
          <a:p>
            <a:pPr marL="285750" indent="-285750" defTabSz="932563">
              <a:lnSpc>
                <a:spcPct val="90000"/>
              </a:lnSpc>
              <a:spcBef>
                <a:spcPts val="900"/>
              </a:spcBef>
              <a:buSzPct val="90000"/>
              <a:buFont typeface="Arial" panose="020B0604020202020204" pitchFamily="34" charset="0"/>
              <a:buChar char="•"/>
              <a:defRPr/>
            </a:pPr>
            <a:r>
              <a:rPr lang="en-US" dirty="0">
                <a:latin typeface="Segoe UI Light"/>
              </a:rPr>
              <a:t>Limited predictability when deploying</a:t>
            </a:r>
          </a:p>
          <a:p>
            <a:pPr marL="285750" indent="-285750" defTabSz="932563">
              <a:lnSpc>
                <a:spcPct val="90000"/>
              </a:lnSpc>
              <a:spcBef>
                <a:spcPts val="900"/>
              </a:spcBef>
              <a:buSzPct val="90000"/>
              <a:buFont typeface="Arial" panose="020B0604020202020204" pitchFamily="34" charset="0"/>
              <a:buChar char="•"/>
              <a:defRPr/>
            </a:pPr>
            <a:r>
              <a:rPr lang="en-US" dirty="0">
                <a:latin typeface="Segoe UI Light"/>
              </a:rPr>
              <a:t>Complexity when deploying</a:t>
            </a:r>
            <a:endParaRPr lang="en-US" sz="3599" dirty="0">
              <a:latin typeface="Segoe UI Light"/>
            </a:endParaRPr>
          </a:p>
          <a:p>
            <a:pPr defTabSz="932563">
              <a:lnSpc>
                <a:spcPct val="90000"/>
              </a:lnSpc>
              <a:spcBef>
                <a:spcPts val="900"/>
              </a:spcBef>
              <a:buSzPct val="90000"/>
              <a:defRPr/>
            </a:pPr>
            <a:r>
              <a:rPr lang="en-US" sz="3600" dirty="0">
                <a:latin typeface="Segoe UI Light"/>
              </a:rPr>
              <a:t>Value</a:t>
            </a:r>
          </a:p>
          <a:p>
            <a:pPr marL="290513" indent="-290513" defTabSz="932563">
              <a:lnSpc>
                <a:spcPct val="90000"/>
              </a:lnSpc>
              <a:spcBef>
                <a:spcPts val="900"/>
              </a:spcBef>
              <a:buSzPct val="90000"/>
              <a:buFont typeface="Arial" panose="020B0604020202020204" pitchFamily="34" charset="0"/>
              <a:buChar char="•"/>
              <a:defRPr/>
            </a:pPr>
            <a:r>
              <a:rPr lang="en-US" dirty="0">
                <a:latin typeface="Segoe UI Light"/>
              </a:rPr>
              <a:t>Consistency</a:t>
            </a:r>
          </a:p>
          <a:p>
            <a:pPr marL="290513" indent="-290513" defTabSz="932563">
              <a:lnSpc>
                <a:spcPct val="90000"/>
              </a:lnSpc>
              <a:spcBef>
                <a:spcPts val="900"/>
              </a:spcBef>
              <a:buSzPct val="90000"/>
              <a:buFont typeface="Arial" panose="020B0604020202020204" pitchFamily="34" charset="0"/>
              <a:buChar char="•"/>
              <a:defRPr/>
            </a:pPr>
            <a:r>
              <a:rPr lang="en-US" dirty="0">
                <a:latin typeface="Segoe UI Light"/>
              </a:rPr>
              <a:t>Accelerated deployment</a:t>
            </a:r>
          </a:p>
          <a:p>
            <a:pPr marL="290513" indent="-290513" defTabSz="932563">
              <a:lnSpc>
                <a:spcPct val="90000"/>
              </a:lnSpc>
              <a:spcBef>
                <a:spcPts val="900"/>
              </a:spcBef>
              <a:buSzPct val="90000"/>
              <a:buFont typeface="Arial" panose="020B0604020202020204" pitchFamily="34" charset="0"/>
              <a:buChar char="•"/>
              <a:defRPr/>
            </a:pPr>
            <a:r>
              <a:rPr lang="en-US" dirty="0">
                <a:latin typeface="Segoe UI Light"/>
              </a:rPr>
              <a:t>Repeatability</a:t>
            </a:r>
          </a:p>
          <a:p>
            <a:pPr marL="290513" indent="-290513" defTabSz="932563">
              <a:lnSpc>
                <a:spcPct val="90000"/>
              </a:lnSpc>
              <a:spcBef>
                <a:spcPts val="900"/>
              </a:spcBef>
              <a:buSzPct val="90000"/>
              <a:buFont typeface="Arial" panose="020B0604020202020204" pitchFamily="34" charset="0"/>
              <a:buChar char="•"/>
              <a:defRPr/>
            </a:pPr>
            <a:r>
              <a:rPr lang="en-US" dirty="0">
                <a:latin typeface="Segoe UI Light"/>
              </a:rPr>
              <a:t>Human error reduction</a:t>
            </a:r>
          </a:p>
        </p:txBody>
      </p:sp>
      <p:sp>
        <p:nvSpPr>
          <p:cNvPr id="12" name="Rectangle 155"/>
          <p:cNvSpPr>
            <a:spLocks noChangeArrowheads="1"/>
          </p:cNvSpPr>
          <p:nvPr/>
        </p:nvSpPr>
        <p:spPr bwMode="auto">
          <a:xfrm>
            <a:off x="1296507" y="5371431"/>
            <a:ext cx="1487271" cy="1015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3" name="CODE1"/>
          <p:cNvGrpSpPr/>
          <p:nvPr/>
        </p:nvGrpSpPr>
        <p:grpSpPr>
          <a:xfrm>
            <a:off x="2086805" y="5544790"/>
            <a:ext cx="538129" cy="560885"/>
            <a:chOff x="2328300" y="3506767"/>
            <a:chExt cx="551703" cy="575034"/>
          </a:xfrm>
        </p:grpSpPr>
        <p:sp>
          <p:nvSpPr>
            <p:cNvPr id="14"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5" name="Group 14"/>
            <p:cNvGrpSpPr/>
            <p:nvPr/>
          </p:nvGrpSpPr>
          <p:grpSpPr>
            <a:xfrm>
              <a:off x="2328300" y="3506767"/>
              <a:ext cx="551703" cy="575034"/>
              <a:chOff x="3937001" y="4448175"/>
              <a:chExt cx="638175" cy="665163"/>
            </a:xfrm>
          </p:grpSpPr>
          <p:grpSp>
            <p:nvGrpSpPr>
              <p:cNvPr id="16" name="Group 10"/>
              <p:cNvGrpSpPr>
                <a:grpSpLocks noChangeAspect="1"/>
              </p:cNvGrpSpPr>
              <p:nvPr/>
            </p:nvGrpSpPr>
            <p:grpSpPr bwMode="auto">
              <a:xfrm>
                <a:off x="3937001" y="4448175"/>
                <a:ext cx="638175" cy="665163"/>
                <a:chOff x="2480" y="2802"/>
                <a:chExt cx="402" cy="419"/>
              </a:xfrm>
            </p:grpSpPr>
            <p:sp>
              <p:nvSpPr>
                <p:cNvPr id="20"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grpSp>
            <p:nvGrpSpPr>
              <p:cNvPr id="17" name="Group 16"/>
              <p:cNvGrpSpPr/>
              <p:nvPr/>
            </p:nvGrpSpPr>
            <p:grpSpPr>
              <a:xfrm>
                <a:off x="4120302" y="4618868"/>
                <a:ext cx="293550" cy="349134"/>
                <a:chOff x="4662074" y="4335997"/>
                <a:chExt cx="234105" cy="278433"/>
              </a:xfrm>
            </p:grpSpPr>
            <p:sp>
              <p:nvSpPr>
                <p:cNvPr id="18"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grpSp>
      </p:grpSp>
      <p:sp>
        <p:nvSpPr>
          <p:cNvPr id="23" name="Rectangle 22"/>
          <p:cNvSpPr/>
          <p:nvPr/>
        </p:nvSpPr>
        <p:spPr bwMode="auto">
          <a:xfrm>
            <a:off x="5038668" y="3313575"/>
            <a:ext cx="2384532" cy="1592427"/>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STAGING</a:t>
            </a:r>
          </a:p>
        </p:txBody>
      </p:sp>
      <p:sp>
        <p:nvSpPr>
          <p:cNvPr id="24" name="Rectangle 23"/>
          <p:cNvSpPr/>
          <p:nvPr/>
        </p:nvSpPr>
        <p:spPr bwMode="auto">
          <a:xfrm>
            <a:off x="5038668" y="5027727"/>
            <a:ext cx="2384532" cy="1592427"/>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eaLnBrk="1" fontAlgn="auto" latinLnBrk="0" hangingPunct="1">
              <a:lnSpc>
                <a:spcPct val="90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PRODUCTION</a:t>
            </a:r>
          </a:p>
        </p:txBody>
      </p:sp>
      <p:sp>
        <p:nvSpPr>
          <p:cNvPr id="25" name="APP 1"/>
          <p:cNvSpPr>
            <a:spLocks noEditPoints="1"/>
          </p:cNvSpPr>
          <p:nvPr/>
        </p:nvSpPr>
        <p:spPr bwMode="auto">
          <a:xfrm>
            <a:off x="6352796" y="2165911"/>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marL="0" marR="0" lvl="0" indent="0" defTabSz="91383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endParaRPr>
          </a:p>
        </p:txBody>
      </p:sp>
      <p:sp>
        <p:nvSpPr>
          <p:cNvPr id="26" name="APP 2"/>
          <p:cNvSpPr>
            <a:spLocks noEditPoints="1"/>
          </p:cNvSpPr>
          <p:nvPr/>
        </p:nvSpPr>
        <p:spPr bwMode="auto">
          <a:xfrm>
            <a:off x="6352796" y="3871853"/>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marL="0" marR="0" lvl="0" indent="0" defTabSz="91383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endParaRPr>
          </a:p>
        </p:txBody>
      </p:sp>
      <p:sp>
        <p:nvSpPr>
          <p:cNvPr id="27" name="APP 3"/>
          <p:cNvSpPr>
            <a:spLocks noEditPoints="1"/>
          </p:cNvSpPr>
          <p:nvPr/>
        </p:nvSpPr>
        <p:spPr bwMode="auto">
          <a:xfrm>
            <a:off x="6352796" y="5593065"/>
            <a:ext cx="796943" cy="822387"/>
          </a:xfrm>
          <a:custGeom>
            <a:avLst/>
            <a:gdLst>
              <a:gd name="T0" fmla="*/ 364 w 371"/>
              <a:gd name="T1" fmla="*/ 103 h 383"/>
              <a:gd name="T2" fmla="*/ 216 w 371"/>
              <a:gd name="T3" fmla="*/ 3 h 383"/>
              <a:gd name="T4" fmla="*/ 203 w 371"/>
              <a:gd name="T5" fmla="*/ 1 h 383"/>
              <a:gd name="T6" fmla="*/ 13 w 371"/>
              <a:gd name="T7" fmla="*/ 50 h 383"/>
              <a:gd name="T8" fmla="*/ 0 w 371"/>
              <a:gd name="T9" fmla="*/ 66 h 383"/>
              <a:gd name="T10" fmla="*/ 0 w 371"/>
              <a:gd name="T11" fmla="*/ 243 h 383"/>
              <a:gd name="T12" fmla="*/ 5 w 371"/>
              <a:gd name="T13" fmla="*/ 255 h 383"/>
              <a:gd name="T14" fmla="*/ 125 w 371"/>
              <a:gd name="T15" fmla="*/ 379 h 383"/>
              <a:gd name="T16" fmla="*/ 137 w 371"/>
              <a:gd name="T17" fmla="*/ 383 h 383"/>
              <a:gd name="T18" fmla="*/ 142 w 371"/>
              <a:gd name="T19" fmla="*/ 383 h 383"/>
              <a:gd name="T20" fmla="*/ 351 w 371"/>
              <a:gd name="T21" fmla="*/ 310 h 383"/>
              <a:gd name="T22" fmla="*/ 362 w 371"/>
              <a:gd name="T23" fmla="*/ 296 h 383"/>
              <a:gd name="T24" fmla="*/ 371 w 371"/>
              <a:gd name="T25" fmla="*/ 117 h 383"/>
              <a:gd name="T26" fmla="*/ 364 w 371"/>
              <a:gd name="T27" fmla="*/ 103 h 383"/>
              <a:gd name="T28" fmla="*/ 204 w 371"/>
              <a:gd name="T29" fmla="*/ 34 h 383"/>
              <a:gd name="T30" fmla="*/ 321 w 371"/>
              <a:gd name="T31" fmla="*/ 113 h 383"/>
              <a:gd name="T32" fmla="*/ 251 w 371"/>
              <a:gd name="T33" fmla="*/ 134 h 383"/>
              <a:gd name="T34" fmla="*/ 139 w 371"/>
              <a:gd name="T35" fmla="*/ 51 h 383"/>
              <a:gd name="T36" fmla="*/ 204 w 371"/>
              <a:gd name="T37" fmla="*/ 34 h 383"/>
              <a:gd name="T38" fmla="*/ 143 w 371"/>
              <a:gd name="T39" fmla="*/ 167 h 383"/>
              <a:gd name="T40" fmla="*/ 42 w 371"/>
              <a:gd name="T41" fmla="*/ 76 h 383"/>
              <a:gd name="T42" fmla="*/ 113 w 371"/>
              <a:gd name="T43" fmla="*/ 58 h 383"/>
              <a:gd name="T44" fmla="*/ 225 w 371"/>
              <a:gd name="T45" fmla="*/ 142 h 383"/>
              <a:gd name="T46" fmla="*/ 143 w 371"/>
              <a:gd name="T47" fmla="*/ 167 h 383"/>
              <a:gd name="T48" fmla="*/ 33 w 371"/>
              <a:gd name="T49" fmla="*/ 237 h 383"/>
              <a:gd name="T50" fmla="*/ 33 w 371"/>
              <a:gd name="T51" fmla="*/ 96 h 383"/>
              <a:gd name="T52" fmla="*/ 130 w 371"/>
              <a:gd name="T53" fmla="*/ 184 h 383"/>
              <a:gd name="T54" fmla="*/ 130 w 371"/>
              <a:gd name="T55" fmla="*/ 338 h 383"/>
              <a:gd name="T56" fmla="*/ 33 w 371"/>
              <a:gd name="T57" fmla="*/ 237 h 383"/>
              <a:gd name="T58" fmla="*/ 152 w 371"/>
              <a:gd name="T59" fmla="*/ 345 h 383"/>
              <a:gd name="T60" fmla="*/ 152 w 371"/>
              <a:gd name="T61" fmla="*/ 187 h 383"/>
              <a:gd name="T62" fmla="*/ 338 w 371"/>
              <a:gd name="T63" fmla="*/ 130 h 383"/>
              <a:gd name="T64" fmla="*/ 330 w 371"/>
              <a:gd name="T65" fmla="*/ 283 h 383"/>
              <a:gd name="T66" fmla="*/ 152 w 371"/>
              <a:gd name="T67" fmla="*/ 345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1" h="383">
                <a:moveTo>
                  <a:pt x="364" y="103"/>
                </a:moveTo>
                <a:cubicBezTo>
                  <a:pt x="216" y="3"/>
                  <a:pt x="216" y="3"/>
                  <a:pt x="216" y="3"/>
                </a:cubicBezTo>
                <a:cubicBezTo>
                  <a:pt x="213" y="1"/>
                  <a:pt x="208" y="0"/>
                  <a:pt x="203" y="1"/>
                </a:cubicBezTo>
                <a:cubicBezTo>
                  <a:pt x="13" y="50"/>
                  <a:pt x="13" y="50"/>
                  <a:pt x="13" y="50"/>
                </a:cubicBezTo>
                <a:cubicBezTo>
                  <a:pt x="5" y="52"/>
                  <a:pt x="0" y="58"/>
                  <a:pt x="0" y="66"/>
                </a:cubicBezTo>
                <a:cubicBezTo>
                  <a:pt x="0" y="243"/>
                  <a:pt x="0" y="243"/>
                  <a:pt x="0" y="243"/>
                </a:cubicBezTo>
                <a:cubicBezTo>
                  <a:pt x="0" y="248"/>
                  <a:pt x="2" y="252"/>
                  <a:pt x="5" y="255"/>
                </a:cubicBezTo>
                <a:cubicBezTo>
                  <a:pt x="125" y="379"/>
                  <a:pt x="125" y="379"/>
                  <a:pt x="125" y="379"/>
                </a:cubicBezTo>
                <a:cubicBezTo>
                  <a:pt x="128" y="382"/>
                  <a:pt x="132" y="383"/>
                  <a:pt x="137" y="383"/>
                </a:cubicBezTo>
                <a:cubicBezTo>
                  <a:pt x="138" y="383"/>
                  <a:pt x="140" y="383"/>
                  <a:pt x="142" y="383"/>
                </a:cubicBezTo>
                <a:cubicBezTo>
                  <a:pt x="351" y="310"/>
                  <a:pt x="351" y="310"/>
                  <a:pt x="351" y="310"/>
                </a:cubicBezTo>
                <a:cubicBezTo>
                  <a:pt x="357" y="308"/>
                  <a:pt x="362" y="302"/>
                  <a:pt x="362" y="296"/>
                </a:cubicBezTo>
                <a:cubicBezTo>
                  <a:pt x="371" y="117"/>
                  <a:pt x="371" y="117"/>
                  <a:pt x="371" y="117"/>
                </a:cubicBezTo>
                <a:cubicBezTo>
                  <a:pt x="371" y="112"/>
                  <a:pt x="369" y="106"/>
                  <a:pt x="364" y="103"/>
                </a:cubicBezTo>
                <a:close/>
                <a:moveTo>
                  <a:pt x="204" y="34"/>
                </a:moveTo>
                <a:cubicBezTo>
                  <a:pt x="321" y="113"/>
                  <a:pt x="321" y="113"/>
                  <a:pt x="321" y="113"/>
                </a:cubicBezTo>
                <a:cubicBezTo>
                  <a:pt x="251" y="134"/>
                  <a:pt x="251" y="134"/>
                  <a:pt x="251" y="134"/>
                </a:cubicBezTo>
                <a:cubicBezTo>
                  <a:pt x="139" y="51"/>
                  <a:pt x="139" y="51"/>
                  <a:pt x="139" y="51"/>
                </a:cubicBezTo>
                <a:lnTo>
                  <a:pt x="204" y="34"/>
                </a:lnTo>
                <a:close/>
                <a:moveTo>
                  <a:pt x="143" y="167"/>
                </a:moveTo>
                <a:cubicBezTo>
                  <a:pt x="42" y="76"/>
                  <a:pt x="42" y="76"/>
                  <a:pt x="42" y="76"/>
                </a:cubicBezTo>
                <a:cubicBezTo>
                  <a:pt x="113" y="58"/>
                  <a:pt x="113" y="58"/>
                  <a:pt x="113" y="58"/>
                </a:cubicBezTo>
                <a:cubicBezTo>
                  <a:pt x="225" y="142"/>
                  <a:pt x="225" y="142"/>
                  <a:pt x="225" y="142"/>
                </a:cubicBezTo>
                <a:lnTo>
                  <a:pt x="143" y="167"/>
                </a:lnTo>
                <a:close/>
                <a:moveTo>
                  <a:pt x="33" y="237"/>
                </a:moveTo>
                <a:cubicBezTo>
                  <a:pt x="33" y="96"/>
                  <a:pt x="33" y="96"/>
                  <a:pt x="33" y="96"/>
                </a:cubicBezTo>
                <a:cubicBezTo>
                  <a:pt x="130" y="184"/>
                  <a:pt x="130" y="184"/>
                  <a:pt x="130" y="184"/>
                </a:cubicBezTo>
                <a:cubicBezTo>
                  <a:pt x="130" y="338"/>
                  <a:pt x="130" y="338"/>
                  <a:pt x="130" y="338"/>
                </a:cubicBezTo>
                <a:lnTo>
                  <a:pt x="33" y="237"/>
                </a:lnTo>
                <a:close/>
                <a:moveTo>
                  <a:pt x="152" y="345"/>
                </a:moveTo>
                <a:cubicBezTo>
                  <a:pt x="152" y="187"/>
                  <a:pt x="152" y="187"/>
                  <a:pt x="152" y="187"/>
                </a:cubicBezTo>
                <a:cubicBezTo>
                  <a:pt x="338" y="130"/>
                  <a:pt x="338" y="130"/>
                  <a:pt x="338" y="130"/>
                </a:cubicBezTo>
                <a:cubicBezTo>
                  <a:pt x="330" y="283"/>
                  <a:pt x="330" y="283"/>
                  <a:pt x="330" y="283"/>
                </a:cubicBezTo>
                <a:lnTo>
                  <a:pt x="152" y="345"/>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marL="0" marR="0" lvl="0" indent="0" defTabSz="913833"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a:ln>
                <a:noFill/>
              </a:ln>
              <a:solidFill>
                <a:srgbClr val="000000"/>
              </a:solidFill>
              <a:effectLst/>
              <a:uLnTx/>
              <a:uFillTx/>
            </a:endParaRPr>
          </a:p>
        </p:txBody>
      </p:sp>
      <p:grpSp>
        <p:nvGrpSpPr>
          <p:cNvPr id="28" name="CODE 2" descr="Down:  CODE 2"/>
          <p:cNvGrpSpPr/>
          <p:nvPr/>
        </p:nvGrpSpPr>
        <p:grpSpPr>
          <a:xfrm>
            <a:off x="5445462" y="2270671"/>
            <a:ext cx="538129" cy="560885"/>
            <a:chOff x="2328300" y="3506767"/>
            <a:chExt cx="551703" cy="575034"/>
          </a:xfrm>
        </p:grpSpPr>
        <p:sp>
          <p:nvSpPr>
            <p:cNvPr id="2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30" name="Group 29"/>
            <p:cNvGrpSpPr/>
            <p:nvPr/>
          </p:nvGrpSpPr>
          <p:grpSpPr>
            <a:xfrm>
              <a:off x="2328300" y="3506767"/>
              <a:ext cx="551703" cy="575034"/>
              <a:chOff x="3937001" y="4448175"/>
              <a:chExt cx="638175" cy="665163"/>
            </a:xfrm>
          </p:grpSpPr>
          <p:grpSp>
            <p:nvGrpSpPr>
              <p:cNvPr id="31" name="Group 10"/>
              <p:cNvGrpSpPr>
                <a:grpSpLocks noChangeAspect="1"/>
              </p:cNvGrpSpPr>
              <p:nvPr/>
            </p:nvGrpSpPr>
            <p:grpSpPr bwMode="auto">
              <a:xfrm>
                <a:off x="3937001" y="4448175"/>
                <a:ext cx="638175" cy="665163"/>
                <a:chOff x="2480" y="2802"/>
                <a:chExt cx="402" cy="419"/>
              </a:xfrm>
            </p:grpSpPr>
            <p:sp>
              <p:nvSpPr>
                <p:cNvPr id="3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3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3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grpSp>
            <p:nvGrpSpPr>
              <p:cNvPr id="32" name="Group 31"/>
              <p:cNvGrpSpPr/>
              <p:nvPr/>
            </p:nvGrpSpPr>
            <p:grpSpPr>
              <a:xfrm>
                <a:off x="4120302" y="4618868"/>
                <a:ext cx="293550" cy="349134"/>
                <a:chOff x="4662074" y="4335997"/>
                <a:chExt cx="234105" cy="278433"/>
              </a:xfrm>
            </p:grpSpPr>
            <p:sp>
              <p:nvSpPr>
                <p:cNvPr id="3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3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grpSp>
      </p:grpSp>
      <p:grpSp>
        <p:nvGrpSpPr>
          <p:cNvPr id="38" name="CODE 2" descr="Down:  CODE 2"/>
          <p:cNvGrpSpPr/>
          <p:nvPr/>
        </p:nvGrpSpPr>
        <p:grpSpPr>
          <a:xfrm>
            <a:off x="5445462" y="4018037"/>
            <a:ext cx="538129" cy="560885"/>
            <a:chOff x="2328300" y="3506767"/>
            <a:chExt cx="551703" cy="575034"/>
          </a:xfrm>
        </p:grpSpPr>
        <p:sp>
          <p:nvSpPr>
            <p:cNvPr id="39"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40" name="Group 39"/>
            <p:cNvGrpSpPr/>
            <p:nvPr/>
          </p:nvGrpSpPr>
          <p:grpSpPr>
            <a:xfrm>
              <a:off x="2328300" y="3506767"/>
              <a:ext cx="551703" cy="575034"/>
              <a:chOff x="3937001" y="4448175"/>
              <a:chExt cx="638175" cy="665163"/>
            </a:xfrm>
          </p:grpSpPr>
          <p:grpSp>
            <p:nvGrpSpPr>
              <p:cNvPr id="41" name="Group 10"/>
              <p:cNvGrpSpPr>
                <a:grpSpLocks noChangeAspect="1"/>
              </p:cNvGrpSpPr>
              <p:nvPr/>
            </p:nvGrpSpPr>
            <p:grpSpPr bwMode="auto">
              <a:xfrm>
                <a:off x="3937001" y="4448175"/>
                <a:ext cx="638175" cy="665163"/>
                <a:chOff x="2480" y="2802"/>
                <a:chExt cx="402" cy="419"/>
              </a:xfrm>
            </p:grpSpPr>
            <p:sp>
              <p:nvSpPr>
                <p:cNvPr id="45"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6"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grpSp>
            <p:nvGrpSpPr>
              <p:cNvPr id="42" name="Group 41"/>
              <p:cNvGrpSpPr/>
              <p:nvPr/>
            </p:nvGrpSpPr>
            <p:grpSpPr>
              <a:xfrm>
                <a:off x="4120302" y="4618868"/>
                <a:ext cx="293550" cy="349134"/>
                <a:chOff x="4662074" y="4335997"/>
                <a:chExt cx="234105" cy="278433"/>
              </a:xfrm>
            </p:grpSpPr>
            <p:sp>
              <p:nvSpPr>
                <p:cNvPr id="43"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4"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grpSp>
      </p:grpSp>
      <p:sp>
        <p:nvSpPr>
          <p:cNvPr id="48" name="AutoShape 3"/>
          <p:cNvSpPr>
            <a:spLocks noChangeAspect="1" noChangeArrowheads="1" noTextEdit="1"/>
          </p:cNvSpPr>
          <p:nvPr/>
        </p:nvSpPr>
        <p:spPr bwMode="auto">
          <a:xfrm>
            <a:off x="1545039" y="3098807"/>
            <a:ext cx="768746" cy="78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49" name="Group 48"/>
          <p:cNvGrpSpPr/>
          <p:nvPr/>
        </p:nvGrpSpPr>
        <p:grpSpPr>
          <a:xfrm>
            <a:off x="3950044" y="1534326"/>
            <a:ext cx="359269" cy="427298"/>
            <a:chOff x="4662074" y="4335997"/>
            <a:chExt cx="234105" cy="278433"/>
          </a:xfrm>
          <a:solidFill>
            <a:schemeClr val="tx1">
              <a:lumMod val="50000"/>
            </a:schemeClr>
          </a:solidFill>
        </p:grpSpPr>
        <p:sp>
          <p:nvSpPr>
            <p:cNvPr id="50"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endParaRPr>
            </a:p>
          </p:txBody>
        </p:sp>
        <p:sp>
          <p:nvSpPr>
            <p:cNvPr id="51"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lumMod val="50000"/>
                  </a:schemeClr>
                </a:solidFill>
                <a:effectLst/>
                <a:uLnTx/>
                <a:uFillTx/>
              </a:endParaRPr>
            </a:p>
          </p:txBody>
        </p:sp>
      </p:grpSp>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51" y="4138454"/>
            <a:ext cx="1406136" cy="2516780"/>
          </a:xfrm>
          <a:prstGeom prst="rect">
            <a:avLst/>
          </a:prstGeom>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622" y="4422890"/>
            <a:ext cx="1095894" cy="2151343"/>
          </a:xfrm>
          <a:prstGeom prst="rect">
            <a:avLst/>
          </a:prstGeom>
        </p:spPr>
      </p:pic>
      <p:sp>
        <p:nvSpPr>
          <p:cNvPr id="54" name="TextBox 53"/>
          <p:cNvSpPr txBox="1"/>
          <p:nvPr/>
        </p:nvSpPr>
        <p:spPr>
          <a:xfrm>
            <a:off x="890793" y="5186474"/>
            <a:ext cx="328616" cy="193771"/>
          </a:xfrm>
          <a:prstGeom prst="rect">
            <a:avLst/>
          </a:prstGeom>
          <a:noFill/>
        </p:spPr>
        <p:txBody>
          <a:bodyPr wrap="none" lIns="0" tIns="0" rIns="0" bIns="0"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dirty="0">
                <a:ln>
                  <a:noFill/>
                </a:ln>
                <a:solidFill>
                  <a:srgbClr val="FFFFFF"/>
                </a:solidFill>
                <a:effectLst/>
                <a:uLnTx/>
                <a:uFillTx/>
              </a:rPr>
              <a:t>DEV</a:t>
            </a:r>
          </a:p>
        </p:txBody>
      </p:sp>
      <p:sp>
        <p:nvSpPr>
          <p:cNvPr id="55" name="TextBox 54"/>
          <p:cNvSpPr txBox="1"/>
          <p:nvPr/>
        </p:nvSpPr>
        <p:spPr>
          <a:xfrm>
            <a:off x="3427668" y="5186474"/>
            <a:ext cx="330219" cy="193771"/>
          </a:xfrm>
          <a:prstGeom prst="rect">
            <a:avLst/>
          </a:prstGeom>
          <a:noFill/>
        </p:spPr>
        <p:txBody>
          <a:bodyPr wrap="none" lIns="0" tIns="0" rIns="0" bIns="0" rtlCol="0">
            <a:spAutoFit/>
          </a:bodyPr>
          <a:lstStyle/>
          <a:p>
            <a:pPr marL="0" marR="0" lvl="0" indent="0" defTabSz="932563" eaLnBrk="1" fontAlgn="auto" latinLnBrk="0" hangingPunct="1">
              <a:lnSpc>
                <a:spcPct val="90000"/>
              </a:lnSpc>
              <a:spcBef>
                <a:spcPts val="0"/>
              </a:spcBef>
              <a:spcAft>
                <a:spcPts val="600"/>
              </a:spcAft>
              <a:buClrTx/>
              <a:buSzTx/>
              <a:buFontTx/>
              <a:buNone/>
              <a:tabLst/>
              <a:defRPr/>
            </a:pPr>
            <a:r>
              <a:rPr kumimoji="0" lang="en-US" sz="1399" b="0" i="0" u="none" strike="noStrike" kern="0" cap="none" spc="0" normalizeH="0" baseline="0" noProof="0" dirty="0">
                <a:ln>
                  <a:noFill/>
                </a:ln>
                <a:gradFill>
                  <a:gsLst>
                    <a:gs pos="2917">
                      <a:srgbClr val="FFFFFF"/>
                    </a:gs>
                    <a:gs pos="30000">
                      <a:srgbClr val="FFFFFF"/>
                    </a:gs>
                  </a:gsLst>
                  <a:lin ang="5400000" scaled="0"/>
                </a:gradFill>
                <a:effectLst/>
                <a:uLnTx/>
                <a:uFillTx/>
              </a:rPr>
              <a:t>OPS</a:t>
            </a:r>
          </a:p>
        </p:txBody>
      </p:sp>
      <p:grpSp>
        <p:nvGrpSpPr>
          <p:cNvPr id="56" name="CODE 2" descr="Down:  Group 65"/>
          <p:cNvGrpSpPr/>
          <p:nvPr/>
        </p:nvGrpSpPr>
        <p:grpSpPr>
          <a:xfrm>
            <a:off x="1636504" y="2280180"/>
            <a:ext cx="538129" cy="560885"/>
            <a:chOff x="2328300" y="3506767"/>
            <a:chExt cx="551703" cy="575034"/>
          </a:xfrm>
        </p:grpSpPr>
        <p:sp>
          <p:nvSpPr>
            <p:cNvPr id="57" name="AutoShape 3"/>
            <p:cNvSpPr>
              <a:spLocks noChangeAspect="1" noChangeArrowheads="1" noTextEdit="1"/>
            </p:cNvSpPr>
            <p:nvPr/>
          </p:nvSpPr>
          <p:spPr bwMode="auto">
            <a:xfrm>
              <a:off x="2330370" y="3507272"/>
              <a:ext cx="543013" cy="55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58" name="Group 57"/>
            <p:cNvGrpSpPr/>
            <p:nvPr/>
          </p:nvGrpSpPr>
          <p:grpSpPr>
            <a:xfrm>
              <a:off x="2328300" y="3506767"/>
              <a:ext cx="551703" cy="575034"/>
              <a:chOff x="3937001" y="4448175"/>
              <a:chExt cx="638175" cy="665163"/>
            </a:xfrm>
          </p:grpSpPr>
          <p:grpSp>
            <p:nvGrpSpPr>
              <p:cNvPr id="59" name="Group 10"/>
              <p:cNvGrpSpPr>
                <a:grpSpLocks noChangeAspect="1"/>
              </p:cNvGrpSpPr>
              <p:nvPr/>
            </p:nvGrpSpPr>
            <p:grpSpPr bwMode="auto">
              <a:xfrm>
                <a:off x="3937001" y="4448175"/>
                <a:ext cx="638175" cy="665163"/>
                <a:chOff x="2480" y="2802"/>
                <a:chExt cx="402" cy="419"/>
              </a:xfrm>
            </p:grpSpPr>
            <p:sp>
              <p:nvSpPr>
                <p:cNvPr id="63" name="AutoShape 9"/>
                <p:cNvSpPr>
                  <a:spLocks noChangeAspect="1" noChangeArrowheads="1" noTextEdit="1"/>
                </p:cNvSpPr>
                <p:nvPr/>
              </p:nvSpPr>
              <p:spPr bwMode="auto">
                <a:xfrm>
                  <a:off x="2481" y="2802"/>
                  <a:ext cx="400"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64" name="Freeform 11"/>
                <p:cNvSpPr>
                  <a:spLocks/>
                </p:cNvSpPr>
                <p:nvPr/>
              </p:nvSpPr>
              <p:spPr bwMode="auto">
                <a:xfrm>
                  <a:off x="2480" y="2802"/>
                  <a:ext cx="402" cy="418"/>
                </a:xfrm>
                <a:custGeom>
                  <a:avLst/>
                  <a:gdLst>
                    <a:gd name="T0" fmla="*/ 67 w 644"/>
                    <a:gd name="T1" fmla="*/ 0 h 671"/>
                    <a:gd name="T2" fmla="*/ 0 w 644"/>
                    <a:gd name="T3" fmla="*/ 68 h 671"/>
                    <a:gd name="T4" fmla="*/ 0 w 644"/>
                    <a:gd name="T5" fmla="*/ 603 h 671"/>
                    <a:gd name="T6" fmla="*/ 67 w 644"/>
                    <a:gd name="T7" fmla="*/ 671 h 671"/>
                    <a:gd name="T8" fmla="*/ 576 w 644"/>
                    <a:gd name="T9" fmla="*/ 671 h 671"/>
                    <a:gd name="T10" fmla="*/ 644 w 644"/>
                    <a:gd name="T11" fmla="*/ 603 h 671"/>
                    <a:gd name="T12" fmla="*/ 644 w 644"/>
                    <a:gd name="T13" fmla="*/ 193 h 671"/>
                    <a:gd name="T14" fmla="*/ 644 w 644"/>
                    <a:gd name="T15" fmla="*/ 127 h 671"/>
                    <a:gd name="T16" fmla="*/ 515 w 644"/>
                    <a:gd name="T17" fmla="*/ 0 h 671"/>
                    <a:gd name="T18" fmla="*/ 445 w 644"/>
                    <a:gd name="T19" fmla="*/ 0 h 671"/>
                    <a:gd name="T20" fmla="*/ 67 w 644"/>
                    <a:gd name="T21" fmla="*/ 0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4" h="671">
                      <a:moveTo>
                        <a:pt x="67" y="0"/>
                      </a:moveTo>
                      <a:cubicBezTo>
                        <a:pt x="30" y="0"/>
                        <a:pt x="0" y="30"/>
                        <a:pt x="0" y="68"/>
                      </a:cubicBezTo>
                      <a:cubicBezTo>
                        <a:pt x="0" y="603"/>
                        <a:pt x="0" y="603"/>
                        <a:pt x="0" y="603"/>
                      </a:cubicBezTo>
                      <a:cubicBezTo>
                        <a:pt x="0" y="641"/>
                        <a:pt x="30" y="671"/>
                        <a:pt x="67" y="671"/>
                      </a:cubicBezTo>
                      <a:cubicBezTo>
                        <a:pt x="576" y="671"/>
                        <a:pt x="576" y="671"/>
                        <a:pt x="576" y="671"/>
                      </a:cubicBezTo>
                      <a:cubicBezTo>
                        <a:pt x="613" y="671"/>
                        <a:pt x="644" y="641"/>
                        <a:pt x="644" y="603"/>
                      </a:cubicBezTo>
                      <a:cubicBezTo>
                        <a:pt x="644" y="193"/>
                        <a:pt x="644" y="193"/>
                        <a:pt x="644" y="193"/>
                      </a:cubicBezTo>
                      <a:cubicBezTo>
                        <a:pt x="644" y="156"/>
                        <a:pt x="644" y="127"/>
                        <a:pt x="644" y="127"/>
                      </a:cubicBezTo>
                      <a:cubicBezTo>
                        <a:pt x="515" y="0"/>
                        <a:pt x="515" y="0"/>
                        <a:pt x="515" y="0"/>
                      </a:cubicBezTo>
                      <a:cubicBezTo>
                        <a:pt x="515" y="0"/>
                        <a:pt x="482" y="0"/>
                        <a:pt x="445" y="0"/>
                      </a:cubicBezTo>
                      <a:lnTo>
                        <a:pt x="6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65" name="Freeform 12"/>
                <p:cNvSpPr>
                  <a:spLocks/>
                </p:cNvSpPr>
                <p:nvPr/>
              </p:nvSpPr>
              <p:spPr bwMode="auto">
                <a:xfrm>
                  <a:off x="2801" y="2802"/>
                  <a:ext cx="81" cy="79"/>
                </a:xfrm>
                <a:custGeom>
                  <a:avLst/>
                  <a:gdLst>
                    <a:gd name="T0" fmla="*/ 81 w 81"/>
                    <a:gd name="T1" fmla="*/ 79 h 79"/>
                    <a:gd name="T2" fmla="*/ 0 w 81"/>
                    <a:gd name="T3" fmla="*/ 0 h 79"/>
                    <a:gd name="T4" fmla="*/ 0 w 81"/>
                    <a:gd name="T5" fmla="*/ 79 h 79"/>
                    <a:gd name="T6" fmla="*/ 81 w 81"/>
                    <a:gd name="T7" fmla="*/ 79 h 79"/>
                  </a:gdLst>
                  <a:ahLst/>
                  <a:cxnLst>
                    <a:cxn ang="0">
                      <a:pos x="T0" y="T1"/>
                    </a:cxn>
                    <a:cxn ang="0">
                      <a:pos x="T2" y="T3"/>
                    </a:cxn>
                    <a:cxn ang="0">
                      <a:pos x="T4" y="T5"/>
                    </a:cxn>
                    <a:cxn ang="0">
                      <a:pos x="T6" y="T7"/>
                    </a:cxn>
                  </a:cxnLst>
                  <a:rect l="0" t="0" r="r" b="b"/>
                  <a:pathLst>
                    <a:path w="81" h="79">
                      <a:moveTo>
                        <a:pt x="81" y="79"/>
                      </a:moveTo>
                      <a:lnTo>
                        <a:pt x="0" y="0"/>
                      </a:lnTo>
                      <a:lnTo>
                        <a:pt x="0" y="79"/>
                      </a:lnTo>
                      <a:lnTo>
                        <a:pt x="81" y="79"/>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grpSp>
            <p:nvGrpSpPr>
              <p:cNvPr id="60" name="Group 59"/>
              <p:cNvGrpSpPr/>
              <p:nvPr/>
            </p:nvGrpSpPr>
            <p:grpSpPr>
              <a:xfrm>
                <a:off x="4120302" y="4618868"/>
                <a:ext cx="293550" cy="349134"/>
                <a:chOff x="4662074" y="4335997"/>
                <a:chExt cx="234105" cy="278433"/>
              </a:xfrm>
            </p:grpSpPr>
            <p:sp>
              <p:nvSpPr>
                <p:cNvPr id="61" name="Freeform 6"/>
                <p:cNvSpPr>
                  <a:spLocks/>
                </p:cNvSpPr>
                <p:nvPr/>
              </p:nvSpPr>
              <p:spPr bwMode="auto">
                <a:xfrm>
                  <a:off x="4662074" y="4335997"/>
                  <a:ext cx="90040" cy="278433"/>
                </a:xfrm>
                <a:custGeom>
                  <a:avLst/>
                  <a:gdLst>
                    <a:gd name="T0" fmla="*/ 23 w 86"/>
                    <a:gd name="T1" fmla="*/ 56 h 265"/>
                    <a:gd name="T2" fmla="*/ 23 w 86"/>
                    <a:gd name="T3" fmla="*/ 90 h 265"/>
                    <a:gd name="T4" fmla="*/ 0 w 86"/>
                    <a:gd name="T5" fmla="*/ 119 h 265"/>
                    <a:gd name="T6" fmla="*/ 0 w 86"/>
                    <a:gd name="T7" fmla="*/ 146 h 265"/>
                    <a:gd name="T8" fmla="*/ 23 w 86"/>
                    <a:gd name="T9" fmla="*/ 174 h 265"/>
                    <a:gd name="T10" fmla="*/ 23 w 86"/>
                    <a:gd name="T11" fmla="*/ 210 h 265"/>
                    <a:gd name="T12" fmla="*/ 36 w 86"/>
                    <a:gd name="T13" fmla="*/ 251 h 265"/>
                    <a:gd name="T14" fmla="*/ 86 w 86"/>
                    <a:gd name="T15" fmla="*/ 265 h 265"/>
                    <a:gd name="T16" fmla="*/ 86 w 86"/>
                    <a:gd name="T17" fmla="*/ 237 h 265"/>
                    <a:gd name="T18" fmla="*/ 67 w 86"/>
                    <a:gd name="T19" fmla="*/ 231 h 265"/>
                    <a:gd name="T20" fmla="*/ 62 w 86"/>
                    <a:gd name="T21" fmla="*/ 210 h 265"/>
                    <a:gd name="T22" fmla="*/ 62 w 86"/>
                    <a:gd name="T23" fmla="*/ 179 h 265"/>
                    <a:gd name="T24" fmla="*/ 39 w 86"/>
                    <a:gd name="T25" fmla="*/ 133 h 265"/>
                    <a:gd name="T26" fmla="*/ 39 w 86"/>
                    <a:gd name="T27" fmla="*/ 132 h 265"/>
                    <a:gd name="T28" fmla="*/ 62 w 86"/>
                    <a:gd name="T29" fmla="*/ 87 h 265"/>
                    <a:gd name="T30" fmla="*/ 62 w 86"/>
                    <a:gd name="T31" fmla="*/ 55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90"/>
                      </a:lnTo>
                      <a:cubicBezTo>
                        <a:pt x="23" y="109"/>
                        <a:pt x="16" y="119"/>
                        <a:pt x="0" y="119"/>
                      </a:cubicBezTo>
                      <a:lnTo>
                        <a:pt x="0" y="146"/>
                      </a:lnTo>
                      <a:cubicBezTo>
                        <a:pt x="16" y="146"/>
                        <a:pt x="23" y="156"/>
                        <a:pt x="23" y="174"/>
                      </a:cubicBezTo>
                      <a:lnTo>
                        <a:pt x="23" y="210"/>
                      </a:lnTo>
                      <a:cubicBezTo>
                        <a:pt x="23" y="229"/>
                        <a:pt x="27" y="243"/>
                        <a:pt x="36" y="251"/>
                      </a:cubicBezTo>
                      <a:cubicBezTo>
                        <a:pt x="45" y="260"/>
                        <a:pt x="62" y="265"/>
                        <a:pt x="86" y="265"/>
                      </a:cubicBezTo>
                      <a:lnTo>
                        <a:pt x="86" y="237"/>
                      </a:lnTo>
                      <a:cubicBezTo>
                        <a:pt x="77" y="237"/>
                        <a:pt x="71" y="235"/>
                        <a:pt x="67" y="231"/>
                      </a:cubicBezTo>
                      <a:cubicBezTo>
                        <a:pt x="64" y="227"/>
                        <a:pt x="62" y="220"/>
                        <a:pt x="62" y="210"/>
                      </a:cubicBezTo>
                      <a:lnTo>
                        <a:pt x="62" y="179"/>
                      </a:lnTo>
                      <a:cubicBezTo>
                        <a:pt x="62" y="154"/>
                        <a:pt x="54" y="139"/>
                        <a:pt x="39" y="133"/>
                      </a:cubicBezTo>
                      <a:lnTo>
                        <a:pt x="39" y="132"/>
                      </a:lnTo>
                      <a:cubicBezTo>
                        <a:pt x="54" y="126"/>
                        <a:pt x="62" y="111"/>
                        <a:pt x="62" y="87"/>
                      </a:cubicBezTo>
                      <a:lnTo>
                        <a:pt x="62" y="55"/>
                      </a:lnTo>
                      <a:cubicBezTo>
                        <a:pt x="62" y="37"/>
                        <a:pt x="70" y="28"/>
                        <a:pt x="86" y="28"/>
                      </a:cubicBezTo>
                      <a:lnTo>
                        <a:pt x="86" y="0"/>
                      </a:lnTo>
                      <a:cubicBezTo>
                        <a:pt x="62" y="0"/>
                        <a:pt x="46" y="5"/>
                        <a:pt x="36" y="14"/>
                      </a:cubicBezTo>
                      <a:cubicBezTo>
                        <a:pt x="28" y="23"/>
                        <a:pt x="23" y="37"/>
                        <a:pt x="23" y="56"/>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62" name="Freeform 7"/>
                <p:cNvSpPr>
                  <a:spLocks/>
                </p:cNvSpPr>
                <p:nvPr/>
              </p:nvSpPr>
              <p:spPr bwMode="auto">
                <a:xfrm>
                  <a:off x="4806139" y="4335997"/>
                  <a:ext cx="90040" cy="278433"/>
                </a:xfrm>
                <a:custGeom>
                  <a:avLst/>
                  <a:gdLst>
                    <a:gd name="T0" fmla="*/ 62 w 85"/>
                    <a:gd name="T1" fmla="*/ 90 h 265"/>
                    <a:gd name="T2" fmla="*/ 62 w 85"/>
                    <a:gd name="T3" fmla="*/ 56 h 265"/>
                    <a:gd name="T4" fmla="*/ 50 w 85"/>
                    <a:gd name="T5" fmla="*/ 15 h 265"/>
                    <a:gd name="T6" fmla="*/ 0 w 85"/>
                    <a:gd name="T7" fmla="*/ 0 h 265"/>
                    <a:gd name="T8" fmla="*/ 0 w 85"/>
                    <a:gd name="T9" fmla="*/ 28 h 265"/>
                    <a:gd name="T10" fmla="*/ 24 w 85"/>
                    <a:gd name="T11" fmla="*/ 55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9 w 85"/>
                    <a:gd name="T23" fmla="*/ 231 h 265"/>
                    <a:gd name="T24" fmla="*/ 0 w 85"/>
                    <a:gd name="T25" fmla="*/ 237 h 265"/>
                    <a:gd name="T26" fmla="*/ 0 w 85"/>
                    <a:gd name="T27" fmla="*/ 265 h 265"/>
                    <a:gd name="T28" fmla="*/ 50 w 85"/>
                    <a:gd name="T29" fmla="*/ 251 h 265"/>
                    <a:gd name="T30" fmla="*/ 62 w 85"/>
                    <a:gd name="T31" fmla="*/ 209 h 265"/>
                    <a:gd name="T32" fmla="*/ 62 w 85"/>
                    <a:gd name="T33" fmla="*/ 174 h 265"/>
                    <a:gd name="T34" fmla="*/ 85 w 85"/>
                    <a:gd name="T35" fmla="*/ 146 h 265"/>
                    <a:gd name="T36" fmla="*/ 85 w 85"/>
                    <a:gd name="T37" fmla="*/ 119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6"/>
                      </a:lnTo>
                      <a:cubicBezTo>
                        <a:pt x="62" y="37"/>
                        <a:pt x="58" y="23"/>
                        <a:pt x="50" y="15"/>
                      </a:cubicBezTo>
                      <a:cubicBezTo>
                        <a:pt x="40" y="5"/>
                        <a:pt x="23" y="0"/>
                        <a:pt x="0" y="0"/>
                      </a:cubicBezTo>
                      <a:lnTo>
                        <a:pt x="0" y="28"/>
                      </a:lnTo>
                      <a:cubicBezTo>
                        <a:pt x="16" y="28"/>
                        <a:pt x="24" y="37"/>
                        <a:pt x="24" y="55"/>
                      </a:cubicBezTo>
                      <a:lnTo>
                        <a:pt x="24" y="85"/>
                      </a:lnTo>
                      <a:cubicBezTo>
                        <a:pt x="24" y="110"/>
                        <a:pt x="32" y="126"/>
                        <a:pt x="47" y="132"/>
                      </a:cubicBezTo>
                      <a:lnTo>
                        <a:pt x="47" y="133"/>
                      </a:lnTo>
                      <a:cubicBezTo>
                        <a:pt x="32" y="139"/>
                        <a:pt x="24" y="154"/>
                        <a:pt x="24" y="178"/>
                      </a:cubicBezTo>
                      <a:lnTo>
                        <a:pt x="24" y="210"/>
                      </a:lnTo>
                      <a:cubicBezTo>
                        <a:pt x="24" y="219"/>
                        <a:pt x="22" y="226"/>
                        <a:pt x="19" y="231"/>
                      </a:cubicBezTo>
                      <a:cubicBezTo>
                        <a:pt x="15" y="235"/>
                        <a:pt x="9" y="237"/>
                        <a:pt x="0" y="237"/>
                      </a:cubicBezTo>
                      <a:lnTo>
                        <a:pt x="0" y="265"/>
                      </a:lnTo>
                      <a:cubicBezTo>
                        <a:pt x="24" y="265"/>
                        <a:pt x="41" y="260"/>
                        <a:pt x="50" y="251"/>
                      </a:cubicBezTo>
                      <a:cubicBezTo>
                        <a:pt x="58" y="242"/>
                        <a:pt x="62" y="229"/>
                        <a:pt x="62" y="209"/>
                      </a:cubicBezTo>
                      <a:lnTo>
                        <a:pt x="62" y="174"/>
                      </a:lnTo>
                      <a:cubicBezTo>
                        <a:pt x="62" y="156"/>
                        <a:pt x="70" y="146"/>
                        <a:pt x="85" y="146"/>
                      </a:cubicBezTo>
                      <a:lnTo>
                        <a:pt x="85" y="119"/>
                      </a:lnTo>
                      <a:cubicBezTo>
                        <a:pt x="70" y="119"/>
                        <a:pt x="62" y="109"/>
                        <a:pt x="62" y="90"/>
                      </a:cubicBezTo>
                      <a:close/>
                    </a:path>
                  </a:pathLst>
                </a:custGeom>
                <a:solidFill>
                  <a:srgbClr val="FFFFFF"/>
                </a:solidFill>
                <a:ln w="0">
                  <a:noFill/>
                  <a:prstDash val="solid"/>
                  <a:round/>
                  <a:headEnd/>
                  <a:tailEnd/>
                </a:ln>
              </p:spPr>
              <p:txBody>
                <a:bodyPr vert="horz" wrap="square" lIns="91414" tIns="45706" rIns="91414" bIns="45706" numCol="1" anchor="t" anchorCtr="0" compatLnSpc="1">
                  <a:prstTxWarp prst="textNoShape">
                    <a:avLst/>
                  </a:prstTxWarp>
                </a:bodyPr>
                <a:lstStyle/>
                <a:p>
                  <a:pPr marL="0" marR="0" lvl="0" indent="0" defTabSz="93238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grpSp>
      </p:grpSp>
    </p:spTree>
    <p:extLst>
      <p:ext uri="{BB962C8B-B14F-4D97-AF65-F5344CB8AC3E}">
        <p14:creationId xmlns:p14="http://schemas.microsoft.com/office/powerpoint/2010/main" val="3017147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DE">
                <a:solidFill>
                  <a:schemeClr val="tx1"/>
                </a:solidFill>
              </a:rPr>
              <a:t>Continuous delivery</a:t>
            </a:r>
            <a:endParaRPr lang="en-US" dirty="0">
              <a:solidFill>
                <a:schemeClr val="tx1"/>
              </a:solidFill>
            </a:endParaRPr>
          </a:p>
        </p:txBody>
      </p:sp>
      <p:sp>
        <p:nvSpPr>
          <p:cNvPr id="4" name="Text Placeholder 3"/>
          <p:cNvSpPr>
            <a:spLocks noGrp="1"/>
          </p:cNvSpPr>
          <p:nvPr>
            <p:ph type="body" sz="quarter" idx="11"/>
          </p:nvPr>
        </p:nvSpPr>
        <p:spPr/>
        <p:txBody>
          <a:bodyPr>
            <a:noAutofit/>
          </a:bodyPr>
          <a:lstStyle/>
          <a:p>
            <a:pPr lvl="0"/>
            <a:r>
              <a:rPr lang="en-US" sz="2800" dirty="0"/>
              <a:t>Streamline and automate the workflow between development and IT ops and deliver higher quality software more frequently with less risk.</a:t>
            </a:r>
            <a:endParaRPr lang="da-DK" sz="2800" dirty="0"/>
          </a:p>
          <a:p>
            <a:endParaRPr lang="en-US" sz="2800" dirty="0"/>
          </a:p>
        </p:txBody>
      </p:sp>
      <p:sp>
        <p:nvSpPr>
          <p:cNvPr id="29" name="Rectangle 28"/>
          <p:cNvSpPr/>
          <p:nvPr/>
        </p:nvSpPr>
        <p:spPr bwMode="auto">
          <a:xfrm>
            <a:off x="427037" y="2569234"/>
            <a:ext cx="3665039" cy="4416674"/>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TextBox 34"/>
          <p:cNvSpPr txBox="1"/>
          <p:nvPr/>
        </p:nvSpPr>
        <p:spPr>
          <a:xfrm>
            <a:off x="427037" y="2569234"/>
            <a:ext cx="3660829" cy="744420"/>
          </a:xfrm>
          <a:prstGeom prst="rect">
            <a:avLst/>
          </a:prstGeom>
          <a:noFill/>
        </p:spPr>
        <p:txBody>
          <a:bodyPr wrap="square" lIns="144000" tIns="202685" rIns="144000" bIns="202685" rtlCol="0">
            <a:spAutoFit/>
          </a:bodyPr>
          <a:lstStyle/>
          <a:p>
            <a:pPr lvl="0" algn="ctr" defTabSz="407757">
              <a:lnSpc>
                <a:spcPct val="120000"/>
              </a:lnSpc>
              <a:buClr>
                <a:srgbClr val="000000"/>
              </a:buClr>
              <a:defRPr/>
            </a:pPr>
            <a:r>
              <a:rPr lang="en-US" sz="2000" kern="0" dirty="0">
                <a:solidFill>
                  <a:srgbClr val="FFFFFF"/>
                </a:solidFill>
                <a:latin typeface="+mj-lt"/>
                <a:cs typeface="Segoe UI Semibold" panose="020B0702040204020203" pitchFamily="34" charset="0"/>
              </a:rPr>
              <a:t>Continuous integration</a:t>
            </a:r>
          </a:p>
        </p:txBody>
      </p:sp>
      <p:sp>
        <p:nvSpPr>
          <p:cNvPr id="37" name="Rectangle 36"/>
          <p:cNvSpPr/>
          <p:nvPr/>
        </p:nvSpPr>
        <p:spPr bwMode="auto">
          <a:xfrm>
            <a:off x="4394191" y="2569233"/>
            <a:ext cx="3656567" cy="4416675"/>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TextBox 39"/>
          <p:cNvSpPr txBox="1"/>
          <p:nvPr/>
        </p:nvSpPr>
        <p:spPr>
          <a:xfrm>
            <a:off x="4389930" y="2596613"/>
            <a:ext cx="3660828" cy="744420"/>
          </a:xfrm>
          <a:prstGeom prst="rect">
            <a:avLst/>
          </a:prstGeom>
          <a:noFill/>
        </p:spPr>
        <p:txBody>
          <a:bodyPr wrap="square" lIns="253357" tIns="202685" rIns="253357" bIns="202685" rtlCol="0">
            <a:spAutoFit/>
          </a:bodyPr>
          <a:lstStyle/>
          <a:p>
            <a:pPr lvl="0" algn="ctr" defTabSz="407757">
              <a:lnSpc>
                <a:spcPct val="120000"/>
              </a:lnSpc>
              <a:buClr>
                <a:srgbClr val="000000"/>
              </a:buClr>
              <a:defRPr/>
            </a:pPr>
            <a:r>
              <a:rPr lang="en-US" sz="2000" kern="0" dirty="0">
                <a:solidFill>
                  <a:srgbClr val="FFFFFF"/>
                </a:solidFill>
                <a:latin typeface="+mj-lt"/>
                <a:cs typeface="Segoe UI Semibold" panose="020B0702040204020203" pitchFamily="34" charset="0"/>
              </a:rPr>
              <a:t>Release management</a:t>
            </a:r>
          </a:p>
        </p:txBody>
      </p:sp>
      <p:sp>
        <p:nvSpPr>
          <p:cNvPr id="53" name="Rectangle 52"/>
          <p:cNvSpPr/>
          <p:nvPr/>
        </p:nvSpPr>
        <p:spPr bwMode="auto">
          <a:xfrm>
            <a:off x="8359899" y="2569233"/>
            <a:ext cx="3649538" cy="4417355"/>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TextBox 53"/>
          <p:cNvSpPr txBox="1"/>
          <p:nvPr/>
        </p:nvSpPr>
        <p:spPr>
          <a:xfrm>
            <a:off x="8348609" y="2596613"/>
            <a:ext cx="3660828" cy="744420"/>
          </a:xfrm>
          <a:prstGeom prst="rect">
            <a:avLst/>
          </a:prstGeom>
          <a:noFill/>
        </p:spPr>
        <p:txBody>
          <a:bodyPr wrap="square" lIns="253357" tIns="202685" rIns="253357" bIns="202685" rtlCol="0">
            <a:spAutoFit/>
          </a:bodyPr>
          <a:lstStyle/>
          <a:p>
            <a:pPr lvl="0" algn="ctr" defTabSz="407757">
              <a:lnSpc>
                <a:spcPct val="120000"/>
              </a:lnSpc>
              <a:buClr>
                <a:srgbClr val="000000"/>
              </a:buClr>
              <a:defRPr/>
            </a:pPr>
            <a:r>
              <a:rPr lang="en-US" sz="2000" kern="0" dirty="0">
                <a:solidFill>
                  <a:srgbClr val="FFFFFF"/>
                </a:solidFill>
                <a:latin typeface="+mj-lt"/>
                <a:cs typeface="Segoe UI Semibold" panose="020B0702040204020203" pitchFamily="34" charset="0"/>
              </a:rPr>
              <a:t>Continuous quality</a:t>
            </a:r>
          </a:p>
        </p:txBody>
      </p:sp>
    </p:spTree>
    <p:extLst>
      <p:ext uri="{BB962C8B-B14F-4D97-AF65-F5344CB8AC3E}">
        <p14:creationId xmlns:p14="http://schemas.microsoft.com/office/powerpoint/2010/main" val="1830960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a:srcRect b="52743"/>
          <a:stretch/>
        </p:blipFill>
        <p:spPr>
          <a:xfrm>
            <a:off x="3878784" y="4808529"/>
            <a:ext cx="4608975" cy="2178060"/>
          </a:xfrm>
          <a:prstGeom prst="rect">
            <a:avLst/>
          </a:prstGeom>
        </p:spPr>
      </p:pic>
      <p:sp>
        <p:nvSpPr>
          <p:cNvPr id="4" name="Rectangle 3"/>
          <p:cNvSpPr/>
          <p:nvPr/>
        </p:nvSpPr>
        <p:spPr bwMode="auto">
          <a:xfrm rot="16200000" flipV="1">
            <a:off x="4760073" y="3433208"/>
            <a:ext cx="2880000" cy="72000"/>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p:cNvSpPr/>
          <p:nvPr/>
        </p:nvSpPr>
        <p:spPr bwMode="auto">
          <a:xfrm>
            <a:off x="5963631" y="4619828"/>
            <a:ext cx="457196" cy="457196"/>
          </a:xfrm>
          <a:prstGeom prst="ellipse">
            <a:avLst/>
          </a:prstGeom>
          <a:solidFill>
            <a:schemeClr val="accent4"/>
          </a:solidFill>
          <a:ln w="76200" cap="flat" cmpd="sng" algn="ctr">
            <a:solidFill>
              <a:schemeClr val="accent4"/>
            </a:solidFill>
            <a:prstDash val="solid"/>
            <a:headEnd type="none" w="med" len="med"/>
            <a:tailEnd type="none" w="med" len="med"/>
          </a:ln>
          <a:effectLst/>
        </p:spPr>
        <p:txBody>
          <a:bodyPr rot="0" spcFirstLastPara="0" vertOverflow="overflow" horzOverflow="overflow" vert="horz" wrap="square" lIns="144000" tIns="146304" rIns="182880" bIns="108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4</a:t>
            </a:r>
          </a:p>
        </p:txBody>
      </p:sp>
      <p:cxnSp>
        <p:nvCxnSpPr>
          <p:cNvPr id="7" name="Straight Connector 6"/>
          <p:cNvCxnSpPr/>
          <p:nvPr/>
        </p:nvCxnSpPr>
        <p:spPr>
          <a:xfrm rot="16200000">
            <a:off x="6798172" y="3476581"/>
            <a:ext cx="0" cy="695750"/>
          </a:xfrm>
          <a:prstGeom prst="line">
            <a:avLst/>
          </a:prstGeom>
          <a:noFill/>
          <a:ln w="38100" cap="rnd" cmpd="sng" algn="ctr">
            <a:solidFill>
              <a:schemeClr val="accent4"/>
            </a:solidFill>
            <a:prstDash val="sysDot"/>
            <a:headEnd type="none"/>
            <a:tailEnd type="oval"/>
          </a:ln>
          <a:effectLst/>
        </p:spPr>
      </p:cxnSp>
      <p:sp>
        <p:nvSpPr>
          <p:cNvPr id="8" name="TextBox 7"/>
          <p:cNvSpPr txBox="1"/>
          <p:nvPr/>
        </p:nvSpPr>
        <p:spPr>
          <a:xfrm>
            <a:off x="7333547" y="3662455"/>
            <a:ext cx="908753" cy="324000"/>
          </a:xfrm>
          <a:prstGeom prst="rect">
            <a:avLst/>
          </a:prstGeom>
          <a:noFill/>
        </p:spPr>
        <p:txBody>
          <a:bodyPr wrap="square" lIns="0" tIns="0" rIns="0" bIns="0" rtlCol="0" anchor="ctr" anchorCtr="0">
            <a:noAutofit/>
          </a:bodyPr>
          <a:lstStyle/>
          <a:p>
            <a:pPr defTabSz="932742">
              <a:defRPr/>
            </a:pPr>
            <a:r>
              <a:rPr lang="en-US" sz="1600" kern="0" dirty="0">
                <a:solidFill>
                  <a:schemeClr val="accent4"/>
                </a:solidFill>
                <a:cs typeface="Arial" pitchFamily="34" charset="0"/>
              </a:rPr>
              <a:t>Monitor</a:t>
            </a:r>
          </a:p>
        </p:txBody>
      </p:sp>
      <p:sp>
        <p:nvSpPr>
          <p:cNvPr id="9" name="Oval 8"/>
          <p:cNvSpPr/>
          <p:nvPr/>
        </p:nvSpPr>
        <p:spPr bwMode="auto">
          <a:xfrm rot="16200000">
            <a:off x="6003864" y="3641577"/>
            <a:ext cx="365757" cy="365757"/>
          </a:xfrm>
          <a:prstGeom prst="ellipse">
            <a:avLst/>
          </a:prstGeom>
          <a:solidFill>
            <a:srgbClr val="FFFFFF"/>
          </a:solidFill>
          <a:ln w="38100" cap="flat" cmpd="sng" algn="ctr">
            <a:solidFill>
              <a:schemeClr val="accent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 name="Straight Connector 9"/>
          <p:cNvCxnSpPr/>
          <p:nvPr/>
        </p:nvCxnSpPr>
        <p:spPr>
          <a:xfrm rot="5400000" flipH="1">
            <a:off x="5740749" y="2496378"/>
            <a:ext cx="0" cy="695750"/>
          </a:xfrm>
          <a:prstGeom prst="line">
            <a:avLst/>
          </a:prstGeom>
          <a:noFill/>
          <a:ln w="38100" cap="rnd" cmpd="sng" algn="ctr">
            <a:solidFill>
              <a:schemeClr val="accent4"/>
            </a:solidFill>
            <a:prstDash val="sysDot"/>
            <a:headEnd type="none"/>
            <a:tailEnd type="oval"/>
          </a:ln>
          <a:effectLst/>
        </p:spPr>
      </p:cxnSp>
      <p:sp>
        <p:nvSpPr>
          <p:cNvPr id="11" name="Oval 10"/>
          <p:cNvSpPr/>
          <p:nvPr/>
        </p:nvSpPr>
        <p:spPr bwMode="auto">
          <a:xfrm rot="16200000">
            <a:off x="6003863" y="2661375"/>
            <a:ext cx="365757" cy="365757"/>
          </a:xfrm>
          <a:prstGeom prst="ellipse">
            <a:avLst/>
          </a:prstGeom>
          <a:solidFill>
            <a:srgbClr val="FFFFFF"/>
          </a:solidFill>
          <a:ln w="38100" cap="flat" cmpd="sng" algn="ctr">
            <a:solidFill>
              <a:schemeClr val="accent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p:cNvSpPr txBox="1"/>
          <p:nvPr/>
        </p:nvSpPr>
        <p:spPr>
          <a:xfrm>
            <a:off x="4318000" y="2673499"/>
            <a:ext cx="885811" cy="338554"/>
          </a:xfrm>
          <a:prstGeom prst="rect">
            <a:avLst/>
          </a:prstGeom>
          <a:noFill/>
        </p:spPr>
        <p:txBody>
          <a:bodyPr wrap="square" lIns="0" tIns="0" rIns="0" bIns="0" rtlCol="0" anchor="ctr">
            <a:noAutofit/>
          </a:bodyPr>
          <a:lstStyle/>
          <a:p>
            <a:pPr algn="r" defTabSz="932742">
              <a:defRPr/>
            </a:pPr>
            <a:r>
              <a:rPr lang="en-US" sz="1600" kern="0" dirty="0">
                <a:solidFill>
                  <a:schemeClr val="accent4"/>
                </a:solidFill>
                <a:cs typeface="Arial" pitchFamily="34" charset="0"/>
              </a:rPr>
              <a:t>Feedback</a:t>
            </a:r>
          </a:p>
        </p:txBody>
      </p:sp>
      <p:sp>
        <p:nvSpPr>
          <p:cNvPr id="13" name="Rectangle 12"/>
          <p:cNvSpPr/>
          <p:nvPr/>
        </p:nvSpPr>
        <p:spPr>
          <a:xfrm>
            <a:off x="6497558" y="1796488"/>
            <a:ext cx="2994731" cy="461665"/>
          </a:xfrm>
          <a:prstGeom prst="rect">
            <a:avLst/>
          </a:prstGeom>
        </p:spPr>
        <p:txBody>
          <a:bodyPr wrap="non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accent3">
                    <a:lumMod val="60000"/>
                    <a:lumOff val="40000"/>
                  </a:schemeClr>
                </a:solidFill>
                <a:effectLst/>
                <a:uLnTx/>
                <a:uFillTx/>
                <a:latin typeface="Segoe UI Light"/>
                <a:cs typeface="Arial" pitchFamily="34" charset="0"/>
              </a:rPr>
              <a:t>Plan the next iteration</a:t>
            </a:r>
            <a:endParaRPr kumimoji="0" lang="en-US" b="0" i="0" u="none" strike="noStrike" kern="0" cap="none" spc="0" normalizeH="0" baseline="0" noProof="0" dirty="0">
              <a:ln>
                <a:noFill/>
              </a:ln>
              <a:solidFill>
                <a:schemeClr val="accent3">
                  <a:lumMod val="60000"/>
                  <a:lumOff val="40000"/>
                </a:schemeClr>
              </a:solidFill>
              <a:effectLst/>
              <a:uLnTx/>
              <a:uFillTx/>
            </a:endParaRPr>
          </a:p>
        </p:txBody>
      </p:sp>
      <p:sp>
        <p:nvSpPr>
          <p:cNvPr id="14" name="Isosceles Triangle 13"/>
          <p:cNvSpPr/>
          <p:nvPr/>
        </p:nvSpPr>
        <p:spPr bwMode="auto">
          <a:xfrm rot="10800000" flipV="1">
            <a:off x="5945619" y="1716261"/>
            <a:ext cx="510159" cy="439792"/>
          </a:xfrm>
          <a:prstGeom prst="triangle">
            <a:avLst/>
          </a:prstGeom>
          <a:solidFill>
            <a:schemeClr val="accent3">
              <a:lumMod val="60000"/>
              <a:lumOff val="40000"/>
            </a:schemeClr>
          </a:solidFill>
          <a:ln w="9525" cap="flat" cmpd="sng" algn="ctr">
            <a:no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30"/>
          <p:cNvGrpSpPr/>
          <p:nvPr/>
        </p:nvGrpSpPr>
        <p:grpSpPr>
          <a:xfrm>
            <a:off x="350837" y="369094"/>
            <a:ext cx="935248" cy="566011"/>
            <a:chOff x="7302500" y="1771650"/>
            <a:chExt cx="1282700" cy="776288"/>
          </a:xfrm>
        </p:grpSpPr>
        <p:sp>
          <p:nvSpPr>
            <p:cNvPr id="32" name="Freeform 28"/>
            <p:cNvSpPr>
              <a:spLocks/>
            </p:cNvSpPr>
            <p:nvPr/>
          </p:nvSpPr>
          <p:spPr bwMode="auto">
            <a:xfrm>
              <a:off x="7302500" y="1771650"/>
              <a:ext cx="1127125" cy="755650"/>
            </a:xfrm>
            <a:custGeom>
              <a:avLst/>
              <a:gdLst>
                <a:gd name="T0" fmla="*/ 1311 w 1311"/>
                <a:gd name="T1" fmla="*/ 828 h 878"/>
                <a:gd name="T2" fmla="*/ 1311 w 1311"/>
                <a:gd name="T3" fmla="*/ 828 h 878"/>
                <a:gd name="T4" fmla="*/ 1260 w 1311"/>
                <a:gd name="T5" fmla="*/ 878 h 878"/>
                <a:gd name="T6" fmla="*/ 50 w 1311"/>
                <a:gd name="T7" fmla="*/ 878 h 878"/>
                <a:gd name="T8" fmla="*/ 0 w 1311"/>
                <a:gd name="T9" fmla="*/ 828 h 878"/>
                <a:gd name="T10" fmla="*/ 0 w 1311"/>
                <a:gd name="T11" fmla="*/ 51 h 878"/>
                <a:gd name="T12" fmla="*/ 50 w 1311"/>
                <a:gd name="T13" fmla="*/ 0 h 878"/>
                <a:gd name="T14" fmla="*/ 1260 w 1311"/>
                <a:gd name="T15" fmla="*/ 0 h 878"/>
                <a:gd name="T16" fmla="*/ 1311 w 1311"/>
                <a:gd name="T17" fmla="*/ 51 h 878"/>
                <a:gd name="T18" fmla="*/ 1311 w 1311"/>
                <a:gd name="T19" fmla="*/ 828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1" h="878">
                  <a:moveTo>
                    <a:pt x="1311" y="828"/>
                  </a:moveTo>
                  <a:lnTo>
                    <a:pt x="1311" y="828"/>
                  </a:lnTo>
                  <a:cubicBezTo>
                    <a:pt x="1311" y="856"/>
                    <a:pt x="1288" y="878"/>
                    <a:pt x="1260" y="878"/>
                  </a:cubicBezTo>
                  <a:lnTo>
                    <a:pt x="50" y="878"/>
                  </a:lnTo>
                  <a:cubicBezTo>
                    <a:pt x="22" y="878"/>
                    <a:pt x="0" y="856"/>
                    <a:pt x="0" y="828"/>
                  </a:cubicBezTo>
                  <a:lnTo>
                    <a:pt x="0" y="51"/>
                  </a:lnTo>
                  <a:cubicBezTo>
                    <a:pt x="0" y="23"/>
                    <a:pt x="22" y="0"/>
                    <a:pt x="50" y="0"/>
                  </a:cubicBezTo>
                  <a:lnTo>
                    <a:pt x="1260" y="0"/>
                  </a:lnTo>
                  <a:cubicBezTo>
                    <a:pt x="1288" y="0"/>
                    <a:pt x="1311" y="23"/>
                    <a:pt x="1311" y="51"/>
                  </a:cubicBezTo>
                  <a:lnTo>
                    <a:pt x="1311" y="828"/>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88">
                <a:defRPr/>
              </a:pPr>
              <a:endParaRPr lang="en-US" sz="1836" kern="0">
                <a:gradFill>
                  <a:gsLst>
                    <a:gs pos="0">
                      <a:srgbClr val="FFFFFF"/>
                    </a:gs>
                    <a:gs pos="100000">
                      <a:srgbClr val="FFFFFF"/>
                    </a:gs>
                  </a:gsLst>
                  <a:lin ang="5400000" scaled="0"/>
                </a:gradFill>
              </a:endParaRPr>
            </a:p>
          </p:txBody>
        </p:sp>
        <p:sp>
          <p:nvSpPr>
            <p:cNvPr id="33" name="Freeform 29"/>
            <p:cNvSpPr>
              <a:spLocks/>
            </p:cNvSpPr>
            <p:nvPr/>
          </p:nvSpPr>
          <p:spPr bwMode="auto">
            <a:xfrm>
              <a:off x="7386638" y="1851025"/>
              <a:ext cx="958850" cy="558800"/>
            </a:xfrm>
            <a:custGeom>
              <a:avLst/>
              <a:gdLst>
                <a:gd name="T0" fmla="*/ 0 w 1115"/>
                <a:gd name="T1" fmla="*/ 0 h 649"/>
                <a:gd name="T2" fmla="*/ 0 w 1115"/>
                <a:gd name="T3" fmla="*/ 0 h 649"/>
                <a:gd name="T4" fmla="*/ 1115 w 1115"/>
                <a:gd name="T5" fmla="*/ 0 h 649"/>
                <a:gd name="T6" fmla="*/ 1115 w 1115"/>
                <a:gd name="T7" fmla="*/ 649 h 649"/>
                <a:gd name="T8" fmla="*/ 0 w 1115"/>
                <a:gd name="T9" fmla="*/ 649 h 649"/>
                <a:gd name="T10" fmla="*/ 0 w 1115"/>
                <a:gd name="T11" fmla="*/ 0 h 649"/>
              </a:gdLst>
              <a:ahLst/>
              <a:cxnLst>
                <a:cxn ang="0">
                  <a:pos x="T0" y="T1"/>
                </a:cxn>
                <a:cxn ang="0">
                  <a:pos x="T2" y="T3"/>
                </a:cxn>
                <a:cxn ang="0">
                  <a:pos x="T4" y="T5"/>
                </a:cxn>
                <a:cxn ang="0">
                  <a:pos x="T6" y="T7"/>
                </a:cxn>
                <a:cxn ang="0">
                  <a:pos x="T8" y="T9"/>
                </a:cxn>
                <a:cxn ang="0">
                  <a:pos x="T10" y="T11"/>
                </a:cxn>
              </a:cxnLst>
              <a:rect l="0" t="0" r="r" b="b"/>
              <a:pathLst>
                <a:path w="1115" h="649">
                  <a:moveTo>
                    <a:pt x="0" y="0"/>
                  </a:moveTo>
                  <a:lnTo>
                    <a:pt x="0" y="0"/>
                  </a:lnTo>
                  <a:lnTo>
                    <a:pt x="1115" y="0"/>
                  </a:lnTo>
                  <a:lnTo>
                    <a:pt x="1115" y="649"/>
                  </a:lnTo>
                  <a:lnTo>
                    <a:pt x="0" y="649"/>
                  </a:lnTo>
                  <a:lnTo>
                    <a:pt x="0" y="0"/>
                  </a:lnTo>
                  <a:close/>
                </a:path>
              </a:pathLst>
            </a:custGeom>
            <a:solidFill>
              <a:schemeClr val="accent3">
                <a:lumMod val="20000"/>
                <a:lumOff val="8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88">
                <a:defRPr/>
              </a:pPr>
              <a:endParaRPr lang="en-US" sz="1836" kern="0">
                <a:gradFill>
                  <a:gsLst>
                    <a:gs pos="0">
                      <a:srgbClr val="FFFFFF"/>
                    </a:gs>
                    <a:gs pos="100000">
                      <a:srgbClr val="FFFFFF"/>
                    </a:gs>
                  </a:gsLst>
                  <a:lin ang="5400000" scaled="0"/>
                </a:gradFill>
              </a:endParaRPr>
            </a:p>
          </p:txBody>
        </p:sp>
        <p:sp>
          <p:nvSpPr>
            <p:cNvPr id="34" name="Freeform 30"/>
            <p:cNvSpPr>
              <a:spLocks/>
            </p:cNvSpPr>
            <p:nvPr/>
          </p:nvSpPr>
          <p:spPr bwMode="auto">
            <a:xfrm>
              <a:off x="7831138" y="2447925"/>
              <a:ext cx="44450" cy="44450"/>
            </a:xfrm>
            <a:custGeom>
              <a:avLst/>
              <a:gdLst>
                <a:gd name="T0" fmla="*/ 25 w 51"/>
                <a:gd name="T1" fmla="*/ 51 h 51"/>
                <a:gd name="T2" fmla="*/ 25 w 51"/>
                <a:gd name="T3" fmla="*/ 51 h 51"/>
                <a:gd name="T4" fmla="*/ 0 w 51"/>
                <a:gd name="T5" fmla="*/ 26 h 51"/>
                <a:gd name="T6" fmla="*/ 25 w 51"/>
                <a:gd name="T7" fmla="*/ 0 h 51"/>
                <a:gd name="T8" fmla="*/ 51 w 51"/>
                <a:gd name="T9" fmla="*/ 26 h 51"/>
                <a:gd name="T10" fmla="*/ 25 w 51"/>
                <a:gd name="T11" fmla="*/ 51 h 51"/>
              </a:gdLst>
              <a:ahLst/>
              <a:cxnLst>
                <a:cxn ang="0">
                  <a:pos x="T0" y="T1"/>
                </a:cxn>
                <a:cxn ang="0">
                  <a:pos x="T2" y="T3"/>
                </a:cxn>
                <a:cxn ang="0">
                  <a:pos x="T4" y="T5"/>
                </a:cxn>
                <a:cxn ang="0">
                  <a:pos x="T6" y="T7"/>
                </a:cxn>
                <a:cxn ang="0">
                  <a:pos x="T8" y="T9"/>
                </a:cxn>
                <a:cxn ang="0">
                  <a:pos x="T10" y="T11"/>
                </a:cxn>
              </a:cxnLst>
              <a:rect l="0" t="0" r="r" b="b"/>
              <a:pathLst>
                <a:path w="51" h="51">
                  <a:moveTo>
                    <a:pt x="25" y="51"/>
                  </a:moveTo>
                  <a:lnTo>
                    <a:pt x="25" y="51"/>
                  </a:lnTo>
                  <a:cubicBezTo>
                    <a:pt x="11" y="51"/>
                    <a:pt x="0" y="40"/>
                    <a:pt x="0" y="26"/>
                  </a:cubicBezTo>
                  <a:cubicBezTo>
                    <a:pt x="0" y="12"/>
                    <a:pt x="11" y="0"/>
                    <a:pt x="25" y="0"/>
                  </a:cubicBezTo>
                  <a:cubicBezTo>
                    <a:pt x="39" y="0"/>
                    <a:pt x="51" y="12"/>
                    <a:pt x="51" y="26"/>
                  </a:cubicBezTo>
                  <a:cubicBezTo>
                    <a:pt x="51" y="40"/>
                    <a:pt x="39" y="51"/>
                    <a:pt x="25" y="51"/>
                  </a:cubicBez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88">
                <a:defRPr/>
              </a:pPr>
              <a:endParaRPr lang="en-US" sz="1836" kern="0">
                <a:gradFill>
                  <a:gsLst>
                    <a:gs pos="0">
                      <a:srgbClr val="FFFFFF"/>
                    </a:gs>
                    <a:gs pos="100000">
                      <a:srgbClr val="FFFFFF"/>
                    </a:gs>
                  </a:gsLst>
                  <a:lin ang="5400000" scaled="0"/>
                </a:gradFill>
              </a:endParaRPr>
            </a:p>
          </p:txBody>
        </p:sp>
        <p:sp>
          <p:nvSpPr>
            <p:cNvPr id="35" name="Freeform 31"/>
            <p:cNvSpPr>
              <a:spLocks/>
            </p:cNvSpPr>
            <p:nvPr/>
          </p:nvSpPr>
          <p:spPr bwMode="auto">
            <a:xfrm>
              <a:off x="7577138" y="2127250"/>
              <a:ext cx="114300" cy="274638"/>
            </a:xfrm>
            <a:custGeom>
              <a:avLst/>
              <a:gdLst>
                <a:gd name="T0" fmla="*/ 0 w 132"/>
                <a:gd name="T1" fmla="*/ 0 h 318"/>
                <a:gd name="T2" fmla="*/ 0 w 132"/>
                <a:gd name="T3" fmla="*/ 0 h 318"/>
                <a:gd name="T4" fmla="*/ 132 w 132"/>
                <a:gd name="T5" fmla="*/ 0 h 318"/>
                <a:gd name="T6" fmla="*/ 132 w 132"/>
                <a:gd name="T7" fmla="*/ 318 h 318"/>
                <a:gd name="T8" fmla="*/ 0 w 132"/>
                <a:gd name="T9" fmla="*/ 318 h 318"/>
                <a:gd name="T10" fmla="*/ 0 w 132"/>
                <a:gd name="T11" fmla="*/ 0 h 318"/>
              </a:gdLst>
              <a:ahLst/>
              <a:cxnLst>
                <a:cxn ang="0">
                  <a:pos x="T0" y="T1"/>
                </a:cxn>
                <a:cxn ang="0">
                  <a:pos x="T2" y="T3"/>
                </a:cxn>
                <a:cxn ang="0">
                  <a:pos x="T4" y="T5"/>
                </a:cxn>
                <a:cxn ang="0">
                  <a:pos x="T6" y="T7"/>
                </a:cxn>
                <a:cxn ang="0">
                  <a:pos x="T8" y="T9"/>
                </a:cxn>
                <a:cxn ang="0">
                  <a:pos x="T10" y="T11"/>
                </a:cxn>
              </a:cxnLst>
              <a:rect l="0" t="0" r="r" b="b"/>
              <a:pathLst>
                <a:path w="132" h="318">
                  <a:moveTo>
                    <a:pt x="0" y="0"/>
                  </a:moveTo>
                  <a:lnTo>
                    <a:pt x="0" y="0"/>
                  </a:lnTo>
                  <a:lnTo>
                    <a:pt x="132" y="0"/>
                  </a:lnTo>
                  <a:lnTo>
                    <a:pt x="132" y="318"/>
                  </a:lnTo>
                  <a:lnTo>
                    <a:pt x="0" y="318"/>
                  </a:lnTo>
                  <a:lnTo>
                    <a:pt x="0" y="0"/>
                  </a:lnTo>
                  <a:close/>
                </a:path>
              </a:pathLst>
            </a:custGeom>
            <a:solidFill>
              <a:schemeClr val="accent3">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88">
                <a:defRPr/>
              </a:pPr>
              <a:endParaRPr lang="en-US" sz="1836" kern="0">
                <a:gradFill>
                  <a:gsLst>
                    <a:gs pos="0">
                      <a:srgbClr val="FFFFFF"/>
                    </a:gs>
                    <a:gs pos="100000">
                      <a:srgbClr val="FFFFFF"/>
                    </a:gs>
                  </a:gsLst>
                  <a:lin ang="5400000" scaled="0"/>
                </a:gradFill>
              </a:endParaRPr>
            </a:p>
          </p:txBody>
        </p:sp>
        <p:sp>
          <p:nvSpPr>
            <p:cNvPr id="36" name="Freeform 32"/>
            <p:cNvSpPr>
              <a:spLocks/>
            </p:cNvSpPr>
            <p:nvPr/>
          </p:nvSpPr>
          <p:spPr bwMode="auto">
            <a:xfrm>
              <a:off x="7729538" y="2041525"/>
              <a:ext cx="114300" cy="360363"/>
            </a:xfrm>
            <a:custGeom>
              <a:avLst/>
              <a:gdLst>
                <a:gd name="T0" fmla="*/ 0 w 132"/>
                <a:gd name="T1" fmla="*/ 0 h 418"/>
                <a:gd name="T2" fmla="*/ 0 w 132"/>
                <a:gd name="T3" fmla="*/ 0 h 418"/>
                <a:gd name="T4" fmla="*/ 132 w 132"/>
                <a:gd name="T5" fmla="*/ 0 h 418"/>
                <a:gd name="T6" fmla="*/ 132 w 132"/>
                <a:gd name="T7" fmla="*/ 418 h 418"/>
                <a:gd name="T8" fmla="*/ 0 w 132"/>
                <a:gd name="T9" fmla="*/ 418 h 418"/>
                <a:gd name="T10" fmla="*/ 0 w 132"/>
                <a:gd name="T11" fmla="*/ 0 h 418"/>
              </a:gdLst>
              <a:ahLst/>
              <a:cxnLst>
                <a:cxn ang="0">
                  <a:pos x="T0" y="T1"/>
                </a:cxn>
                <a:cxn ang="0">
                  <a:pos x="T2" y="T3"/>
                </a:cxn>
                <a:cxn ang="0">
                  <a:pos x="T4" y="T5"/>
                </a:cxn>
                <a:cxn ang="0">
                  <a:pos x="T6" y="T7"/>
                </a:cxn>
                <a:cxn ang="0">
                  <a:pos x="T8" y="T9"/>
                </a:cxn>
                <a:cxn ang="0">
                  <a:pos x="T10" y="T11"/>
                </a:cxn>
              </a:cxnLst>
              <a:rect l="0" t="0" r="r" b="b"/>
              <a:pathLst>
                <a:path w="132" h="418">
                  <a:moveTo>
                    <a:pt x="0" y="0"/>
                  </a:moveTo>
                  <a:lnTo>
                    <a:pt x="0" y="0"/>
                  </a:lnTo>
                  <a:lnTo>
                    <a:pt x="132" y="0"/>
                  </a:lnTo>
                  <a:lnTo>
                    <a:pt x="132" y="418"/>
                  </a:lnTo>
                  <a:lnTo>
                    <a:pt x="0" y="418"/>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88">
                <a:defRPr/>
              </a:pPr>
              <a:endParaRPr lang="en-US" sz="1836" kern="0">
                <a:gradFill>
                  <a:gsLst>
                    <a:gs pos="0">
                      <a:srgbClr val="FFFFFF"/>
                    </a:gs>
                    <a:gs pos="100000">
                      <a:srgbClr val="FFFFFF"/>
                    </a:gs>
                  </a:gsLst>
                  <a:lin ang="5400000" scaled="0"/>
                </a:gradFill>
              </a:endParaRPr>
            </a:p>
          </p:txBody>
        </p:sp>
        <p:sp>
          <p:nvSpPr>
            <p:cNvPr id="37" name="Freeform 33"/>
            <p:cNvSpPr>
              <a:spLocks/>
            </p:cNvSpPr>
            <p:nvPr/>
          </p:nvSpPr>
          <p:spPr bwMode="auto">
            <a:xfrm>
              <a:off x="7883525" y="2095500"/>
              <a:ext cx="114300" cy="306388"/>
            </a:xfrm>
            <a:custGeom>
              <a:avLst/>
              <a:gdLst>
                <a:gd name="T0" fmla="*/ 0 w 132"/>
                <a:gd name="T1" fmla="*/ 0 h 356"/>
                <a:gd name="T2" fmla="*/ 0 w 132"/>
                <a:gd name="T3" fmla="*/ 0 h 356"/>
                <a:gd name="T4" fmla="*/ 132 w 132"/>
                <a:gd name="T5" fmla="*/ 0 h 356"/>
                <a:gd name="T6" fmla="*/ 132 w 132"/>
                <a:gd name="T7" fmla="*/ 356 h 356"/>
                <a:gd name="T8" fmla="*/ 0 w 132"/>
                <a:gd name="T9" fmla="*/ 356 h 356"/>
                <a:gd name="T10" fmla="*/ 0 w 132"/>
                <a:gd name="T11" fmla="*/ 0 h 356"/>
              </a:gdLst>
              <a:ahLst/>
              <a:cxnLst>
                <a:cxn ang="0">
                  <a:pos x="T0" y="T1"/>
                </a:cxn>
                <a:cxn ang="0">
                  <a:pos x="T2" y="T3"/>
                </a:cxn>
                <a:cxn ang="0">
                  <a:pos x="T4" y="T5"/>
                </a:cxn>
                <a:cxn ang="0">
                  <a:pos x="T6" y="T7"/>
                </a:cxn>
                <a:cxn ang="0">
                  <a:pos x="T8" y="T9"/>
                </a:cxn>
                <a:cxn ang="0">
                  <a:pos x="T10" y="T11"/>
                </a:cxn>
              </a:cxnLst>
              <a:rect l="0" t="0" r="r" b="b"/>
              <a:pathLst>
                <a:path w="132" h="356">
                  <a:moveTo>
                    <a:pt x="0" y="0"/>
                  </a:moveTo>
                  <a:lnTo>
                    <a:pt x="0" y="0"/>
                  </a:lnTo>
                  <a:lnTo>
                    <a:pt x="132" y="0"/>
                  </a:lnTo>
                  <a:lnTo>
                    <a:pt x="132" y="356"/>
                  </a:lnTo>
                  <a:lnTo>
                    <a:pt x="0" y="356"/>
                  </a:lnTo>
                  <a:lnTo>
                    <a:pt x="0" y="0"/>
                  </a:lnTo>
                  <a:close/>
                </a:path>
              </a:pathLst>
            </a:custGeom>
            <a:solidFill>
              <a:schemeClr val="accent3">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88">
                <a:defRPr/>
              </a:pPr>
              <a:endParaRPr lang="en-US" sz="1836" kern="0">
                <a:gradFill>
                  <a:gsLst>
                    <a:gs pos="0">
                      <a:srgbClr val="FFFFFF"/>
                    </a:gs>
                    <a:gs pos="100000">
                      <a:srgbClr val="FFFFFF"/>
                    </a:gs>
                  </a:gsLst>
                  <a:lin ang="5400000" scaled="0"/>
                </a:gradFill>
              </a:endParaRPr>
            </a:p>
          </p:txBody>
        </p:sp>
        <p:sp>
          <p:nvSpPr>
            <p:cNvPr id="38" name="Freeform 34"/>
            <p:cNvSpPr>
              <a:spLocks/>
            </p:cNvSpPr>
            <p:nvPr/>
          </p:nvSpPr>
          <p:spPr bwMode="auto">
            <a:xfrm>
              <a:off x="8037513" y="1916113"/>
              <a:ext cx="112713" cy="485775"/>
            </a:xfrm>
            <a:custGeom>
              <a:avLst/>
              <a:gdLst>
                <a:gd name="T0" fmla="*/ 0 w 131"/>
                <a:gd name="T1" fmla="*/ 0 h 564"/>
                <a:gd name="T2" fmla="*/ 0 w 131"/>
                <a:gd name="T3" fmla="*/ 0 h 564"/>
                <a:gd name="T4" fmla="*/ 131 w 131"/>
                <a:gd name="T5" fmla="*/ 0 h 564"/>
                <a:gd name="T6" fmla="*/ 131 w 131"/>
                <a:gd name="T7" fmla="*/ 564 h 564"/>
                <a:gd name="T8" fmla="*/ 0 w 131"/>
                <a:gd name="T9" fmla="*/ 564 h 564"/>
                <a:gd name="T10" fmla="*/ 0 w 131"/>
                <a:gd name="T11" fmla="*/ 0 h 564"/>
              </a:gdLst>
              <a:ahLst/>
              <a:cxnLst>
                <a:cxn ang="0">
                  <a:pos x="T0" y="T1"/>
                </a:cxn>
                <a:cxn ang="0">
                  <a:pos x="T2" y="T3"/>
                </a:cxn>
                <a:cxn ang="0">
                  <a:pos x="T4" y="T5"/>
                </a:cxn>
                <a:cxn ang="0">
                  <a:pos x="T6" y="T7"/>
                </a:cxn>
                <a:cxn ang="0">
                  <a:pos x="T8" y="T9"/>
                </a:cxn>
                <a:cxn ang="0">
                  <a:pos x="T10" y="T11"/>
                </a:cxn>
              </a:cxnLst>
              <a:rect l="0" t="0" r="r" b="b"/>
              <a:pathLst>
                <a:path w="131" h="564">
                  <a:moveTo>
                    <a:pt x="0" y="0"/>
                  </a:moveTo>
                  <a:lnTo>
                    <a:pt x="0" y="0"/>
                  </a:lnTo>
                  <a:lnTo>
                    <a:pt x="131" y="0"/>
                  </a:lnTo>
                  <a:lnTo>
                    <a:pt x="131" y="564"/>
                  </a:lnTo>
                  <a:lnTo>
                    <a:pt x="0" y="564"/>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88">
                <a:defRPr/>
              </a:pPr>
              <a:endParaRPr lang="en-US" sz="1836" kern="0">
                <a:gradFill>
                  <a:gsLst>
                    <a:gs pos="0">
                      <a:srgbClr val="FFFFFF"/>
                    </a:gs>
                    <a:gs pos="100000">
                      <a:srgbClr val="FFFFFF"/>
                    </a:gs>
                  </a:gsLst>
                  <a:lin ang="5400000" scaled="0"/>
                </a:gradFill>
              </a:endParaRPr>
            </a:p>
          </p:txBody>
        </p:sp>
        <p:sp>
          <p:nvSpPr>
            <p:cNvPr id="39" name="Freeform 148"/>
            <p:cNvSpPr>
              <a:spLocks/>
            </p:cNvSpPr>
            <p:nvPr/>
          </p:nvSpPr>
          <p:spPr bwMode="auto">
            <a:xfrm>
              <a:off x="8488363" y="2435225"/>
              <a:ext cx="90488" cy="104775"/>
            </a:xfrm>
            <a:custGeom>
              <a:avLst/>
              <a:gdLst>
                <a:gd name="T0" fmla="*/ 65 w 106"/>
                <a:gd name="T1" fmla="*/ 122 h 122"/>
                <a:gd name="T2" fmla="*/ 65 w 106"/>
                <a:gd name="T3" fmla="*/ 122 h 122"/>
                <a:gd name="T4" fmla="*/ 106 w 106"/>
                <a:gd name="T5" fmla="*/ 94 h 122"/>
                <a:gd name="T6" fmla="*/ 40 w 106"/>
                <a:gd name="T7" fmla="*/ 0 h 122"/>
                <a:gd name="T8" fmla="*/ 0 w 106"/>
                <a:gd name="T9" fmla="*/ 28 h 122"/>
                <a:gd name="T10" fmla="*/ 65 w 106"/>
                <a:gd name="T11" fmla="*/ 122 h 122"/>
              </a:gdLst>
              <a:ahLst/>
              <a:cxnLst>
                <a:cxn ang="0">
                  <a:pos x="T0" y="T1"/>
                </a:cxn>
                <a:cxn ang="0">
                  <a:pos x="T2" y="T3"/>
                </a:cxn>
                <a:cxn ang="0">
                  <a:pos x="T4" y="T5"/>
                </a:cxn>
                <a:cxn ang="0">
                  <a:pos x="T6" y="T7"/>
                </a:cxn>
                <a:cxn ang="0">
                  <a:pos x="T8" y="T9"/>
                </a:cxn>
                <a:cxn ang="0">
                  <a:pos x="T10" y="T11"/>
                </a:cxn>
              </a:cxnLst>
              <a:rect l="0" t="0" r="r" b="b"/>
              <a:pathLst>
                <a:path w="106" h="122">
                  <a:moveTo>
                    <a:pt x="65" y="122"/>
                  </a:moveTo>
                  <a:lnTo>
                    <a:pt x="65" y="122"/>
                  </a:lnTo>
                  <a:lnTo>
                    <a:pt x="106" y="94"/>
                  </a:lnTo>
                  <a:lnTo>
                    <a:pt x="40" y="0"/>
                  </a:lnTo>
                  <a:lnTo>
                    <a:pt x="0" y="28"/>
                  </a:lnTo>
                  <a:lnTo>
                    <a:pt x="65" y="122"/>
                  </a:lnTo>
                  <a:close/>
                </a:path>
              </a:pathLst>
            </a:custGeom>
            <a:solidFill>
              <a:schemeClr val="accent3">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88">
                <a:defRPr/>
              </a:pPr>
              <a:endParaRPr lang="en-US" sz="1836" kern="0">
                <a:gradFill>
                  <a:gsLst>
                    <a:gs pos="0">
                      <a:srgbClr val="FFFFFF"/>
                    </a:gs>
                    <a:gs pos="100000">
                      <a:srgbClr val="FFFFFF"/>
                    </a:gs>
                  </a:gsLst>
                  <a:lin ang="5400000" scaled="0"/>
                </a:gradFill>
              </a:endParaRPr>
            </a:p>
          </p:txBody>
        </p:sp>
        <p:sp>
          <p:nvSpPr>
            <p:cNvPr id="40" name="Freeform 149"/>
            <p:cNvSpPr>
              <a:spLocks/>
            </p:cNvSpPr>
            <p:nvPr/>
          </p:nvSpPr>
          <p:spPr bwMode="auto">
            <a:xfrm>
              <a:off x="8272463" y="2127250"/>
              <a:ext cx="250825" cy="331788"/>
            </a:xfrm>
            <a:custGeom>
              <a:avLst/>
              <a:gdLst>
                <a:gd name="T0" fmla="*/ 251 w 291"/>
                <a:gd name="T1" fmla="*/ 386 h 386"/>
                <a:gd name="T2" fmla="*/ 251 w 291"/>
                <a:gd name="T3" fmla="*/ 386 h 386"/>
                <a:gd name="T4" fmla="*/ 291 w 291"/>
                <a:gd name="T5" fmla="*/ 358 h 386"/>
                <a:gd name="T6" fmla="*/ 41 w 291"/>
                <a:gd name="T7" fmla="*/ 0 h 386"/>
                <a:gd name="T8" fmla="*/ 0 w 291"/>
                <a:gd name="T9" fmla="*/ 29 h 386"/>
                <a:gd name="T10" fmla="*/ 251 w 291"/>
                <a:gd name="T11" fmla="*/ 386 h 386"/>
              </a:gdLst>
              <a:ahLst/>
              <a:cxnLst>
                <a:cxn ang="0">
                  <a:pos x="T0" y="T1"/>
                </a:cxn>
                <a:cxn ang="0">
                  <a:pos x="T2" y="T3"/>
                </a:cxn>
                <a:cxn ang="0">
                  <a:pos x="T4" y="T5"/>
                </a:cxn>
                <a:cxn ang="0">
                  <a:pos x="T6" y="T7"/>
                </a:cxn>
                <a:cxn ang="0">
                  <a:pos x="T8" y="T9"/>
                </a:cxn>
                <a:cxn ang="0">
                  <a:pos x="T10" y="T11"/>
                </a:cxn>
              </a:cxnLst>
              <a:rect l="0" t="0" r="r" b="b"/>
              <a:pathLst>
                <a:path w="291" h="386">
                  <a:moveTo>
                    <a:pt x="251" y="386"/>
                  </a:moveTo>
                  <a:lnTo>
                    <a:pt x="251" y="386"/>
                  </a:lnTo>
                  <a:lnTo>
                    <a:pt x="291" y="358"/>
                  </a:lnTo>
                  <a:lnTo>
                    <a:pt x="41" y="0"/>
                  </a:lnTo>
                  <a:lnTo>
                    <a:pt x="0" y="29"/>
                  </a:lnTo>
                  <a:lnTo>
                    <a:pt x="251" y="386"/>
                  </a:lnTo>
                  <a:close/>
                </a:path>
              </a:pathLst>
            </a:custGeom>
            <a:solidFill>
              <a:schemeClr val="accent3">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88">
                <a:defRPr/>
              </a:pPr>
              <a:endParaRPr lang="en-US" sz="1836" kern="0">
                <a:gradFill>
                  <a:gsLst>
                    <a:gs pos="0">
                      <a:srgbClr val="FFFFFF"/>
                    </a:gs>
                    <a:gs pos="100000">
                      <a:srgbClr val="FFFFFF"/>
                    </a:gs>
                  </a:gsLst>
                  <a:lin ang="5400000" scaled="0"/>
                </a:gradFill>
              </a:endParaRPr>
            </a:p>
          </p:txBody>
        </p:sp>
        <p:sp>
          <p:nvSpPr>
            <p:cNvPr id="41" name="Freeform 150"/>
            <p:cNvSpPr>
              <a:spLocks/>
            </p:cNvSpPr>
            <p:nvPr/>
          </p:nvSpPr>
          <p:spPr bwMode="auto">
            <a:xfrm>
              <a:off x="8543925" y="2516188"/>
              <a:ext cx="41275" cy="31750"/>
            </a:xfrm>
            <a:custGeom>
              <a:avLst/>
              <a:gdLst>
                <a:gd name="T0" fmla="*/ 44 w 47"/>
                <a:gd name="T1" fmla="*/ 4 h 37"/>
                <a:gd name="T2" fmla="*/ 44 w 47"/>
                <a:gd name="T3" fmla="*/ 4 h 37"/>
                <a:gd name="T4" fmla="*/ 41 w 47"/>
                <a:gd name="T5" fmla="*/ 0 h 37"/>
                <a:gd name="T6" fmla="*/ 0 w 47"/>
                <a:gd name="T7" fmla="*/ 28 h 37"/>
                <a:gd name="T8" fmla="*/ 3 w 47"/>
                <a:gd name="T9" fmla="*/ 32 h 37"/>
                <a:gd name="T10" fmla="*/ 17 w 47"/>
                <a:gd name="T11" fmla="*/ 35 h 37"/>
                <a:gd name="T12" fmla="*/ 41 w 47"/>
                <a:gd name="T13" fmla="*/ 17 h 37"/>
                <a:gd name="T14" fmla="*/ 44 w 47"/>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7">
                  <a:moveTo>
                    <a:pt x="44" y="4"/>
                  </a:moveTo>
                  <a:lnTo>
                    <a:pt x="44" y="4"/>
                  </a:lnTo>
                  <a:cubicBezTo>
                    <a:pt x="41" y="0"/>
                    <a:pt x="41" y="0"/>
                    <a:pt x="41" y="0"/>
                  </a:cubicBezTo>
                  <a:cubicBezTo>
                    <a:pt x="0" y="28"/>
                    <a:pt x="0" y="28"/>
                    <a:pt x="0" y="28"/>
                  </a:cubicBezTo>
                  <a:cubicBezTo>
                    <a:pt x="3" y="32"/>
                    <a:pt x="3" y="32"/>
                    <a:pt x="3" y="32"/>
                  </a:cubicBezTo>
                  <a:cubicBezTo>
                    <a:pt x="6" y="36"/>
                    <a:pt x="13" y="37"/>
                    <a:pt x="17" y="35"/>
                  </a:cubicBezTo>
                  <a:cubicBezTo>
                    <a:pt x="41" y="17"/>
                    <a:pt x="41" y="17"/>
                    <a:pt x="41" y="17"/>
                  </a:cubicBezTo>
                  <a:cubicBezTo>
                    <a:pt x="45" y="15"/>
                    <a:pt x="47" y="8"/>
                    <a:pt x="44" y="4"/>
                  </a:cubicBezTo>
                  <a:close/>
                </a:path>
              </a:pathLst>
            </a:custGeom>
            <a:solidFill>
              <a:schemeClr val="accent3">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88">
                <a:defRPr/>
              </a:pPr>
              <a:endParaRPr lang="en-US" sz="1836" kern="0">
                <a:gradFill>
                  <a:gsLst>
                    <a:gs pos="0">
                      <a:srgbClr val="FFFFFF"/>
                    </a:gs>
                    <a:gs pos="100000">
                      <a:srgbClr val="FFFFFF"/>
                    </a:gs>
                  </a:gsLst>
                  <a:lin ang="5400000" scaled="0"/>
                </a:gradFill>
              </a:endParaRPr>
            </a:p>
          </p:txBody>
        </p:sp>
        <p:sp>
          <p:nvSpPr>
            <p:cNvPr id="42" name="Freeform 151"/>
            <p:cNvSpPr>
              <a:spLocks/>
            </p:cNvSpPr>
            <p:nvPr/>
          </p:nvSpPr>
          <p:spPr bwMode="auto">
            <a:xfrm>
              <a:off x="8226425" y="2058988"/>
              <a:ext cx="80963" cy="92075"/>
            </a:xfrm>
            <a:custGeom>
              <a:avLst/>
              <a:gdLst>
                <a:gd name="T0" fmla="*/ 62 w 94"/>
                <a:gd name="T1" fmla="*/ 33 h 107"/>
                <a:gd name="T2" fmla="*/ 62 w 94"/>
                <a:gd name="T3" fmla="*/ 33 h 107"/>
                <a:gd name="T4" fmla="*/ 22 w 94"/>
                <a:gd name="T5" fmla="*/ 1 h 107"/>
                <a:gd name="T6" fmla="*/ 5 w 94"/>
                <a:gd name="T7" fmla="*/ 13 h 107"/>
                <a:gd name="T8" fmla="*/ 22 w 94"/>
                <a:gd name="T9" fmla="*/ 62 h 107"/>
                <a:gd name="T10" fmla="*/ 53 w 94"/>
                <a:gd name="T11" fmla="*/ 107 h 107"/>
                <a:gd name="T12" fmla="*/ 69 w 94"/>
                <a:gd name="T13" fmla="*/ 95 h 107"/>
                <a:gd name="T14" fmla="*/ 73 w 94"/>
                <a:gd name="T15" fmla="*/ 92 h 107"/>
                <a:gd name="T16" fmla="*/ 94 w 94"/>
                <a:gd name="T17" fmla="*/ 78 h 107"/>
                <a:gd name="T18" fmla="*/ 62 w 94"/>
                <a:gd name="T19" fmla="*/ 3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07">
                  <a:moveTo>
                    <a:pt x="62" y="33"/>
                  </a:moveTo>
                  <a:lnTo>
                    <a:pt x="62" y="33"/>
                  </a:lnTo>
                  <a:cubicBezTo>
                    <a:pt x="54" y="21"/>
                    <a:pt x="33" y="0"/>
                    <a:pt x="22" y="1"/>
                  </a:cubicBezTo>
                  <a:cubicBezTo>
                    <a:pt x="5" y="13"/>
                    <a:pt x="5" y="13"/>
                    <a:pt x="5" y="13"/>
                  </a:cubicBezTo>
                  <a:cubicBezTo>
                    <a:pt x="0" y="23"/>
                    <a:pt x="13" y="50"/>
                    <a:pt x="22" y="62"/>
                  </a:cubicBezTo>
                  <a:cubicBezTo>
                    <a:pt x="53" y="107"/>
                    <a:pt x="53" y="107"/>
                    <a:pt x="53" y="107"/>
                  </a:cubicBezTo>
                  <a:cubicBezTo>
                    <a:pt x="69" y="95"/>
                    <a:pt x="69" y="95"/>
                    <a:pt x="69" y="95"/>
                  </a:cubicBezTo>
                  <a:cubicBezTo>
                    <a:pt x="73" y="92"/>
                    <a:pt x="73" y="92"/>
                    <a:pt x="73" y="92"/>
                  </a:cubicBezTo>
                  <a:cubicBezTo>
                    <a:pt x="94" y="78"/>
                    <a:pt x="94" y="78"/>
                    <a:pt x="94" y="78"/>
                  </a:cubicBezTo>
                  <a:lnTo>
                    <a:pt x="62" y="33"/>
                  </a:lnTo>
                  <a:close/>
                </a:path>
              </a:pathLst>
            </a:custGeom>
            <a:solidFill>
              <a:schemeClr val="accent3">
                <a:lumMod val="40000"/>
                <a:lumOff val="6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88">
                <a:defRPr/>
              </a:pPr>
              <a:endParaRPr lang="en-US" sz="1836" kern="0">
                <a:gradFill>
                  <a:gsLst>
                    <a:gs pos="0">
                      <a:srgbClr val="FFFFFF"/>
                    </a:gs>
                    <a:gs pos="100000">
                      <a:srgbClr val="FFFFFF"/>
                    </a:gs>
                  </a:gsLst>
                  <a:lin ang="5400000" scaled="0"/>
                </a:gradFill>
              </a:endParaRPr>
            </a:p>
          </p:txBody>
        </p:sp>
        <p:sp>
          <p:nvSpPr>
            <p:cNvPr id="43" name="Freeform 152"/>
            <p:cNvSpPr>
              <a:spLocks/>
            </p:cNvSpPr>
            <p:nvPr/>
          </p:nvSpPr>
          <p:spPr bwMode="auto">
            <a:xfrm>
              <a:off x="8524875" y="2479675"/>
              <a:ext cx="44450" cy="53975"/>
            </a:xfrm>
            <a:custGeom>
              <a:avLst/>
              <a:gdLst>
                <a:gd name="T0" fmla="*/ 38 w 51"/>
                <a:gd name="T1" fmla="*/ 58 h 61"/>
                <a:gd name="T2" fmla="*/ 38 w 51"/>
                <a:gd name="T3" fmla="*/ 58 h 61"/>
                <a:gd name="T4" fmla="*/ 32 w 51"/>
                <a:gd name="T5" fmla="*/ 57 h 61"/>
                <a:gd name="T6" fmla="*/ 3 w 51"/>
                <a:gd name="T7" fmla="*/ 16 h 61"/>
                <a:gd name="T8" fmla="*/ 4 w 51"/>
                <a:gd name="T9" fmla="*/ 9 h 61"/>
                <a:gd name="T10" fmla="*/ 8 w 51"/>
                <a:gd name="T11" fmla="*/ 6 h 61"/>
                <a:gd name="T12" fmla="*/ 19 w 51"/>
                <a:gd name="T13" fmla="*/ 4 h 61"/>
                <a:gd name="T14" fmla="*/ 48 w 51"/>
                <a:gd name="T15" fmla="*/ 45 h 61"/>
                <a:gd name="T16" fmla="*/ 42 w 51"/>
                <a:gd name="T17" fmla="*/ 55 h 61"/>
                <a:gd name="T18" fmla="*/ 38 w 51"/>
                <a:gd name="T19" fmla="*/ 5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61">
                  <a:moveTo>
                    <a:pt x="38" y="58"/>
                  </a:moveTo>
                  <a:lnTo>
                    <a:pt x="38" y="58"/>
                  </a:lnTo>
                  <a:cubicBezTo>
                    <a:pt x="34" y="61"/>
                    <a:pt x="34" y="61"/>
                    <a:pt x="32" y="57"/>
                  </a:cubicBezTo>
                  <a:cubicBezTo>
                    <a:pt x="3" y="16"/>
                    <a:pt x="3" y="16"/>
                    <a:pt x="3" y="16"/>
                  </a:cubicBezTo>
                  <a:cubicBezTo>
                    <a:pt x="0" y="12"/>
                    <a:pt x="0" y="12"/>
                    <a:pt x="4" y="9"/>
                  </a:cubicBezTo>
                  <a:cubicBezTo>
                    <a:pt x="8" y="6"/>
                    <a:pt x="8" y="6"/>
                    <a:pt x="8" y="6"/>
                  </a:cubicBezTo>
                  <a:cubicBezTo>
                    <a:pt x="13" y="3"/>
                    <a:pt x="17" y="0"/>
                    <a:pt x="19" y="4"/>
                  </a:cubicBezTo>
                  <a:cubicBezTo>
                    <a:pt x="48" y="45"/>
                    <a:pt x="48" y="45"/>
                    <a:pt x="48" y="45"/>
                  </a:cubicBezTo>
                  <a:cubicBezTo>
                    <a:pt x="51" y="49"/>
                    <a:pt x="47" y="52"/>
                    <a:pt x="42" y="55"/>
                  </a:cubicBezTo>
                  <a:lnTo>
                    <a:pt x="38" y="58"/>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defTabSz="932688">
                <a:defRPr/>
              </a:pPr>
              <a:endParaRPr lang="en-US" sz="1836" kern="0">
                <a:gradFill>
                  <a:gsLst>
                    <a:gs pos="0">
                      <a:srgbClr val="FFFFFF"/>
                    </a:gs>
                    <a:gs pos="100000">
                      <a:srgbClr val="FFFFFF"/>
                    </a:gs>
                  </a:gsLst>
                  <a:lin ang="5400000" scaled="0"/>
                </a:gradFill>
              </a:endParaRPr>
            </a:p>
          </p:txBody>
        </p:sp>
      </p:grpSp>
      <p:sp>
        <p:nvSpPr>
          <p:cNvPr id="2" name="Text Placeholder 1"/>
          <p:cNvSpPr>
            <a:spLocks noGrp="1"/>
          </p:cNvSpPr>
          <p:nvPr>
            <p:ph type="body" sz="quarter" idx="10"/>
          </p:nvPr>
        </p:nvSpPr>
        <p:spPr>
          <a:xfrm>
            <a:off x="1200431" y="2622"/>
            <a:ext cx="11236044" cy="1256015"/>
          </a:xfrm>
        </p:spPr>
        <p:txBody>
          <a:bodyPr/>
          <a:lstStyle/>
          <a:p>
            <a:pPr>
              <a:defRPr/>
            </a:pPr>
            <a:r>
              <a:rPr lang="en-US" dirty="0">
                <a:solidFill>
                  <a:schemeClr val="tx1"/>
                </a:solidFill>
              </a:rPr>
              <a:t>Monitor + learn</a:t>
            </a:r>
          </a:p>
        </p:txBody>
      </p:sp>
      <p:sp>
        <p:nvSpPr>
          <p:cNvPr id="3" name="Text Placeholder 2"/>
          <p:cNvSpPr>
            <a:spLocks noGrp="1"/>
          </p:cNvSpPr>
          <p:nvPr>
            <p:ph type="body" sz="quarter" idx="11"/>
          </p:nvPr>
        </p:nvSpPr>
        <p:spPr>
          <a:xfrm>
            <a:off x="1219528" y="1110962"/>
            <a:ext cx="11236044" cy="921241"/>
          </a:xfrm>
        </p:spPr>
        <p:txBody>
          <a:bodyPr>
            <a:normAutofit/>
          </a:bodyPr>
          <a:lstStyle/>
          <a:p>
            <a:r>
              <a:rPr lang="en-US" sz="2800" kern="0" spc="-80" dirty="0">
                <a:latin typeface="Segoe UI Light" panose="020B0502040204020203" pitchFamily="34" charset="0"/>
                <a:cs typeface="Segoe UI Light" panose="020B0502040204020203" pitchFamily="34" charset="0"/>
              </a:rPr>
              <a:t>When all tests pass, the build is deployed to testing environments for each stage in the release process</a:t>
            </a:r>
          </a:p>
        </p:txBody>
      </p:sp>
    </p:spTree>
    <p:extLst>
      <p:ext uri="{BB962C8B-B14F-4D97-AF65-F5344CB8AC3E}">
        <p14:creationId xmlns:p14="http://schemas.microsoft.com/office/powerpoint/2010/main" val="387408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DE" dirty="0">
                <a:solidFill>
                  <a:schemeClr val="tx1"/>
                </a:solidFill>
              </a:rPr>
              <a:t>Monitor + learn</a:t>
            </a:r>
            <a:endParaRPr lang="en-US" b="1" dirty="0">
              <a:solidFill>
                <a:schemeClr val="tx1"/>
              </a:solidFill>
            </a:endParaRPr>
          </a:p>
        </p:txBody>
      </p:sp>
      <p:sp>
        <p:nvSpPr>
          <p:cNvPr id="4" name="Text Placeholder 3"/>
          <p:cNvSpPr>
            <a:spLocks noGrp="1"/>
          </p:cNvSpPr>
          <p:nvPr>
            <p:ph type="body" sz="quarter" idx="11"/>
          </p:nvPr>
        </p:nvSpPr>
        <p:spPr/>
        <p:txBody>
          <a:bodyPr>
            <a:noAutofit/>
          </a:bodyPr>
          <a:lstStyle/>
          <a:p>
            <a:pPr lvl="0"/>
            <a:r>
              <a:rPr lang="en-US" sz="2800" dirty="0"/>
              <a:t>Streamline and automate the workflow between development and IT ops and deliver higher quality software more frequently with less risk.</a:t>
            </a:r>
            <a:endParaRPr lang="da-DK" sz="2800" dirty="0"/>
          </a:p>
        </p:txBody>
      </p:sp>
      <p:sp>
        <p:nvSpPr>
          <p:cNvPr id="29" name="Rectangle 28"/>
          <p:cNvSpPr/>
          <p:nvPr/>
        </p:nvSpPr>
        <p:spPr bwMode="auto">
          <a:xfrm>
            <a:off x="427037" y="2569234"/>
            <a:ext cx="3665039" cy="4416674"/>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TextBox 34"/>
          <p:cNvSpPr txBox="1"/>
          <p:nvPr/>
        </p:nvSpPr>
        <p:spPr>
          <a:xfrm>
            <a:off x="427037" y="2569234"/>
            <a:ext cx="3660829" cy="1147992"/>
          </a:xfrm>
          <a:prstGeom prst="rect">
            <a:avLst/>
          </a:prstGeom>
          <a:noFill/>
        </p:spPr>
        <p:txBody>
          <a:bodyPr wrap="square" lIns="144000" tIns="202685" rIns="144000" bIns="202685" rtlCol="0">
            <a:spAutoFit/>
          </a:bodyPr>
          <a:lstStyle/>
          <a:p>
            <a:pPr marL="0" marR="0" lvl="0" indent="0" algn="ctr" defTabSz="407757" rtl="0" eaLnBrk="1" fontAlgn="auto" latinLnBrk="0" hangingPunct="1">
              <a:lnSpc>
                <a:spcPct val="12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FFFFFF"/>
                </a:solidFill>
                <a:effectLst/>
                <a:uLnTx/>
                <a:uFillTx/>
                <a:latin typeface="+mj-lt"/>
                <a:cs typeface="Segoe UI Semibold" panose="020B0702040204020203" pitchFamily="34" charset="0"/>
              </a:rPr>
              <a:t>Stakeholder</a:t>
            </a:r>
            <a:r>
              <a:rPr kumimoji="0" lang="en-US" sz="2000" b="0" i="0" u="none" strike="noStrike" kern="0" cap="none" spc="0" normalizeH="0" noProof="0" dirty="0">
                <a:ln>
                  <a:noFill/>
                </a:ln>
                <a:solidFill>
                  <a:srgbClr val="FFFFFF"/>
                </a:solidFill>
                <a:effectLst/>
                <a:uLnTx/>
                <a:uFillTx/>
                <a:latin typeface="+mj-lt"/>
                <a:cs typeface="Segoe UI Semibold" panose="020B0702040204020203" pitchFamily="34" charset="0"/>
              </a:rPr>
              <a:t> feedback </a:t>
            </a:r>
            <a:r>
              <a:rPr lang="en-US" sz="2000" kern="0" dirty="0">
                <a:solidFill>
                  <a:srgbClr val="FFFFFF"/>
                </a:solidFill>
                <a:latin typeface="+mj-lt"/>
                <a:cs typeface="Segoe UI Semibold" panose="020B0702040204020203" pitchFamily="34" charset="0"/>
              </a:rPr>
              <a:t>management</a:t>
            </a:r>
            <a:endParaRPr kumimoji="0" lang="en-US" sz="2000" b="0" i="0" u="none" strike="noStrike" kern="0" cap="none" spc="0" normalizeH="0" baseline="0" noProof="0" dirty="0">
              <a:ln>
                <a:noFill/>
              </a:ln>
              <a:solidFill>
                <a:srgbClr val="FFFFFF"/>
              </a:solidFill>
              <a:effectLst/>
              <a:uLnTx/>
              <a:uFillTx/>
              <a:latin typeface="+mj-lt"/>
              <a:cs typeface="Segoe UI Semibold" panose="020B0702040204020203" pitchFamily="34" charset="0"/>
            </a:endParaRPr>
          </a:p>
        </p:txBody>
      </p:sp>
      <p:sp>
        <p:nvSpPr>
          <p:cNvPr id="37" name="Rectangle 36"/>
          <p:cNvSpPr/>
          <p:nvPr/>
        </p:nvSpPr>
        <p:spPr bwMode="auto">
          <a:xfrm>
            <a:off x="4394191" y="2569233"/>
            <a:ext cx="3656567" cy="4416675"/>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TextBox 39"/>
          <p:cNvSpPr txBox="1"/>
          <p:nvPr/>
        </p:nvSpPr>
        <p:spPr>
          <a:xfrm>
            <a:off x="4389930" y="2596613"/>
            <a:ext cx="3660828" cy="744420"/>
          </a:xfrm>
          <a:prstGeom prst="rect">
            <a:avLst/>
          </a:prstGeom>
          <a:noFill/>
        </p:spPr>
        <p:txBody>
          <a:bodyPr wrap="square" lIns="253357" tIns="202685" rIns="253357" bIns="202685" rtlCol="0">
            <a:spAutoFit/>
          </a:bodyPr>
          <a:lstStyle/>
          <a:p>
            <a:pPr marL="0" marR="0" lvl="0" indent="0" algn="ctr" defTabSz="407757" rtl="0" eaLnBrk="1" fontAlgn="auto" latinLnBrk="0" hangingPunct="1">
              <a:lnSpc>
                <a:spcPct val="12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FFFFFF"/>
                </a:solidFill>
                <a:effectLst/>
                <a:uLnTx/>
                <a:uFillTx/>
                <a:latin typeface="+mj-lt"/>
                <a:ea typeface="+mn-ea"/>
                <a:cs typeface="Segoe UI Semibold" panose="020B0702040204020203" pitchFamily="34" charset="0"/>
              </a:rPr>
              <a:t>Application telemetry</a:t>
            </a:r>
          </a:p>
        </p:txBody>
      </p:sp>
      <p:sp>
        <p:nvSpPr>
          <p:cNvPr id="53" name="Rectangle 52"/>
          <p:cNvSpPr/>
          <p:nvPr/>
        </p:nvSpPr>
        <p:spPr bwMode="auto">
          <a:xfrm>
            <a:off x="8359899" y="2569233"/>
            <a:ext cx="3649538" cy="4417355"/>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TextBox 53"/>
          <p:cNvSpPr txBox="1"/>
          <p:nvPr/>
        </p:nvSpPr>
        <p:spPr>
          <a:xfrm>
            <a:off x="8348609" y="2596613"/>
            <a:ext cx="3660828" cy="1147992"/>
          </a:xfrm>
          <a:prstGeom prst="rect">
            <a:avLst/>
          </a:prstGeom>
          <a:noFill/>
        </p:spPr>
        <p:txBody>
          <a:bodyPr wrap="square" lIns="253357" tIns="202685" rIns="253357" bIns="202685" rtlCol="0">
            <a:spAutoFit/>
          </a:bodyPr>
          <a:lstStyle/>
          <a:p>
            <a:pPr marL="0" marR="0" lvl="0" indent="0" algn="ctr" defTabSz="407757" rtl="0" eaLnBrk="1" fontAlgn="auto" latinLnBrk="0" hangingPunct="1">
              <a:lnSpc>
                <a:spcPct val="12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FFFFFF"/>
                </a:solidFill>
                <a:effectLst/>
                <a:uLnTx/>
                <a:uFillTx/>
                <a:latin typeface="+mj-lt"/>
                <a:ea typeface="+mn-ea"/>
                <a:cs typeface="Segoe UI Semibold" panose="020B0702040204020203" pitchFamily="34" charset="0"/>
              </a:rPr>
              <a:t>Performance and</a:t>
            </a:r>
            <a:br>
              <a:rPr kumimoji="0" lang="en-US" sz="2000" b="0" i="0" u="none" strike="noStrike" kern="0" cap="none" spc="0" normalizeH="0" baseline="0" noProof="0" dirty="0">
                <a:ln>
                  <a:noFill/>
                </a:ln>
                <a:solidFill>
                  <a:srgbClr val="FFFFFF"/>
                </a:solidFill>
                <a:effectLst/>
                <a:uLnTx/>
                <a:uFillTx/>
                <a:latin typeface="+mj-lt"/>
                <a:ea typeface="+mn-ea"/>
                <a:cs typeface="Segoe UI Semibold" panose="020B0702040204020203" pitchFamily="34" charset="0"/>
              </a:rPr>
            </a:br>
            <a:r>
              <a:rPr kumimoji="0" lang="en-US" sz="2000" b="0" i="0" u="none" strike="noStrike" kern="0" cap="none" spc="0" normalizeH="0" baseline="0" noProof="0" dirty="0">
                <a:ln>
                  <a:noFill/>
                </a:ln>
                <a:solidFill>
                  <a:srgbClr val="FFFFFF"/>
                </a:solidFill>
                <a:effectLst/>
                <a:uLnTx/>
                <a:uFillTx/>
                <a:latin typeface="+mj-lt"/>
                <a:ea typeface="+mn-ea"/>
                <a:cs typeface="Segoe UI Semibold" panose="020B0702040204020203" pitchFamily="34" charset="0"/>
              </a:rPr>
              <a:t>load</a:t>
            </a:r>
            <a:r>
              <a:rPr kumimoji="0" lang="en-US" sz="2000" b="0" i="0" u="none" strike="noStrike" kern="0" cap="none" spc="0" normalizeH="0" noProof="0" dirty="0">
                <a:ln>
                  <a:noFill/>
                </a:ln>
                <a:solidFill>
                  <a:srgbClr val="FFFFFF"/>
                </a:solidFill>
                <a:effectLst/>
                <a:uLnTx/>
                <a:uFillTx/>
                <a:latin typeface="+mj-lt"/>
                <a:ea typeface="+mn-ea"/>
                <a:cs typeface="Segoe UI Semibold" panose="020B0702040204020203" pitchFamily="34" charset="0"/>
              </a:rPr>
              <a:t> testing</a:t>
            </a:r>
            <a:endParaRPr kumimoji="0" lang="en-US" sz="2000" b="0" i="0" u="none" strike="noStrike" kern="0" cap="none" spc="0" normalizeH="0" baseline="0" noProof="0" dirty="0">
              <a:ln>
                <a:noFill/>
              </a:ln>
              <a:solidFill>
                <a:srgbClr val="FFFFFF"/>
              </a:solidFill>
              <a:effectLst/>
              <a:uLnTx/>
              <a:uFillTx/>
              <a:latin typeface="+mj-lt"/>
              <a:ea typeface="+mn-ea"/>
              <a:cs typeface="Segoe UI Semibold" panose="020B0702040204020203" pitchFamily="34" charset="0"/>
            </a:endParaRPr>
          </a:p>
        </p:txBody>
      </p:sp>
    </p:spTree>
    <p:extLst>
      <p:ext uri="{BB962C8B-B14F-4D97-AF65-F5344CB8AC3E}">
        <p14:creationId xmlns:p14="http://schemas.microsoft.com/office/powerpoint/2010/main" val="256534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KeynoteIllustrations_BrianHa 2.png"/>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647237" y="3776595"/>
            <a:ext cx="2849902" cy="3298099"/>
          </a:xfrm>
          <a:prstGeom prst="rect">
            <a:avLst/>
          </a:prstGeom>
        </p:spPr>
      </p:pic>
      <p:sp>
        <p:nvSpPr>
          <p:cNvPr id="9" name="Text Placeholder 4"/>
          <p:cNvSpPr txBox="1">
            <a:spLocks/>
          </p:cNvSpPr>
          <p:nvPr/>
        </p:nvSpPr>
        <p:spPr>
          <a:xfrm>
            <a:off x="212296" y="2760786"/>
            <a:ext cx="10506075" cy="1465016"/>
          </a:xfrm>
          <a:prstGeom prst="rect">
            <a:avLst/>
          </a:prstGeom>
          <a:noFill/>
        </p:spPr>
        <p:txBody>
          <a:bodyPr vert="horz" wrap="square" lIns="182880" tIns="146304" rIns="182880" bIns="146304" rtlCol="0">
            <a:spAutoFit/>
          </a:bodyPr>
          <a:lstStyle>
            <a:lvl1pPr marL="0" marR="0" indent="0" algn="l" defTabSz="931710" rtl="0" eaLnBrk="1" fontAlgn="auto" latinLnBrk="0" hangingPunct="1">
              <a:lnSpc>
                <a:spcPct val="90000"/>
              </a:lnSpc>
              <a:spcBef>
                <a:spcPts val="0"/>
              </a:spcBef>
              <a:spcAft>
                <a:spcPts val="0"/>
              </a:spcAft>
              <a:buClr>
                <a:schemeClr val="bg1"/>
              </a:buClr>
              <a:buSzPct val="100000"/>
              <a:buFontTx/>
              <a:buNone/>
              <a:tabLst/>
              <a:defRPr sz="4200" kern="1200" spc="0" baseline="0">
                <a:gradFill>
                  <a:gsLst>
                    <a:gs pos="0">
                      <a:schemeClr val="tx1"/>
                    </a:gs>
                    <a:gs pos="100000">
                      <a:schemeClr val="tx1"/>
                    </a:gs>
                  </a:gsLst>
                  <a:lin ang="5400000" scaled="0"/>
                </a:gra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marL="0" marR="0" lvl="0" indent="0" algn="l" defTabSz="931710" rtl="0" eaLnBrk="1" fontAlgn="auto" latinLnBrk="0" hangingPunct="1">
              <a:lnSpc>
                <a:spcPct val="100000"/>
              </a:lnSpc>
              <a:spcBef>
                <a:spcPts val="0"/>
              </a:spcBef>
              <a:spcAft>
                <a:spcPts val="0"/>
              </a:spcAft>
              <a:buClr>
                <a:srgbClr val="3C3C3C"/>
              </a:buClr>
              <a:buSzPct val="100000"/>
              <a:buFontTx/>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The Microsoft DevOps Solution</a:t>
            </a:r>
          </a:p>
          <a:p>
            <a:pPr marL="0" marR="0" lvl="0" indent="0" algn="l" defTabSz="931710" rtl="0" eaLnBrk="1" fontAlgn="auto" latinLnBrk="0" hangingPunct="1">
              <a:lnSpc>
                <a:spcPct val="100000"/>
              </a:lnSpc>
              <a:spcBef>
                <a:spcPts val="0"/>
              </a:spcBef>
              <a:spcAft>
                <a:spcPts val="0"/>
              </a:spcAft>
              <a:buClr>
                <a:srgbClr val="3C3C3C"/>
              </a:buClr>
              <a:buSzPct val="100000"/>
              <a:buFontTx/>
              <a:buNone/>
              <a:tabLst/>
              <a:defRPr/>
            </a:pPr>
            <a:r>
              <a:rPr kumimoji="0" lang="de-DE" sz="4800" b="0" i="0" u="none" strike="noStrike" kern="1200" cap="none" spc="0" normalizeH="0" noProof="0" dirty="0">
                <a:ln>
                  <a:noFill/>
                </a:ln>
                <a:solidFill>
                  <a:schemeClr val="tx1"/>
                </a:solidFill>
                <a:effectLst/>
                <a:uLnTx/>
                <a:uFillTx/>
                <a:latin typeface="Segoe UI Light"/>
                <a:ea typeface="+mn-ea"/>
                <a:cs typeface="+mn-cs"/>
              </a:rPr>
              <a:t>DevOps for the digital era</a:t>
            </a:r>
            <a:endParaRPr kumimoji="0" lang="de-DE" sz="4800" b="0" i="0" u="none" strike="noStrike" kern="1200" cap="none" spc="0" normalizeH="0" baseline="0" noProof="0" dirty="0">
              <a:ln>
                <a:noFill/>
              </a:ln>
              <a:solidFill>
                <a:schemeClr val="tx1"/>
              </a:solidFill>
              <a:effectLst/>
              <a:uLnTx/>
              <a:uFillTx/>
              <a:latin typeface="Segoe UI Light"/>
              <a:ea typeface="+mn-ea"/>
              <a:cs typeface="+mn-cs"/>
            </a:endParaRPr>
          </a:p>
        </p:txBody>
      </p:sp>
      <p:pic>
        <p:nvPicPr>
          <p:cNvPr id="2" name="Picture 1"/>
          <p:cNvPicPr>
            <a:picLocks noChangeAspect="1"/>
          </p:cNvPicPr>
          <p:nvPr/>
        </p:nvPicPr>
        <p:blipFill>
          <a:blip r:embed="rId3"/>
          <a:stretch>
            <a:fillRect/>
          </a:stretch>
        </p:blipFill>
        <p:spPr>
          <a:xfrm>
            <a:off x="7312174" y="2350294"/>
            <a:ext cx="4925863" cy="2153962"/>
          </a:xfrm>
          <a:prstGeom prst="rect">
            <a:avLst/>
          </a:prstGeom>
        </p:spPr>
      </p:pic>
    </p:spTree>
    <p:extLst>
      <p:ext uri="{BB962C8B-B14F-4D97-AF65-F5344CB8AC3E}">
        <p14:creationId xmlns:p14="http://schemas.microsoft.com/office/powerpoint/2010/main" val="256781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0" name="Right Arrow 159"/>
          <p:cNvSpPr/>
          <p:nvPr/>
        </p:nvSpPr>
        <p:spPr>
          <a:xfrm rot="16200000">
            <a:off x="1551351" y="4233503"/>
            <a:ext cx="1736782" cy="288000"/>
          </a:xfrm>
          <a:prstGeom prst="rightArrow">
            <a:avLst>
              <a:gd name="adj1" fmla="val 50000"/>
              <a:gd name="adj2" fmla="val 73537"/>
            </a:avLst>
          </a:prstGeom>
          <a:solidFill>
            <a:schemeClr val="accent3"/>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00B0F0"/>
              </a:solidFill>
              <a:effectLst/>
              <a:uLnTx/>
              <a:uFillTx/>
              <a:latin typeface="Segoe UI"/>
              <a:ea typeface="+mn-ea"/>
              <a:cs typeface="+mn-cs"/>
            </a:endParaRPr>
          </a:p>
        </p:txBody>
      </p:sp>
      <p:sp>
        <p:nvSpPr>
          <p:cNvPr id="75" name="Bent Arrow 74"/>
          <p:cNvSpPr/>
          <p:nvPr/>
        </p:nvSpPr>
        <p:spPr>
          <a:xfrm rot="10800000">
            <a:off x="3021733" y="3320227"/>
            <a:ext cx="6903678" cy="2403864"/>
          </a:xfrm>
          <a:prstGeom prst="bentArrow">
            <a:avLst>
              <a:gd name="adj1" fmla="val 4873"/>
              <a:gd name="adj2" fmla="val 8600"/>
              <a:gd name="adj3" fmla="val 13322"/>
              <a:gd name="adj4" fmla="val 2947"/>
            </a:avLst>
          </a:prstGeom>
          <a:solidFill>
            <a:schemeClr val="accent3"/>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00B0F0"/>
              </a:solidFill>
              <a:effectLst/>
              <a:uLnTx/>
              <a:uFillTx/>
              <a:latin typeface="Segoe UI"/>
              <a:ea typeface="+mn-ea"/>
              <a:cs typeface="+mn-cs"/>
            </a:endParaRPr>
          </a:p>
        </p:txBody>
      </p:sp>
      <p:sp>
        <p:nvSpPr>
          <p:cNvPr id="49" name="Rounded Rectangle 48"/>
          <p:cNvSpPr/>
          <p:nvPr/>
        </p:nvSpPr>
        <p:spPr bwMode="auto">
          <a:xfrm>
            <a:off x="2058820" y="4184015"/>
            <a:ext cx="721843" cy="721843"/>
          </a:xfrm>
          <a:prstGeom prst="round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ed Rectangle 49"/>
          <p:cNvSpPr/>
          <p:nvPr/>
        </p:nvSpPr>
        <p:spPr bwMode="auto">
          <a:xfrm>
            <a:off x="1216575" y="4184015"/>
            <a:ext cx="721843" cy="721843"/>
          </a:xfrm>
          <a:prstGeom prst="round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ight Arrow 51"/>
          <p:cNvSpPr/>
          <p:nvPr/>
        </p:nvSpPr>
        <p:spPr>
          <a:xfrm rot="16200000">
            <a:off x="709105" y="4233503"/>
            <a:ext cx="1736782" cy="288000"/>
          </a:xfrm>
          <a:prstGeom prst="rightArrow">
            <a:avLst>
              <a:gd name="adj1" fmla="val 50000"/>
              <a:gd name="adj2" fmla="val 73537"/>
            </a:avLst>
          </a:prstGeom>
          <a:solidFill>
            <a:schemeClr val="accent3"/>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00B0F0"/>
              </a:solidFill>
              <a:effectLst/>
              <a:uLnTx/>
              <a:uFillTx/>
              <a:latin typeface="Segoe UI"/>
              <a:ea typeface="+mn-ea"/>
              <a:cs typeface="+mn-cs"/>
            </a:endParaRPr>
          </a:p>
        </p:txBody>
      </p:sp>
      <p:sp>
        <p:nvSpPr>
          <p:cNvPr id="54" name="Right Arrow 53"/>
          <p:cNvSpPr/>
          <p:nvPr/>
        </p:nvSpPr>
        <p:spPr>
          <a:xfrm>
            <a:off x="2888139" y="2110190"/>
            <a:ext cx="1772730" cy="1042079"/>
          </a:xfrm>
          <a:prstGeom prst="rightArrow">
            <a:avLst>
              <a:gd name="adj1" fmla="val 50000"/>
              <a:gd name="adj2" fmla="val 73537"/>
            </a:avLst>
          </a:prstGeom>
          <a:solidFill>
            <a:schemeClr val="accent3"/>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5" name="Right Arrow 54"/>
          <p:cNvSpPr/>
          <p:nvPr/>
        </p:nvSpPr>
        <p:spPr>
          <a:xfrm>
            <a:off x="5348862" y="2110190"/>
            <a:ext cx="1811050" cy="1042079"/>
          </a:xfrm>
          <a:prstGeom prst="rightArrow">
            <a:avLst>
              <a:gd name="adj1" fmla="val 50000"/>
              <a:gd name="adj2" fmla="val 73537"/>
            </a:avLst>
          </a:prstGeom>
          <a:solidFill>
            <a:schemeClr val="accent3"/>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6" name="Right Arrow 55"/>
          <p:cNvSpPr/>
          <p:nvPr/>
        </p:nvSpPr>
        <p:spPr>
          <a:xfrm>
            <a:off x="7795589" y="2110190"/>
            <a:ext cx="1128250" cy="1042079"/>
          </a:xfrm>
          <a:prstGeom prst="rightArrow">
            <a:avLst>
              <a:gd name="adj1" fmla="val 50000"/>
              <a:gd name="adj2" fmla="val 73537"/>
            </a:avLst>
          </a:prstGeom>
          <a:solidFill>
            <a:schemeClr val="accent3"/>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9" name="TextBox 58"/>
          <p:cNvSpPr txBox="1"/>
          <p:nvPr/>
        </p:nvSpPr>
        <p:spPr>
          <a:xfrm>
            <a:off x="1244343" y="1410737"/>
            <a:ext cx="1632056" cy="388585"/>
          </a:xfrm>
          <a:prstGeom prst="rect">
            <a:avLst/>
          </a:prstGeom>
        </p:spPr>
        <p:txBody>
          <a:bodyPr vert="horz" wrap="square" lIns="93260" tIns="93260" rIns="93260" bIns="93260" rtlCol="0" anchor="ctr">
            <a:noAutofit/>
          </a:bodyPr>
          <a:lstStyle/>
          <a:p>
            <a:pPr marL="238007" indent="-238007" defTabSz="932597"/>
            <a:r>
              <a:rPr lang="en-US" sz="1600" spc="-50" dirty="0">
                <a:solidFill>
                  <a:srgbClr val="3F3F3F"/>
                </a:solidFill>
                <a:ea typeface="Segoe UI" pitchFamily="34" charset="0"/>
                <a:cs typeface="Segoe UI" pitchFamily="34" charset="0"/>
              </a:rPr>
              <a:t>Code repository</a:t>
            </a:r>
          </a:p>
        </p:txBody>
      </p:sp>
      <p:sp>
        <p:nvSpPr>
          <p:cNvPr id="60" name="TextBox 59"/>
          <p:cNvSpPr txBox="1"/>
          <p:nvPr/>
        </p:nvSpPr>
        <p:spPr>
          <a:xfrm>
            <a:off x="2862652" y="4184016"/>
            <a:ext cx="1709773" cy="721842"/>
          </a:xfrm>
          <a:prstGeom prst="rect">
            <a:avLst/>
          </a:prstGeom>
        </p:spPr>
        <p:txBody>
          <a:bodyPr vert="horz" wrap="square" lIns="93260" tIns="93260" rIns="93260" bIns="93260" rtlCol="0" anchor="ctr">
            <a:noAutofit/>
          </a:bodyPr>
          <a:lstStyle/>
          <a:p>
            <a:pPr defTabSz="932597"/>
            <a:r>
              <a:rPr lang="en-US" sz="1600" dirty="0">
                <a:solidFill>
                  <a:srgbClr val="3F3F3F"/>
                </a:solidFill>
                <a:ea typeface="Segoe UI" pitchFamily="34" charset="0"/>
                <a:cs typeface="Segoe UI" pitchFamily="34" charset="0"/>
              </a:rPr>
              <a:t>Backlog</a:t>
            </a:r>
          </a:p>
        </p:txBody>
      </p:sp>
      <p:sp>
        <p:nvSpPr>
          <p:cNvPr id="61" name="TextBox 60"/>
          <p:cNvSpPr txBox="1"/>
          <p:nvPr/>
        </p:nvSpPr>
        <p:spPr>
          <a:xfrm>
            <a:off x="3716168" y="1410737"/>
            <a:ext cx="1632056" cy="388585"/>
          </a:xfrm>
          <a:prstGeom prst="rect">
            <a:avLst/>
          </a:prstGeom>
        </p:spPr>
        <p:txBody>
          <a:bodyPr vert="horz" wrap="square" lIns="93260" tIns="93260" rIns="93260" bIns="93260" rtlCol="0" anchor="ctr">
            <a:noAutofit/>
          </a:bodyPr>
          <a:lstStyle/>
          <a:p>
            <a:pPr marL="238007" indent="-238007" algn="ctr" defTabSz="932597"/>
            <a:r>
              <a:rPr lang="en-US" sz="1600" spc="-50" dirty="0">
                <a:solidFill>
                  <a:srgbClr val="3F3F3F"/>
                </a:solidFill>
                <a:ea typeface="Segoe UI" pitchFamily="34" charset="0"/>
                <a:cs typeface="Segoe UI" pitchFamily="34" charset="0"/>
              </a:rPr>
              <a:t>Build + deploy</a:t>
            </a:r>
          </a:p>
        </p:txBody>
      </p:sp>
      <p:sp>
        <p:nvSpPr>
          <p:cNvPr id="64" name="TextBox 63"/>
          <p:cNvSpPr txBox="1"/>
          <p:nvPr/>
        </p:nvSpPr>
        <p:spPr>
          <a:xfrm>
            <a:off x="3325925" y="5588538"/>
            <a:ext cx="3435365" cy="388585"/>
          </a:xfrm>
          <a:prstGeom prst="rect">
            <a:avLst/>
          </a:prstGeom>
        </p:spPr>
        <p:txBody>
          <a:bodyPr vert="horz" wrap="square" lIns="93260" tIns="93260" rIns="93260" bIns="93260" rtlCol="0" anchor="ctr">
            <a:noAutofit/>
          </a:bodyPr>
          <a:lstStyle/>
          <a:p>
            <a:pPr algn="ctr" defTabSz="932597"/>
            <a:r>
              <a:rPr lang="en-US" sz="1632" dirty="0">
                <a:solidFill>
                  <a:srgbClr val="3F3F3F"/>
                </a:solidFill>
                <a:ea typeface="Segoe UI" pitchFamily="34" charset="0"/>
                <a:cs typeface="Segoe UI" pitchFamily="34" charset="0"/>
              </a:rPr>
              <a:t>Monitor and improve</a:t>
            </a:r>
          </a:p>
        </p:txBody>
      </p:sp>
      <p:sp>
        <p:nvSpPr>
          <p:cNvPr id="65" name="Rounded Rectangle 64"/>
          <p:cNvSpPr/>
          <p:nvPr/>
        </p:nvSpPr>
        <p:spPr>
          <a:xfrm>
            <a:off x="1244343" y="1877038"/>
            <a:ext cx="1632056" cy="1632056"/>
          </a:xfrm>
          <a:prstGeom prst="roundRect">
            <a:avLst>
              <a:gd name="adj" fmla="val 5783"/>
            </a:avLst>
          </a:prstGeom>
          <a:solidFill>
            <a:schemeClr val="accent3"/>
          </a:solidFill>
          <a:ln w="28575" cap="flat" cmpd="sng" algn="ctr">
            <a:solidFill>
              <a:srgbClr val="FFFFFF"/>
            </a:solid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66" name="Picture 65"/>
          <p:cNvPicPr>
            <a:picLocks noChangeAspect="1"/>
          </p:cNvPicPr>
          <p:nvPr/>
        </p:nvPicPr>
        <p:blipFill>
          <a:blip r:embed="rId2"/>
          <a:stretch>
            <a:fillRect/>
          </a:stretch>
        </p:blipFill>
        <p:spPr>
          <a:xfrm>
            <a:off x="1296033" y="4233113"/>
            <a:ext cx="565085" cy="591368"/>
          </a:xfrm>
          <a:prstGeom prst="rect">
            <a:avLst/>
          </a:prstGeom>
        </p:spPr>
      </p:pic>
      <p:sp>
        <p:nvSpPr>
          <p:cNvPr id="67" name="Rounded Rectangle 66"/>
          <p:cNvSpPr/>
          <p:nvPr/>
        </p:nvSpPr>
        <p:spPr>
          <a:xfrm>
            <a:off x="3716168" y="1877038"/>
            <a:ext cx="1632056" cy="1632056"/>
          </a:xfrm>
          <a:prstGeom prst="roundRect">
            <a:avLst>
              <a:gd name="adj" fmla="val 5783"/>
            </a:avLst>
          </a:prstGeom>
          <a:solidFill>
            <a:schemeClr val="accent3"/>
          </a:solidFill>
          <a:ln w="28575" cap="flat" cmpd="sng" algn="ctr">
            <a:solidFill>
              <a:srgbClr val="FFFFFF"/>
            </a:solid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76" name="Picture 75"/>
          <p:cNvPicPr>
            <a:picLocks noChangeAspect="1"/>
          </p:cNvPicPr>
          <p:nvPr/>
        </p:nvPicPr>
        <p:blipFill>
          <a:blip r:embed="rId2"/>
          <a:stretch>
            <a:fillRect/>
          </a:stretch>
        </p:blipFill>
        <p:spPr>
          <a:xfrm>
            <a:off x="2143280" y="4233113"/>
            <a:ext cx="565085" cy="591368"/>
          </a:xfrm>
          <a:prstGeom prst="rect">
            <a:avLst/>
          </a:prstGeom>
        </p:spPr>
      </p:pic>
      <p:pic>
        <p:nvPicPr>
          <p:cNvPr id="77" name="Picture 76"/>
          <p:cNvPicPr>
            <a:picLocks noChangeAspect="1"/>
          </p:cNvPicPr>
          <p:nvPr/>
        </p:nvPicPr>
        <p:blipFill>
          <a:blip r:embed="rId3"/>
          <a:stretch>
            <a:fillRect/>
          </a:stretch>
        </p:blipFill>
        <p:spPr>
          <a:xfrm>
            <a:off x="6761290" y="4686668"/>
            <a:ext cx="2276347" cy="1662577"/>
          </a:xfrm>
          <a:prstGeom prst="rect">
            <a:avLst/>
          </a:prstGeom>
        </p:spPr>
      </p:pic>
      <p:grpSp>
        <p:nvGrpSpPr>
          <p:cNvPr id="79" name="Group 78"/>
          <p:cNvGrpSpPr/>
          <p:nvPr/>
        </p:nvGrpSpPr>
        <p:grpSpPr>
          <a:xfrm>
            <a:off x="1417637" y="2121694"/>
            <a:ext cx="1208943" cy="1150980"/>
            <a:chOff x="1628786" y="2094289"/>
            <a:chExt cx="1185346" cy="1128515"/>
          </a:xfrm>
        </p:grpSpPr>
        <p:pic>
          <p:nvPicPr>
            <p:cNvPr id="80" name="Picture 79"/>
            <p:cNvPicPr>
              <a:picLocks noChangeAspect="1"/>
            </p:cNvPicPr>
            <p:nvPr/>
          </p:nvPicPr>
          <p:blipFill>
            <a:blip r:embed="rId4"/>
            <a:stretch>
              <a:fillRect/>
            </a:stretch>
          </p:blipFill>
          <p:spPr>
            <a:xfrm>
              <a:off x="1628786" y="2588363"/>
              <a:ext cx="455690" cy="634441"/>
            </a:xfrm>
            <a:prstGeom prst="rect">
              <a:avLst/>
            </a:prstGeom>
          </p:spPr>
        </p:pic>
        <p:pic>
          <p:nvPicPr>
            <p:cNvPr id="81" name="Picture 80"/>
            <p:cNvPicPr>
              <a:picLocks noChangeAspect="1"/>
            </p:cNvPicPr>
            <p:nvPr/>
          </p:nvPicPr>
          <p:blipFill>
            <a:blip r:embed="rId5"/>
            <a:stretch>
              <a:fillRect/>
            </a:stretch>
          </p:blipFill>
          <p:spPr>
            <a:xfrm>
              <a:off x="2086926" y="2094289"/>
              <a:ext cx="727206" cy="725111"/>
            </a:xfrm>
            <a:prstGeom prst="rect">
              <a:avLst/>
            </a:prstGeom>
          </p:spPr>
        </p:pic>
      </p:grpSp>
      <p:pic>
        <p:nvPicPr>
          <p:cNvPr id="82" name="Picture 81"/>
          <p:cNvPicPr>
            <a:picLocks noChangeAspect="1"/>
          </p:cNvPicPr>
          <p:nvPr/>
        </p:nvPicPr>
        <p:blipFill>
          <a:blip r:embed="rId6"/>
          <a:stretch>
            <a:fillRect/>
          </a:stretch>
        </p:blipFill>
        <p:spPr>
          <a:xfrm>
            <a:off x="3910155" y="2110189"/>
            <a:ext cx="1243471" cy="1042178"/>
          </a:xfrm>
          <a:prstGeom prst="rect">
            <a:avLst/>
          </a:prstGeom>
        </p:spPr>
      </p:pic>
      <p:sp>
        <p:nvSpPr>
          <p:cNvPr id="62" name="TextBox 61"/>
          <p:cNvSpPr txBox="1"/>
          <p:nvPr/>
        </p:nvSpPr>
        <p:spPr>
          <a:xfrm>
            <a:off x="6052613" y="1410737"/>
            <a:ext cx="1943523" cy="388585"/>
          </a:xfrm>
          <a:prstGeom prst="rect">
            <a:avLst/>
          </a:prstGeom>
        </p:spPr>
        <p:txBody>
          <a:bodyPr vert="horz" wrap="square" lIns="93260" tIns="93260" rIns="93260" bIns="93260" rtlCol="0" anchor="ctr">
            <a:noAutofit/>
          </a:bodyPr>
          <a:lstStyle/>
          <a:p>
            <a:pPr marL="238007" indent="-238007" algn="ctr" defTabSz="932597"/>
            <a:r>
              <a:rPr lang="en-US" sz="1600" spc="-50" dirty="0">
                <a:solidFill>
                  <a:srgbClr val="3F3F3F"/>
                </a:solidFill>
                <a:ea typeface="Segoe UI" pitchFamily="34" charset="0"/>
                <a:cs typeface="Segoe UI" pitchFamily="34" charset="0"/>
              </a:rPr>
              <a:t>Automated testing</a:t>
            </a:r>
          </a:p>
        </p:txBody>
      </p:sp>
      <p:sp>
        <p:nvSpPr>
          <p:cNvPr id="68" name="Rounded Rectangle 67"/>
          <p:cNvSpPr/>
          <p:nvPr/>
        </p:nvSpPr>
        <p:spPr>
          <a:xfrm>
            <a:off x="6208347" y="1877038"/>
            <a:ext cx="1632056" cy="1632056"/>
          </a:xfrm>
          <a:prstGeom prst="roundRect">
            <a:avLst>
              <a:gd name="adj" fmla="val 5783"/>
            </a:avLst>
          </a:prstGeom>
          <a:solidFill>
            <a:schemeClr val="accent3"/>
          </a:solidFill>
          <a:ln w="28575" cap="flat" cmpd="sng" algn="ctr">
            <a:solidFill>
              <a:srgbClr val="FFFFFF"/>
            </a:solid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116" name="TextBox 115"/>
          <p:cNvSpPr txBox="1"/>
          <p:nvPr/>
        </p:nvSpPr>
        <p:spPr>
          <a:xfrm>
            <a:off x="8846714" y="1410737"/>
            <a:ext cx="1943523" cy="388585"/>
          </a:xfrm>
          <a:prstGeom prst="rect">
            <a:avLst/>
          </a:prstGeom>
        </p:spPr>
        <p:txBody>
          <a:bodyPr vert="horz" wrap="square" lIns="93260" tIns="93260" rIns="93260" bIns="93260" rtlCol="0" anchor="ctr">
            <a:noAutofit/>
          </a:bodyPr>
          <a:lstStyle/>
          <a:p>
            <a:pPr marL="238007" indent="-238007" algn="ctr" defTabSz="932597"/>
            <a:r>
              <a:rPr lang="en-US" sz="1600" spc="-50" dirty="0">
                <a:solidFill>
                  <a:srgbClr val="3F3F3F"/>
                </a:solidFill>
                <a:ea typeface="Segoe UI" pitchFamily="34" charset="0"/>
                <a:cs typeface="Segoe UI" pitchFamily="34" charset="0"/>
              </a:rPr>
              <a:t>User testing</a:t>
            </a:r>
          </a:p>
        </p:txBody>
      </p:sp>
      <p:sp>
        <p:nvSpPr>
          <p:cNvPr id="117" name="Rounded Rectangle 116"/>
          <p:cNvSpPr/>
          <p:nvPr/>
        </p:nvSpPr>
        <p:spPr>
          <a:xfrm>
            <a:off x="9002448" y="1877038"/>
            <a:ext cx="1632056" cy="1632056"/>
          </a:xfrm>
          <a:prstGeom prst="roundRect">
            <a:avLst>
              <a:gd name="adj" fmla="val 5783"/>
            </a:avLst>
          </a:prstGeom>
          <a:solidFill>
            <a:schemeClr val="accent6">
              <a:lumMod val="75000"/>
            </a:schemeClr>
          </a:solidFill>
          <a:ln w="28575" cap="flat" cmpd="sng" algn="ctr">
            <a:solidFill>
              <a:srgbClr val="FFFFFF"/>
            </a:solid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119" name="Picture 118"/>
          <p:cNvPicPr>
            <a:picLocks noChangeAspect="1"/>
          </p:cNvPicPr>
          <p:nvPr/>
        </p:nvPicPr>
        <p:blipFill>
          <a:blip r:embed="rId7"/>
          <a:stretch>
            <a:fillRect/>
          </a:stretch>
        </p:blipFill>
        <p:spPr>
          <a:xfrm>
            <a:off x="6510269" y="2191775"/>
            <a:ext cx="1004562" cy="1002582"/>
          </a:xfrm>
          <a:prstGeom prst="rect">
            <a:avLst/>
          </a:prstGeom>
        </p:spPr>
      </p:pic>
      <p:grpSp>
        <p:nvGrpSpPr>
          <p:cNvPr id="121" name="Group 120"/>
          <p:cNvGrpSpPr/>
          <p:nvPr/>
        </p:nvGrpSpPr>
        <p:grpSpPr>
          <a:xfrm>
            <a:off x="4379774" y="3112294"/>
            <a:ext cx="1686063" cy="695545"/>
            <a:chOff x="4633536" y="3025775"/>
            <a:chExt cx="1686302" cy="695644"/>
          </a:xfrm>
        </p:grpSpPr>
        <p:sp>
          <p:nvSpPr>
            <p:cNvPr id="122" name="AutoShape 30"/>
            <p:cNvSpPr>
              <a:spLocks noChangeAspect="1" noChangeArrowheads="1" noTextEdit="1"/>
            </p:cNvSpPr>
            <p:nvPr/>
          </p:nvSpPr>
          <p:spPr bwMode="auto">
            <a:xfrm>
              <a:off x="5151438" y="3025775"/>
              <a:ext cx="11684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039" fontAlgn="auto">
                <a:spcBef>
                  <a:spcPts val="0"/>
                </a:spcBef>
                <a:spcAft>
                  <a:spcPts val="0"/>
                </a:spcAft>
              </a:pPr>
              <a:endParaRPr lang="en-US">
                <a:solidFill>
                  <a:srgbClr val="FFFFFF"/>
                </a:solidFill>
                <a:latin typeface="Segoe UI"/>
                <a:ea typeface="+mn-ea"/>
                <a:cs typeface="+mn-cs"/>
              </a:endParaRPr>
            </a:p>
          </p:txBody>
        </p:sp>
        <p:sp>
          <p:nvSpPr>
            <p:cNvPr id="123" name="Rectangle 39"/>
            <p:cNvSpPr>
              <a:spLocks noChangeArrowheads="1"/>
            </p:cNvSpPr>
            <p:nvPr/>
          </p:nvSpPr>
          <p:spPr bwMode="auto">
            <a:xfrm>
              <a:off x="5389563" y="3027363"/>
              <a:ext cx="754063" cy="51276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039" fontAlgn="auto">
                <a:spcBef>
                  <a:spcPts val="0"/>
                </a:spcBef>
                <a:spcAft>
                  <a:spcPts val="0"/>
                </a:spcAft>
              </a:pPr>
              <a:endParaRPr lang="en-US">
                <a:solidFill>
                  <a:srgbClr val="FFFFFF"/>
                </a:solidFill>
                <a:latin typeface="Segoe UI"/>
                <a:ea typeface="+mn-ea"/>
                <a:cs typeface="+mn-cs"/>
              </a:endParaRPr>
            </a:p>
          </p:txBody>
        </p:sp>
        <p:sp>
          <p:nvSpPr>
            <p:cNvPr id="124" name="Oval 40"/>
            <p:cNvSpPr>
              <a:spLocks noChangeArrowheads="1"/>
            </p:cNvSpPr>
            <p:nvPr/>
          </p:nvSpPr>
          <p:spPr bwMode="auto">
            <a:xfrm>
              <a:off x="5759451" y="3038475"/>
              <a:ext cx="12700"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039" fontAlgn="auto">
                <a:spcBef>
                  <a:spcPts val="0"/>
                </a:spcBef>
                <a:spcAft>
                  <a:spcPts val="0"/>
                </a:spcAft>
              </a:pPr>
              <a:endParaRPr lang="en-US">
                <a:solidFill>
                  <a:srgbClr val="FFFFFF"/>
                </a:solidFill>
                <a:latin typeface="Segoe UI"/>
                <a:ea typeface="+mn-ea"/>
                <a:cs typeface="+mn-cs"/>
              </a:endParaRPr>
            </a:p>
          </p:txBody>
        </p:sp>
        <p:sp>
          <p:nvSpPr>
            <p:cNvPr id="125" name="Rectangle 41"/>
            <p:cNvSpPr>
              <a:spLocks noChangeArrowheads="1"/>
            </p:cNvSpPr>
            <p:nvPr/>
          </p:nvSpPr>
          <p:spPr bwMode="auto">
            <a:xfrm>
              <a:off x="5414963" y="3067050"/>
              <a:ext cx="703263" cy="450850"/>
            </a:xfrm>
            <a:prstGeom prst="rect">
              <a:avLst/>
            </a:prstGeom>
            <a:solidFill>
              <a:schemeClr val="bg2">
                <a:lumMod val="75000"/>
              </a:schemeClr>
            </a:solidFill>
            <a:ln>
              <a:noFill/>
            </a:ln>
          </p:spPr>
          <p:txBody>
            <a:bodyPr vert="horz" wrap="square" lIns="91427" tIns="45713" rIns="91427" bIns="45713" numCol="1" anchor="t" anchorCtr="0" compatLnSpc="1">
              <a:prstTxWarp prst="textNoShape">
                <a:avLst/>
              </a:prstTxWarp>
            </a:bodyPr>
            <a:lstStyle/>
            <a:p>
              <a:pPr defTabSz="932039" fontAlgn="auto">
                <a:spcBef>
                  <a:spcPts val="0"/>
                </a:spcBef>
                <a:spcAft>
                  <a:spcPts val="0"/>
                </a:spcAft>
              </a:pPr>
              <a:endParaRPr lang="en-US">
                <a:solidFill>
                  <a:srgbClr val="FFFFFF"/>
                </a:solidFill>
                <a:latin typeface="Segoe UI"/>
                <a:ea typeface="+mn-ea"/>
                <a:cs typeface="+mn-cs"/>
              </a:endParaRPr>
            </a:p>
          </p:txBody>
        </p:sp>
        <p:sp>
          <p:nvSpPr>
            <p:cNvPr id="126" name="Freeform 42"/>
            <p:cNvSpPr>
              <a:spLocks/>
            </p:cNvSpPr>
            <p:nvPr/>
          </p:nvSpPr>
          <p:spPr bwMode="auto">
            <a:xfrm>
              <a:off x="5272088" y="3548063"/>
              <a:ext cx="973138" cy="39688"/>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039" fontAlgn="auto">
                <a:spcBef>
                  <a:spcPts val="0"/>
                </a:spcBef>
                <a:spcAft>
                  <a:spcPts val="0"/>
                </a:spcAft>
              </a:pPr>
              <a:endParaRPr lang="en-US">
                <a:solidFill>
                  <a:srgbClr val="FFFFFF"/>
                </a:solidFill>
                <a:latin typeface="Segoe UI"/>
                <a:ea typeface="+mn-ea"/>
                <a:cs typeface="+mn-cs"/>
              </a:endParaRPr>
            </a:p>
          </p:txBody>
        </p:sp>
        <p:sp>
          <p:nvSpPr>
            <p:cNvPr id="127" name="Freeform 47"/>
            <p:cNvSpPr>
              <a:spLocks/>
            </p:cNvSpPr>
            <p:nvPr/>
          </p:nvSpPr>
          <p:spPr bwMode="auto">
            <a:xfrm>
              <a:off x="5635626" y="3194050"/>
              <a:ext cx="254000" cy="228600"/>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039" fontAlgn="auto">
                <a:spcBef>
                  <a:spcPts val="0"/>
                </a:spcBef>
                <a:spcAft>
                  <a:spcPts val="0"/>
                </a:spcAft>
              </a:pPr>
              <a:endParaRPr lang="en-US">
                <a:solidFill>
                  <a:srgbClr val="FFFFFF"/>
                </a:solidFill>
                <a:latin typeface="Segoe UI"/>
                <a:ea typeface="+mn-ea"/>
                <a:cs typeface="+mn-cs"/>
              </a:endParaRPr>
            </a:p>
          </p:txBody>
        </p:sp>
        <p:sp>
          <p:nvSpPr>
            <p:cNvPr id="128" name="Freeform 48"/>
            <p:cNvSpPr>
              <a:spLocks/>
            </p:cNvSpPr>
            <p:nvPr/>
          </p:nvSpPr>
          <p:spPr bwMode="auto">
            <a:xfrm>
              <a:off x="5768976" y="3125788"/>
              <a:ext cx="61913" cy="68263"/>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039" fontAlgn="auto">
                <a:spcBef>
                  <a:spcPts val="0"/>
                </a:spcBef>
                <a:spcAft>
                  <a:spcPts val="0"/>
                </a:spcAft>
              </a:pPr>
              <a:endParaRPr lang="en-US">
                <a:solidFill>
                  <a:srgbClr val="FFFFFF"/>
                </a:solidFill>
                <a:latin typeface="Segoe UI"/>
                <a:ea typeface="+mn-ea"/>
                <a:cs typeface="+mn-cs"/>
              </a:endParaRPr>
            </a:p>
          </p:txBody>
        </p:sp>
        <p:grpSp>
          <p:nvGrpSpPr>
            <p:cNvPr id="129" name="Group 128"/>
            <p:cNvGrpSpPr/>
            <p:nvPr/>
          </p:nvGrpSpPr>
          <p:grpSpPr>
            <a:xfrm>
              <a:off x="4633536" y="3161031"/>
              <a:ext cx="974725" cy="560388"/>
              <a:chOff x="4084638" y="3027363"/>
              <a:chExt cx="974725" cy="560388"/>
            </a:xfrm>
          </p:grpSpPr>
          <p:sp>
            <p:nvSpPr>
              <p:cNvPr id="130" name="Rectangle 43"/>
              <p:cNvSpPr>
                <a:spLocks noChangeArrowheads="1"/>
              </p:cNvSpPr>
              <p:nvPr/>
            </p:nvSpPr>
            <p:spPr bwMode="auto">
              <a:xfrm>
                <a:off x="4200526" y="3027363"/>
                <a:ext cx="754063" cy="51276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039" fontAlgn="auto">
                  <a:spcBef>
                    <a:spcPts val="0"/>
                  </a:spcBef>
                  <a:spcAft>
                    <a:spcPts val="0"/>
                  </a:spcAft>
                </a:pPr>
                <a:endParaRPr lang="en-US">
                  <a:solidFill>
                    <a:srgbClr val="FFFFFF"/>
                  </a:solidFill>
                  <a:latin typeface="Segoe UI"/>
                  <a:ea typeface="+mn-ea"/>
                  <a:cs typeface="+mn-cs"/>
                </a:endParaRPr>
              </a:p>
            </p:txBody>
          </p:sp>
          <p:sp>
            <p:nvSpPr>
              <p:cNvPr id="131" name="Oval 44"/>
              <p:cNvSpPr>
                <a:spLocks noChangeArrowheads="1"/>
              </p:cNvSpPr>
              <p:nvPr/>
            </p:nvSpPr>
            <p:spPr bwMode="auto">
              <a:xfrm>
                <a:off x="4570413" y="3038475"/>
                <a:ext cx="12700"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039" fontAlgn="auto">
                  <a:spcBef>
                    <a:spcPts val="0"/>
                  </a:spcBef>
                  <a:spcAft>
                    <a:spcPts val="0"/>
                  </a:spcAft>
                </a:pPr>
                <a:endParaRPr lang="en-US">
                  <a:solidFill>
                    <a:srgbClr val="FFFFFF"/>
                  </a:solidFill>
                  <a:latin typeface="Segoe UI"/>
                  <a:ea typeface="+mn-ea"/>
                  <a:cs typeface="+mn-cs"/>
                </a:endParaRPr>
              </a:p>
            </p:txBody>
          </p:sp>
          <p:sp>
            <p:nvSpPr>
              <p:cNvPr id="132" name="Rectangle 45"/>
              <p:cNvSpPr>
                <a:spLocks noChangeArrowheads="1"/>
              </p:cNvSpPr>
              <p:nvPr/>
            </p:nvSpPr>
            <p:spPr bwMode="auto">
              <a:xfrm>
                <a:off x="4225926" y="3067050"/>
                <a:ext cx="704850" cy="45085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039" fontAlgn="auto">
                  <a:spcBef>
                    <a:spcPts val="0"/>
                  </a:spcBef>
                  <a:spcAft>
                    <a:spcPts val="0"/>
                  </a:spcAft>
                </a:pPr>
                <a:endParaRPr lang="en-US">
                  <a:solidFill>
                    <a:srgbClr val="FFFFFF"/>
                  </a:solidFill>
                  <a:latin typeface="Segoe UI"/>
                  <a:ea typeface="+mn-ea"/>
                  <a:cs typeface="+mn-cs"/>
                </a:endParaRPr>
              </a:p>
            </p:txBody>
          </p:sp>
          <p:sp>
            <p:nvSpPr>
              <p:cNvPr id="133" name="Freeform 46"/>
              <p:cNvSpPr>
                <a:spLocks/>
              </p:cNvSpPr>
              <p:nvPr/>
            </p:nvSpPr>
            <p:spPr bwMode="auto">
              <a:xfrm>
                <a:off x="4084638" y="3548063"/>
                <a:ext cx="974725" cy="39688"/>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039" fontAlgn="auto">
                  <a:spcBef>
                    <a:spcPts val="0"/>
                  </a:spcBef>
                  <a:spcAft>
                    <a:spcPts val="0"/>
                  </a:spcAft>
                </a:pPr>
                <a:endParaRPr lang="en-US">
                  <a:solidFill>
                    <a:srgbClr val="FFFFFF"/>
                  </a:solidFill>
                  <a:latin typeface="Segoe UI"/>
                  <a:ea typeface="+mn-ea"/>
                  <a:cs typeface="+mn-cs"/>
                </a:endParaRPr>
              </a:p>
            </p:txBody>
          </p:sp>
          <p:sp>
            <p:nvSpPr>
              <p:cNvPr id="134" name="Freeform 49"/>
              <p:cNvSpPr>
                <a:spLocks/>
              </p:cNvSpPr>
              <p:nvPr/>
            </p:nvSpPr>
            <p:spPr bwMode="auto">
              <a:xfrm>
                <a:off x="4556126" y="3155950"/>
                <a:ext cx="144463" cy="127000"/>
              </a:xfrm>
              <a:custGeom>
                <a:avLst/>
                <a:gdLst>
                  <a:gd name="T0" fmla="*/ 0 w 91"/>
                  <a:gd name="T1" fmla="*/ 80 h 80"/>
                  <a:gd name="T2" fmla="*/ 91 w 91"/>
                  <a:gd name="T3" fmla="*/ 80 h 80"/>
                  <a:gd name="T4" fmla="*/ 91 w 91"/>
                  <a:gd name="T5" fmla="*/ 0 h 80"/>
                  <a:gd name="T6" fmla="*/ 0 w 91"/>
                  <a:gd name="T7" fmla="*/ 14 h 80"/>
                  <a:gd name="T8" fmla="*/ 0 w 91"/>
                  <a:gd name="T9" fmla="*/ 80 h 80"/>
                </a:gdLst>
                <a:ahLst/>
                <a:cxnLst>
                  <a:cxn ang="0">
                    <a:pos x="T0" y="T1"/>
                  </a:cxn>
                  <a:cxn ang="0">
                    <a:pos x="T2" y="T3"/>
                  </a:cxn>
                  <a:cxn ang="0">
                    <a:pos x="T4" y="T5"/>
                  </a:cxn>
                  <a:cxn ang="0">
                    <a:pos x="T6" y="T7"/>
                  </a:cxn>
                  <a:cxn ang="0">
                    <a:pos x="T8" y="T9"/>
                  </a:cxn>
                </a:cxnLst>
                <a:rect l="0" t="0" r="r" b="b"/>
                <a:pathLst>
                  <a:path w="91" h="80">
                    <a:moveTo>
                      <a:pt x="0" y="80"/>
                    </a:moveTo>
                    <a:lnTo>
                      <a:pt x="91" y="80"/>
                    </a:lnTo>
                    <a:lnTo>
                      <a:pt x="91" y="0"/>
                    </a:lnTo>
                    <a:lnTo>
                      <a:pt x="0" y="14"/>
                    </a:lnTo>
                    <a:lnTo>
                      <a:pt x="0"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039" fontAlgn="auto">
                  <a:spcBef>
                    <a:spcPts val="0"/>
                  </a:spcBef>
                  <a:spcAft>
                    <a:spcPts val="0"/>
                  </a:spcAft>
                </a:pPr>
                <a:endParaRPr lang="en-US">
                  <a:solidFill>
                    <a:srgbClr val="FFFFFF"/>
                  </a:solidFill>
                  <a:latin typeface="Segoe UI"/>
                  <a:ea typeface="+mn-ea"/>
                  <a:cs typeface="+mn-cs"/>
                </a:endParaRPr>
              </a:p>
            </p:txBody>
          </p:sp>
          <p:sp>
            <p:nvSpPr>
              <p:cNvPr id="135" name="Freeform 50"/>
              <p:cNvSpPr>
                <a:spLocks/>
              </p:cNvSpPr>
              <p:nvPr/>
            </p:nvSpPr>
            <p:spPr bwMode="auto">
              <a:xfrm>
                <a:off x="4440238" y="3178175"/>
                <a:ext cx="111125" cy="104775"/>
              </a:xfrm>
              <a:custGeom>
                <a:avLst/>
                <a:gdLst>
                  <a:gd name="T0" fmla="*/ 70 w 70"/>
                  <a:gd name="T1" fmla="*/ 66 h 66"/>
                  <a:gd name="T2" fmla="*/ 70 w 70"/>
                  <a:gd name="T3" fmla="*/ 0 h 66"/>
                  <a:gd name="T4" fmla="*/ 0 w 70"/>
                  <a:gd name="T5" fmla="*/ 9 h 66"/>
                  <a:gd name="T6" fmla="*/ 0 w 70"/>
                  <a:gd name="T7" fmla="*/ 66 h 66"/>
                  <a:gd name="T8" fmla="*/ 70 w 70"/>
                  <a:gd name="T9" fmla="*/ 66 h 66"/>
                </a:gdLst>
                <a:ahLst/>
                <a:cxnLst>
                  <a:cxn ang="0">
                    <a:pos x="T0" y="T1"/>
                  </a:cxn>
                  <a:cxn ang="0">
                    <a:pos x="T2" y="T3"/>
                  </a:cxn>
                  <a:cxn ang="0">
                    <a:pos x="T4" y="T5"/>
                  </a:cxn>
                  <a:cxn ang="0">
                    <a:pos x="T6" y="T7"/>
                  </a:cxn>
                  <a:cxn ang="0">
                    <a:pos x="T8" y="T9"/>
                  </a:cxn>
                </a:cxnLst>
                <a:rect l="0" t="0" r="r" b="b"/>
                <a:pathLst>
                  <a:path w="70" h="66">
                    <a:moveTo>
                      <a:pt x="70" y="66"/>
                    </a:moveTo>
                    <a:lnTo>
                      <a:pt x="70" y="0"/>
                    </a:lnTo>
                    <a:lnTo>
                      <a:pt x="0" y="9"/>
                    </a:lnTo>
                    <a:lnTo>
                      <a:pt x="0" y="66"/>
                    </a:lnTo>
                    <a:lnTo>
                      <a:pt x="7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039" fontAlgn="auto">
                  <a:spcBef>
                    <a:spcPts val="0"/>
                  </a:spcBef>
                  <a:spcAft>
                    <a:spcPts val="0"/>
                  </a:spcAft>
                </a:pPr>
                <a:endParaRPr lang="en-US">
                  <a:solidFill>
                    <a:srgbClr val="FFFFFF"/>
                  </a:solidFill>
                  <a:latin typeface="Segoe UI"/>
                  <a:ea typeface="+mn-ea"/>
                  <a:cs typeface="+mn-cs"/>
                </a:endParaRPr>
              </a:p>
            </p:txBody>
          </p:sp>
          <p:sp>
            <p:nvSpPr>
              <p:cNvPr id="136" name="Freeform 51"/>
              <p:cNvSpPr>
                <a:spLocks/>
              </p:cNvSpPr>
              <p:nvPr/>
            </p:nvSpPr>
            <p:spPr bwMode="auto">
              <a:xfrm>
                <a:off x="4440238" y="3287713"/>
                <a:ext cx="111125" cy="107950"/>
              </a:xfrm>
              <a:custGeom>
                <a:avLst/>
                <a:gdLst>
                  <a:gd name="T0" fmla="*/ 70 w 70"/>
                  <a:gd name="T1" fmla="*/ 0 h 68"/>
                  <a:gd name="T2" fmla="*/ 0 w 70"/>
                  <a:gd name="T3" fmla="*/ 0 h 68"/>
                  <a:gd name="T4" fmla="*/ 0 w 70"/>
                  <a:gd name="T5" fmla="*/ 59 h 68"/>
                  <a:gd name="T6" fmla="*/ 70 w 70"/>
                  <a:gd name="T7" fmla="*/ 68 h 68"/>
                  <a:gd name="T8" fmla="*/ 70 w 70"/>
                  <a:gd name="T9" fmla="*/ 0 h 68"/>
                </a:gdLst>
                <a:ahLst/>
                <a:cxnLst>
                  <a:cxn ang="0">
                    <a:pos x="T0" y="T1"/>
                  </a:cxn>
                  <a:cxn ang="0">
                    <a:pos x="T2" y="T3"/>
                  </a:cxn>
                  <a:cxn ang="0">
                    <a:pos x="T4" y="T5"/>
                  </a:cxn>
                  <a:cxn ang="0">
                    <a:pos x="T6" y="T7"/>
                  </a:cxn>
                  <a:cxn ang="0">
                    <a:pos x="T8" y="T9"/>
                  </a:cxn>
                </a:cxnLst>
                <a:rect l="0" t="0" r="r" b="b"/>
                <a:pathLst>
                  <a:path w="70" h="68">
                    <a:moveTo>
                      <a:pt x="70" y="0"/>
                    </a:moveTo>
                    <a:lnTo>
                      <a:pt x="0" y="0"/>
                    </a:lnTo>
                    <a:lnTo>
                      <a:pt x="0" y="59"/>
                    </a:lnTo>
                    <a:lnTo>
                      <a:pt x="70" y="68"/>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039" fontAlgn="auto">
                  <a:spcBef>
                    <a:spcPts val="0"/>
                  </a:spcBef>
                  <a:spcAft>
                    <a:spcPts val="0"/>
                  </a:spcAft>
                </a:pPr>
                <a:endParaRPr lang="en-US">
                  <a:solidFill>
                    <a:srgbClr val="FFFFFF"/>
                  </a:solidFill>
                  <a:latin typeface="Segoe UI"/>
                  <a:ea typeface="+mn-ea"/>
                  <a:cs typeface="+mn-cs"/>
                </a:endParaRPr>
              </a:p>
            </p:txBody>
          </p:sp>
          <p:sp>
            <p:nvSpPr>
              <p:cNvPr id="137" name="Freeform 52"/>
              <p:cNvSpPr>
                <a:spLocks/>
              </p:cNvSpPr>
              <p:nvPr/>
            </p:nvSpPr>
            <p:spPr bwMode="auto">
              <a:xfrm>
                <a:off x="4556126" y="3287713"/>
                <a:ext cx="144463" cy="130175"/>
              </a:xfrm>
              <a:custGeom>
                <a:avLst/>
                <a:gdLst>
                  <a:gd name="T0" fmla="*/ 0 w 91"/>
                  <a:gd name="T1" fmla="*/ 0 h 82"/>
                  <a:gd name="T2" fmla="*/ 0 w 91"/>
                  <a:gd name="T3" fmla="*/ 68 h 82"/>
                  <a:gd name="T4" fmla="*/ 91 w 91"/>
                  <a:gd name="T5" fmla="*/ 82 h 82"/>
                  <a:gd name="T6" fmla="*/ 91 w 91"/>
                  <a:gd name="T7" fmla="*/ 0 h 82"/>
                  <a:gd name="T8" fmla="*/ 0 w 91"/>
                  <a:gd name="T9" fmla="*/ 0 h 82"/>
                </a:gdLst>
                <a:ahLst/>
                <a:cxnLst>
                  <a:cxn ang="0">
                    <a:pos x="T0" y="T1"/>
                  </a:cxn>
                  <a:cxn ang="0">
                    <a:pos x="T2" y="T3"/>
                  </a:cxn>
                  <a:cxn ang="0">
                    <a:pos x="T4" y="T5"/>
                  </a:cxn>
                  <a:cxn ang="0">
                    <a:pos x="T6" y="T7"/>
                  </a:cxn>
                  <a:cxn ang="0">
                    <a:pos x="T8" y="T9"/>
                  </a:cxn>
                </a:cxnLst>
                <a:rect l="0" t="0" r="r" b="b"/>
                <a:pathLst>
                  <a:path w="91" h="82">
                    <a:moveTo>
                      <a:pt x="0" y="0"/>
                    </a:moveTo>
                    <a:lnTo>
                      <a:pt x="0" y="68"/>
                    </a:lnTo>
                    <a:lnTo>
                      <a:pt x="91" y="82"/>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039" fontAlgn="auto">
                  <a:spcBef>
                    <a:spcPts val="0"/>
                  </a:spcBef>
                  <a:spcAft>
                    <a:spcPts val="0"/>
                  </a:spcAft>
                </a:pPr>
                <a:endParaRPr lang="en-US">
                  <a:solidFill>
                    <a:srgbClr val="FFFFFF"/>
                  </a:solidFill>
                  <a:latin typeface="Segoe UI"/>
                  <a:ea typeface="+mn-ea"/>
                  <a:cs typeface="+mn-cs"/>
                </a:endParaRPr>
              </a:p>
            </p:txBody>
          </p:sp>
        </p:grpSp>
      </p:grpSp>
      <p:sp>
        <p:nvSpPr>
          <p:cNvPr id="139" name="Freeform 5"/>
          <p:cNvSpPr>
            <a:spLocks/>
          </p:cNvSpPr>
          <p:nvPr/>
        </p:nvSpPr>
        <p:spPr bwMode="auto">
          <a:xfrm>
            <a:off x="579437" y="6787357"/>
            <a:ext cx="2801938" cy="169862"/>
          </a:xfrm>
          <a:custGeom>
            <a:avLst/>
            <a:gdLst>
              <a:gd name="T0" fmla="*/ 1523 w 1523"/>
              <a:gd name="T1" fmla="*/ 46 h 93"/>
              <a:gd name="T2" fmla="*/ 1476 w 1523"/>
              <a:gd name="T3" fmla="*/ 93 h 93"/>
              <a:gd name="T4" fmla="*/ 47 w 1523"/>
              <a:gd name="T5" fmla="*/ 93 h 93"/>
              <a:gd name="T6" fmla="*/ 0 w 1523"/>
              <a:gd name="T7" fmla="*/ 46 h 93"/>
              <a:gd name="T8" fmla="*/ 0 w 1523"/>
              <a:gd name="T9" fmla="*/ 46 h 93"/>
              <a:gd name="T10" fmla="*/ 47 w 1523"/>
              <a:gd name="T11" fmla="*/ 0 h 93"/>
              <a:gd name="T12" fmla="*/ 1476 w 1523"/>
              <a:gd name="T13" fmla="*/ 0 h 93"/>
              <a:gd name="T14" fmla="*/ 1523 w 1523"/>
              <a:gd name="T15" fmla="*/ 4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93">
                <a:moveTo>
                  <a:pt x="1523" y="46"/>
                </a:moveTo>
                <a:cubicBezTo>
                  <a:pt x="1523" y="72"/>
                  <a:pt x="1502" y="93"/>
                  <a:pt x="1476" y="93"/>
                </a:cubicBezTo>
                <a:cubicBezTo>
                  <a:pt x="47" y="93"/>
                  <a:pt x="47" y="93"/>
                  <a:pt x="47" y="93"/>
                </a:cubicBezTo>
                <a:cubicBezTo>
                  <a:pt x="21" y="93"/>
                  <a:pt x="0" y="72"/>
                  <a:pt x="0" y="46"/>
                </a:cubicBezTo>
                <a:cubicBezTo>
                  <a:pt x="0" y="46"/>
                  <a:pt x="0" y="46"/>
                  <a:pt x="0" y="46"/>
                </a:cubicBezTo>
                <a:cubicBezTo>
                  <a:pt x="0" y="21"/>
                  <a:pt x="21" y="0"/>
                  <a:pt x="47" y="0"/>
                </a:cubicBezTo>
                <a:cubicBezTo>
                  <a:pt x="1476" y="0"/>
                  <a:pt x="1476" y="0"/>
                  <a:pt x="1476" y="0"/>
                </a:cubicBezTo>
                <a:cubicBezTo>
                  <a:pt x="1502" y="0"/>
                  <a:pt x="1523" y="21"/>
                  <a:pt x="1523" y="46"/>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7"/>
          <p:cNvSpPr>
            <a:spLocks/>
          </p:cNvSpPr>
          <p:nvPr/>
        </p:nvSpPr>
        <p:spPr bwMode="auto">
          <a:xfrm>
            <a:off x="671512" y="5955507"/>
            <a:ext cx="901700" cy="895350"/>
          </a:xfrm>
          <a:custGeom>
            <a:avLst/>
            <a:gdLst>
              <a:gd name="T0" fmla="*/ 64 w 490"/>
              <a:gd name="T1" fmla="*/ 469 h 487"/>
              <a:gd name="T2" fmla="*/ 32 w 490"/>
              <a:gd name="T3" fmla="*/ 487 h 487"/>
              <a:gd name="T4" fmla="*/ 26 w 490"/>
              <a:gd name="T5" fmla="*/ 487 h 487"/>
              <a:gd name="T6" fmla="*/ 13 w 490"/>
              <a:gd name="T7" fmla="*/ 462 h 487"/>
              <a:gd name="T8" fmla="*/ 385 w 490"/>
              <a:gd name="T9" fmla="*/ 18 h 487"/>
              <a:gd name="T10" fmla="*/ 416 w 490"/>
              <a:gd name="T11" fmla="*/ 0 h 487"/>
              <a:gd name="T12" fmla="*/ 467 w 490"/>
              <a:gd name="T13" fmla="*/ 0 h 487"/>
              <a:gd name="T14" fmla="*/ 475 w 490"/>
              <a:gd name="T15" fmla="*/ 31 h 487"/>
              <a:gd name="T16" fmla="*/ 64 w 490"/>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487">
                <a:moveTo>
                  <a:pt x="64" y="469"/>
                </a:moveTo>
                <a:cubicBezTo>
                  <a:pt x="54" y="481"/>
                  <a:pt x="42" y="487"/>
                  <a:pt x="32" y="487"/>
                </a:cubicBezTo>
                <a:cubicBezTo>
                  <a:pt x="26" y="487"/>
                  <a:pt x="26" y="487"/>
                  <a:pt x="26" y="487"/>
                </a:cubicBezTo>
                <a:cubicBezTo>
                  <a:pt x="17" y="487"/>
                  <a:pt x="0" y="484"/>
                  <a:pt x="13" y="462"/>
                </a:cubicBezTo>
                <a:cubicBezTo>
                  <a:pt x="21" y="449"/>
                  <a:pt x="385" y="18"/>
                  <a:pt x="385" y="18"/>
                </a:cubicBezTo>
                <a:cubicBezTo>
                  <a:pt x="392" y="8"/>
                  <a:pt x="406" y="0"/>
                  <a:pt x="416" y="0"/>
                </a:cubicBezTo>
                <a:cubicBezTo>
                  <a:pt x="467" y="0"/>
                  <a:pt x="467" y="0"/>
                  <a:pt x="467" y="0"/>
                </a:cubicBezTo>
                <a:cubicBezTo>
                  <a:pt x="477" y="0"/>
                  <a:pt x="490" y="13"/>
                  <a:pt x="475" y="31"/>
                </a:cubicBezTo>
                <a:lnTo>
                  <a:pt x="64"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8"/>
          <p:cNvSpPr>
            <a:spLocks/>
          </p:cNvSpPr>
          <p:nvPr/>
        </p:nvSpPr>
        <p:spPr bwMode="auto">
          <a:xfrm>
            <a:off x="2381249" y="5955507"/>
            <a:ext cx="903288" cy="895350"/>
          </a:xfrm>
          <a:custGeom>
            <a:avLst/>
            <a:gdLst>
              <a:gd name="T0" fmla="*/ 427 w 491"/>
              <a:gd name="T1" fmla="*/ 469 h 487"/>
              <a:gd name="T2" fmla="*/ 458 w 491"/>
              <a:gd name="T3" fmla="*/ 487 h 487"/>
              <a:gd name="T4" fmla="*/ 464 w 491"/>
              <a:gd name="T5" fmla="*/ 487 h 487"/>
              <a:gd name="T6" fmla="*/ 477 w 491"/>
              <a:gd name="T7" fmla="*/ 462 h 487"/>
              <a:gd name="T8" fmla="*/ 105 w 491"/>
              <a:gd name="T9" fmla="*/ 18 h 487"/>
              <a:gd name="T10" fmla="*/ 74 w 491"/>
              <a:gd name="T11" fmla="*/ 0 h 487"/>
              <a:gd name="T12" fmla="*/ 23 w 491"/>
              <a:gd name="T13" fmla="*/ 0 h 487"/>
              <a:gd name="T14" fmla="*/ 15 w 491"/>
              <a:gd name="T15" fmla="*/ 31 h 487"/>
              <a:gd name="T16" fmla="*/ 427 w 491"/>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487">
                <a:moveTo>
                  <a:pt x="427" y="469"/>
                </a:moveTo>
                <a:cubicBezTo>
                  <a:pt x="436" y="481"/>
                  <a:pt x="448" y="487"/>
                  <a:pt x="458" y="487"/>
                </a:cubicBezTo>
                <a:cubicBezTo>
                  <a:pt x="464" y="487"/>
                  <a:pt x="464" y="487"/>
                  <a:pt x="464" y="487"/>
                </a:cubicBezTo>
                <a:cubicBezTo>
                  <a:pt x="473" y="487"/>
                  <a:pt x="491" y="484"/>
                  <a:pt x="477" y="462"/>
                </a:cubicBezTo>
                <a:cubicBezTo>
                  <a:pt x="469" y="449"/>
                  <a:pt x="105" y="18"/>
                  <a:pt x="105" y="18"/>
                </a:cubicBezTo>
                <a:cubicBezTo>
                  <a:pt x="98" y="8"/>
                  <a:pt x="84" y="0"/>
                  <a:pt x="74" y="0"/>
                </a:cubicBezTo>
                <a:cubicBezTo>
                  <a:pt x="23" y="0"/>
                  <a:pt x="23" y="0"/>
                  <a:pt x="23" y="0"/>
                </a:cubicBezTo>
                <a:cubicBezTo>
                  <a:pt x="14" y="0"/>
                  <a:pt x="0" y="13"/>
                  <a:pt x="15" y="31"/>
                </a:cubicBezTo>
                <a:lnTo>
                  <a:pt x="427"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9"/>
          <p:cNvSpPr>
            <a:spLocks/>
          </p:cNvSpPr>
          <p:nvPr/>
        </p:nvSpPr>
        <p:spPr bwMode="auto">
          <a:xfrm>
            <a:off x="1268412" y="5955507"/>
            <a:ext cx="304800" cy="196850"/>
          </a:xfrm>
          <a:custGeom>
            <a:avLst/>
            <a:gdLst>
              <a:gd name="T0" fmla="*/ 143 w 166"/>
              <a:gd name="T1" fmla="*/ 0 h 107"/>
              <a:gd name="T2" fmla="*/ 92 w 166"/>
              <a:gd name="T3" fmla="*/ 0 h 107"/>
              <a:gd name="T4" fmla="*/ 61 w 166"/>
              <a:gd name="T5" fmla="*/ 18 h 107"/>
              <a:gd name="T6" fmla="*/ 0 w 166"/>
              <a:gd name="T7" fmla="*/ 90 h 107"/>
              <a:gd name="T8" fmla="*/ 80 w 166"/>
              <a:gd name="T9" fmla="*/ 107 h 107"/>
              <a:gd name="T10" fmla="*/ 151 w 166"/>
              <a:gd name="T11" fmla="*/ 31 h 107"/>
              <a:gd name="T12" fmla="*/ 143 w 166"/>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6" h="107">
                <a:moveTo>
                  <a:pt x="143" y="0"/>
                </a:moveTo>
                <a:cubicBezTo>
                  <a:pt x="92" y="0"/>
                  <a:pt x="92" y="0"/>
                  <a:pt x="92" y="0"/>
                </a:cubicBezTo>
                <a:cubicBezTo>
                  <a:pt x="82" y="0"/>
                  <a:pt x="68" y="8"/>
                  <a:pt x="61" y="18"/>
                </a:cubicBezTo>
                <a:cubicBezTo>
                  <a:pt x="61" y="18"/>
                  <a:pt x="36" y="47"/>
                  <a:pt x="0" y="90"/>
                </a:cubicBezTo>
                <a:cubicBezTo>
                  <a:pt x="80" y="107"/>
                  <a:pt x="80" y="107"/>
                  <a:pt x="80" y="107"/>
                </a:cubicBezTo>
                <a:cubicBezTo>
                  <a:pt x="151" y="31"/>
                  <a:pt x="151" y="31"/>
                  <a:pt x="151" y="31"/>
                </a:cubicBezTo>
                <a:cubicBezTo>
                  <a:pt x="166" y="13"/>
                  <a:pt x="153" y="0"/>
                  <a:pt x="143" y="0"/>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auto">
          <a:xfrm>
            <a:off x="2381249" y="5955507"/>
            <a:ext cx="371475" cy="254000"/>
          </a:xfrm>
          <a:custGeom>
            <a:avLst/>
            <a:gdLst>
              <a:gd name="T0" fmla="*/ 105 w 202"/>
              <a:gd name="T1" fmla="*/ 18 h 138"/>
              <a:gd name="T2" fmla="*/ 74 w 202"/>
              <a:gd name="T3" fmla="*/ 0 h 138"/>
              <a:gd name="T4" fmla="*/ 23 w 202"/>
              <a:gd name="T5" fmla="*/ 0 h 138"/>
              <a:gd name="T6" fmla="*/ 15 w 202"/>
              <a:gd name="T7" fmla="*/ 31 h 138"/>
              <a:gd name="T8" fmla="*/ 115 w 202"/>
              <a:gd name="T9" fmla="*/ 138 h 138"/>
              <a:gd name="T10" fmla="*/ 202 w 202"/>
              <a:gd name="T11" fmla="*/ 133 h 138"/>
              <a:gd name="T12" fmla="*/ 105 w 202"/>
              <a:gd name="T13" fmla="*/ 18 h 138"/>
            </a:gdLst>
            <a:ahLst/>
            <a:cxnLst>
              <a:cxn ang="0">
                <a:pos x="T0" y="T1"/>
              </a:cxn>
              <a:cxn ang="0">
                <a:pos x="T2" y="T3"/>
              </a:cxn>
              <a:cxn ang="0">
                <a:pos x="T4" y="T5"/>
              </a:cxn>
              <a:cxn ang="0">
                <a:pos x="T6" y="T7"/>
              </a:cxn>
              <a:cxn ang="0">
                <a:pos x="T8" y="T9"/>
              </a:cxn>
              <a:cxn ang="0">
                <a:pos x="T10" y="T11"/>
              </a:cxn>
              <a:cxn ang="0">
                <a:pos x="T12" y="T13"/>
              </a:cxn>
            </a:cxnLst>
            <a:rect l="0" t="0" r="r" b="b"/>
            <a:pathLst>
              <a:path w="202" h="138">
                <a:moveTo>
                  <a:pt x="105" y="18"/>
                </a:moveTo>
                <a:cubicBezTo>
                  <a:pt x="98" y="8"/>
                  <a:pt x="84" y="0"/>
                  <a:pt x="74" y="0"/>
                </a:cubicBezTo>
                <a:cubicBezTo>
                  <a:pt x="23" y="0"/>
                  <a:pt x="23" y="0"/>
                  <a:pt x="23" y="0"/>
                </a:cubicBezTo>
                <a:cubicBezTo>
                  <a:pt x="14" y="0"/>
                  <a:pt x="0" y="13"/>
                  <a:pt x="15" y="31"/>
                </a:cubicBezTo>
                <a:cubicBezTo>
                  <a:pt x="115" y="138"/>
                  <a:pt x="115" y="138"/>
                  <a:pt x="115" y="138"/>
                </a:cubicBezTo>
                <a:cubicBezTo>
                  <a:pt x="202" y="133"/>
                  <a:pt x="202" y="133"/>
                  <a:pt x="202" y="133"/>
                </a:cubicBezTo>
                <a:cubicBezTo>
                  <a:pt x="147" y="68"/>
                  <a:pt x="105" y="18"/>
                  <a:pt x="105" y="1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auto">
          <a:xfrm>
            <a:off x="608012" y="5795169"/>
            <a:ext cx="2738438" cy="239712"/>
          </a:xfrm>
          <a:custGeom>
            <a:avLst/>
            <a:gdLst>
              <a:gd name="T0" fmla="*/ 1489 w 1489"/>
              <a:gd name="T1" fmla="*/ 0 h 131"/>
              <a:gd name="T2" fmla="*/ 0 w 1489"/>
              <a:gd name="T3" fmla="*/ 0 h 131"/>
              <a:gd name="T4" fmla="*/ 0 w 1489"/>
              <a:gd name="T5" fmla="*/ 18 h 131"/>
              <a:gd name="T6" fmla="*/ 744 w 1489"/>
              <a:gd name="T7" fmla="*/ 131 h 131"/>
              <a:gd name="T8" fmla="*/ 1489 w 1489"/>
              <a:gd name="T9" fmla="*/ 16 h 131"/>
              <a:gd name="T10" fmla="*/ 1489 w 1489"/>
              <a:gd name="T11" fmla="*/ 0 h 131"/>
            </a:gdLst>
            <a:ahLst/>
            <a:cxnLst>
              <a:cxn ang="0">
                <a:pos x="T0" y="T1"/>
              </a:cxn>
              <a:cxn ang="0">
                <a:pos x="T2" y="T3"/>
              </a:cxn>
              <a:cxn ang="0">
                <a:pos x="T4" y="T5"/>
              </a:cxn>
              <a:cxn ang="0">
                <a:pos x="T6" y="T7"/>
              </a:cxn>
              <a:cxn ang="0">
                <a:pos x="T8" y="T9"/>
              </a:cxn>
              <a:cxn ang="0">
                <a:pos x="T10" y="T11"/>
              </a:cxn>
            </a:cxnLst>
            <a:rect l="0" t="0" r="r" b="b"/>
            <a:pathLst>
              <a:path w="1489" h="131">
                <a:moveTo>
                  <a:pt x="1489" y="0"/>
                </a:moveTo>
                <a:cubicBezTo>
                  <a:pt x="0" y="0"/>
                  <a:pt x="0" y="0"/>
                  <a:pt x="0" y="0"/>
                </a:cubicBezTo>
                <a:cubicBezTo>
                  <a:pt x="0" y="18"/>
                  <a:pt x="0" y="18"/>
                  <a:pt x="0" y="18"/>
                </a:cubicBezTo>
                <a:cubicBezTo>
                  <a:pt x="123" y="84"/>
                  <a:pt x="409" y="131"/>
                  <a:pt x="744" y="131"/>
                </a:cubicBezTo>
                <a:cubicBezTo>
                  <a:pt x="1079" y="131"/>
                  <a:pt x="1367" y="84"/>
                  <a:pt x="1489" y="16"/>
                </a:cubicBezTo>
                <a:lnTo>
                  <a:pt x="1489" y="0"/>
                </a:lnTo>
                <a:close/>
              </a:path>
            </a:pathLst>
          </a:custGeom>
          <a:solidFill>
            <a:srgbClr val="B89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16"/>
          <p:cNvSpPr>
            <a:spLocks noChangeArrowheads="1"/>
          </p:cNvSpPr>
          <p:nvPr/>
        </p:nvSpPr>
        <p:spPr bwMode="auto">
          <a:xfrm>
            <a:off x="1267789" y="5322094"/>
            <a:ext cx="639763" cy="433387"/>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17"/>
          <p:cNvSpPr>
            <a:spLocks noChangeArrowheads="1"/>
          </p:cNvSpPr>
          <p:nvPr/>
        </p:nvSpPr>
        <p:spPr bwMode="auto">
          <a:xfrm>
            <a:off x="1582114" y="5331619"/>
            <a:ext cx="11113" cy="11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18"/>
          <p:cNvSpPr>
            <a:spLocks noChangeArrowheads="1"/>
          </p:cNvSpPr>
          <p:nvPr/>
        </p:nvSpPr>
        <p:spPr bwMode="auto">
          <a:xfrm>
            <a:off x="1290014" y="5355432"/>
            <a:ext cx="596900" cy="382587"/>
          </a:xfrm>
          <a:prstGeom prst="rect">
            <a:avLst/>
          </a:prstGeom>
          <a:solidFill>
            <a:srgbClr val="45226D"/>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auto">
          <a:xfrm>
            <a:off x="1169364" y="5763419"/>
            <a:ext cx="825500" cy="33337"/>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5"/>
          <p:cNvSpPr>
            <a:spLocks noChangeAspect="1" noEditPoints="1"/>
          </p:cNvSpPr>
          <p:nvPr/>
        </p:nvSpPr>
        <p:spPr bwMode="black">
          <a:xfrm>
            <a:off x="1435348" y="5401519"/>
            <a:ext cx="279813" cy="27867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Rectangle 12"/>
          <p:cNvSpPr>
            <a:spLocks noChangeArrowheads="1"/>
          </p:cNvSpPr>
          <p:nvPr/>
        </p:nvSpPr>
        <p:spPr bwMode="auto">
          <a:xfrm>
            <a:off x="2104402" y="5322094"/>
            <a:ext cx="639763" cy="433387"/>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13"/>
          <p:cNvSpPr>
            <a:spLocks noChangeArrowheads="1"/>
          </p:cNvSpPr>
          <p:nvPr/>
        </p:nvSpPr>
        <p:spPr bwMode="auto">
          <a:xfrm>
            <a:off x="2418727" y="5331619"/>
            <a:ext cx="11113" cy="111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Rectangle 14"/>
          <p:cNvSpPr>
            <a:spLocks noChangeArrowheads="1"/>
          </p:cNvSpPr>
          <p:nvPr/>
        </p:nvSpPr>
        <p:spPr bwMode="auto">
          <a:xfrm>
            <a:off x="2126627" y="5355432"/>
            <a:ext cx="595313" cy="382587"/>
          </a:xfrm>
          <a:prstGeom prst="rect">
            <a:avLst/>
          </a:prstGeom>
          <a:solidFill>
            <a:srgbClr val="45226D"/>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auto">
          <a:xfrm>
            <a:off x="2004389" y="5763419"/>
            <a:ext cx="825500" cy="33337"/>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57" name="Group 156"/>
          <p:cNvGrpSpPr/>
          <p:nvPr/>
        </p:nvGrpSpPr>
        <p:grpSpPr>
          <a:xfrm>
            <a:off x="2286095" y="5396449"/>
            <a:ext cx="253964" cy="296819"/>
            <a:chOff x="5026109" y="4686995"/>
            <a:chExt cx="253964" cy="296819"/>
          </a:xfrm>
        </p:grpSpPr>
        <p:sp>
          <p:nvSpPr>
            <p:cNvPr id="158" name="Freeform 47"/>
            <p:cNvSpPr>
              <a:spLocks/>
            </p:cNvSpPr>
            <p:nvPr/>
          </p:nvSpPr>
          <p:spPr bwMode="auto">
            <a:xfrm>
              <a:off x="5026109" y="4755247"/>
              <a:ext cx="253964" cy="228567"/>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039" fontAlgn="auto">
                <a:spcBef>
                  <a:spcPts val="0"/>
                </a:spcBef>
                <a:spcAft>
                  <a:spcPts val="0"/>
                </a:spcAft>
              </a:pPr>
              <a:endParaRPr lang="en-US">
                <a:solidFill>
                  <a:srgbClr val="FFFFFF"/>
                </a:solidFill>
                <a:latin typeface="Segoe UI"/>
                <a:ea typeface="+mn-ea"/>
                <a:cs typeface="+mn-cs"/>
              </a:endParaRPr>
            </a:p>
          </p:txBody>
        </p:sp>
        <p:sp>
          <p:nvSpPr>
            <p:cNvPr id="159" name="Freeform 48"/>
            <p:cNvSpPr>
              <a:spLocks/>
            </p:cNvSpPr>
            <p:nvPr/>
          </p:nvSpPr>
          <p:spPr bwMode="auto">
            <a:xfrm>
              <a:off x="5159440" y="4686995"/>
              <a:ext cx="61904" cy="68253"/>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039" fontAlgn="auto">
                <a:spcBef>
                  <a:spcPts val="0"/>
                </a:spcBef>
                <a:spcAft>
                  <a:spcPts val="0"/>
                </a:spcAft>
              </a:pPr>
              <a:endParaRPr lang="en-US">
                <a:solidFill>
                  <a:srgbClr val="FFFFFF"/>
                </a:solidFill>
                <a:latin typeface="Segoe UI"/>
                <a:ea typeface="+mn-ea"/>
                <a:cs typeface="+mn-cs"/>
              </a:endParaRPr>
            </a:p>
          </p:txBody>
        </p:sp>
      </p:grpSp>
      <p:sp>
        <p:nvSpPr>
          <p:cNvPr id="2" name="Text Placeholder 1"/>
          <p:cNvSpPr>
            <a:spLocks noGrp="1"/>
          </p:cNvSpPr>
          <p:nvPr>
            <p:ph type="body" sz="quarter" idx="10"/>
          </p:nvPr>
        </p:nvSpPr>
        <p:spPr/>
        <p:txBody>
          <a:bodyPr/>
          <a:lstStyle/>
          <a:p>
            <a:r>
              <a:rPr lang="de-DE" dirty="0">
                <a:solidFill>
                  <a:schemeClr val="tx1"/>
                </a:solidFill>
              </a:rPr>
              <a:t>Mobile app CI and CD</a:t>
            </a:r>
            <a:endParaRPr lang="en-US" dirty="0">
              <a:solidFill>
                <a:schemeClr val="tx1"/>
              </a:solidFill>
            </a:endParaRPr>
          </a:p>
        </p:txBody>
      </p:sp>
      <p:pic>
        <p:nvPicPr>
          <p:cNvPr id="197" name="Picture 196"/>
          <p:cNvPicPr>
            <a:picLocks noChangeAspect="1"/>
          </p:cNvPicPr>
          <p:nvPr/>
        </p:nvPicPr>
        <p:blipFill>
          <a:blip r:embed="rId8"/>
          <a:stretch>
            <a:fillRect/>
          </a:stretch>
        </p:blipFill>
        <p:spPr>
          <a:xfrm>
            <a:off x="10234619" y="1825195"/>
            <a:ext cx="2201856" cy="1671051"/>
          </a:xfrm>
          <a:prstGeom prst="rect">
            <a:avLst/>
          </a:prstGeom>
        </p:spPr>
      </p:pic>
      <p:grpSp>
        <p:nvGrpSpPr>
          <p:cNvPr id="198" name="Group 31"/>
          <p:cNvGrpSpPr>
            <a:grpSpLocks noChangeAspect="1"/>
          </p:cNvGrpSpPr>
          <p:nvPr/>
        </p:nvGrpSpPr>
        <p:grpSpPr bwMode="auto">
          <a:xfrm>
            <a:off x="9204325" y="2184400"/>
            <a:ext cx="1196975" cy="936625"/>
            <a:chOff x="5798" y="1376"/>
            <a:chExt cx="754" cy="590"/>
          </a:xfrm>
        </p:grpSpPr>
        <p:sp>
          <p:nvSpPr>
            <p:cNvPr id="199" name="AutoShape 30"/>
            <p:cNvSpPr>
              <a:spLocks noChangeAspect="1" noChangeArrowheads="1" noTextEdit="1"/>
            </p:cNvSpPr>
            <p:nvPr/>
          </p:nvSpPr>
          <p:spPr bwMode="auto">
            <a:xfrm>
              <a:off x="5798" y="1376"/>
              <a:ext cx="754"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32"/>
            <p:cNvSpPr>
              <a:spLocks/>
            </p:cNvSpPr>
            <p:nvPr/>
          </p:nvSpPr>
          <p:spPr bwMode="auto">
            <a:xfrm>
              <a:off x="5799" y="1377"/>
              <a:ext cx="752" cy="589"/>
            </a:xfrm>
            <a:custGeom>
              <a:avLst/>
              <a:gdLst>
                <a:gd name="T0" fmla="*/ 659 w 752"/>
                <a:gd name="T1" fmla="*/ 0 h 589"/>
                <a:gd name="T2" fmla="*/ 258 w 752"/>
                <a:gd name="T3" fmla="*/ 402 h 589"/>
                <a:gd name="T4" fmla="*/ 92 w 752"/>
                <a:gd name="T5" fmla="*/ 237 h 589"/>
                <a:gd name="T6" fmla="*/ 0 w 752"/>
                <a:gd name="T7" fmla="*/ 330 h 589"/>
                <a:gd name="T8" fmla="*/ 165 w 752"/>
                <a:gd name="T9" fmla="*/ 496 h 589"/>
                <a:gd name="T10" fmla="*/ 164 w 752"/>
                <a:gd name="T11" fmla="*/ 496 h 589"/>
                <a:gd name="T12" fmla="*/ 257 w 752"/>
                <a:gd name="T13" fmla="*/ 589 h 589"/>
                <a:gd name="T14" fmla="*/ 752 w 752"/>
                <a:gd name="T15" fmla="*/ 93 h 589"/>
                <a:gd name="T16" fmla="*/ 659 w 752"/>
                <a:gd name="T17"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2" h="589">
                  <a:moveTo>
                    <a:pt x="659" y="0"/>
                  </a:moveTo>
                  <a:lnTo>
                    <a:pt x="258" y="402"/>
                  </a:lnTo>
                  <a:lnTo>
                    <a:pt x="92" y="237"/>
                  </a:lnTo>
                  <a:lnTo>
                    <a:pt x="0" y="330"/>
                  </a:lnTo>
                  <a:lnTo>
                    <a:pt x="165" y="496"/>
                  </a:lnTo>
                  <a:lnTo>
                    <a:pt x="164" y="496"/>
                  </a:lnTo>
                  <a:lnTo>
                    <a:pt x="257" y="589"/>
                  </a:lnTo>
                  <a:lnTo>
                    <a:pt x="752" y="93"/>
                  </a:lnTo>
                  <a:lnTo>
                    <a:pt x="659" y="0"/>
                  </a:lnTo>
                  <a:close/>
                </a:path>
              </a:pathLst>
            </a:custGeom>
            <a:solidFill>
              <a:srgbClr val="8DC6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5143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DE">
                <a:solidFill>
                  <a:schemeClr val="tx1"/>
                </a:solidFill>
              </a:rPr>
              <a:t>Our solution for mobile DevOps</a:t>
            </a:r>
            <a:endParaRPr lang="en-US">
              <a:solidFill>
                <a:schemeClr val="tx1"/>
              </a:solidFill>
            </a:endParaRPr>
          </a:p>
        </p:txBody>
      </p:sp>
      <p:sp>
        <p:nvSpPr>
          <p:cNvPr id="4" name="Text Placeholder 3"/>
          <p:cNvSpPr>
            <a:spLocks noGrp="1"/>
          </p:cNvSpPr>
          <p:nvPr>
            <p:ph type="body" sz="quarter" idx="11"/>
          </p:nvPr>
        </p:nvSpPr>
        <p:spPr/>
        <p:txBody>
          <a:bodyPr>
            <a:noAutofit/>
          </a:bodyPr>
          <a:lstStyle/>
          <a:p>
            <a:pPr lvl="0"/>
            <a:r>
              <a:rPr lang="en-US" sz="2800" dirty="0"/>
              <a:t>Tools for continuous integration, beta deployment, crash analytics and monitoring of mobile applications that are distributed through app stores.</a:t>
            </a:r>
            <a:endParaRPr lang="en-US" sz="2800" b="1" dirty="0">
              <a:cs typeface="Segoe UI Semibold" panose="020B0702040204020203" pitchFamily="34" charset="0"/>
            </a:endParaRPr>
          </a:p>
        </p:txBody>
      </p:sp>
      <p:sp>
        <p:nvSpPr>
          <p:cNvPr id="29" name="Rectangle 28"/>
          <p:cNvSpPr/>
          <p:nvPr/>
        </p:nvSpPr>
        <p:spPr bwMode="auto">
          <a:xfrm>
            <a:off x="427037" y="2569234"/>
            <a:ext cx="3665039" cy="4416674"/>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TextBox 34"/>
          <p:cNvSpPr txBox="1"/>
          <p:nvPr/>
        </p:nvSpPr>
        <p:spPr>
          <a:xfrm>
            <a:off x="427037" y="2569234"/>
            <a:ext cx="3660829" cy="1113752"/>
          </a:xfrm>
          <a:prstGeom prst="rect">
            <a:avLst/>
          </a:prstGeom>
          <a:noFill/>
        </p:spPr>
        <p:txBody>
          <a:bodyPr wrap="square" lIns="144000" tIns="202685" rIns="144000" bIns="202685" rtlCol="0">
            <a:spAutoFit/>
          </a:bodyPr>
          <a:lstStyle/>
          <a:p>
            <a:pPr lvl="0" algn="ctr" defTabSz="407757">
              <a:lnSpc>
                <a:spcPct val="120000"/>
              </a:lnSpc>
              <a:buClr>
                <a:srgbClr val="000000"/>
              </a:buClr>
              <a:defRPr/>
            </a:pPr>
            <a:r>
              <a:rPr lang="en-US" sz="2000" dirty="0">
                <a:solidFill>
                  <a:srgbClr val="FFFFFF"/>
                </a:solidFill>
                <a:latin typeface="+mj-lt"/>
                <a:cs typeface="Segoe UI Semibold" panose="020B0702040204020203" pitchFamily="34" charset="0"/>
              </a:rPr>
              <a:t>Automate and orchestrate build, test and release</a:t>
            </a:r>
          </a:p>
        </p:txBody>
      </p:sp>
      <p:sp>
        <p:nvSpPr>
          <p:cNvPr id="37" name="Rectangle 36"/>
          <p:cNvSpPr/>
          <p:nvPr/>
        </p:nvSpPr>
        <p:spPr bwMode="auto">
          <a:xfrm>
            <a:off x="4394191" y="2569233"/>
            <a:ext cx="3656567" cy="4416675"/>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TextBox 39"/>
          <p:cNvSpPr txBox="1"/>
          <p:nvPr/>
        </p:nvSpPr>
        <p:spPr>
          <a:xfrm>
            <a:off x="4389930" y="2596613"/>
            <a:ext cx="3660828" cy="1113752"/>
          </a:xfrm>
          <a:prstGeom prst="rect">
            <a:avLst/>
          </a:prstGeom>
          <a:noFill/>
        </p:spPr>
        <p:txBody>
          <a:bodyPr wrap="square" lIns="253357" tIns="202685" rIns="253357" bIns="202685" rtlCol="0">
            <a:spAutoFit/>
          </a:bodyPr>
          <a:lstStyle/>
          <a:p>
            <a:pPr lvl="0" algn="ctr" defTabSz="407757">
              <a:lnSpc>
                <a:spcPct val="120000"/>
              </a:lnSpc>
              <a:buClr>
                <a:srgbClr val="000000"/>
              </a:buClr>
              <a:defRPr/>
            </a:pPr>
            <a:r>
              <a:rPr lang="en-US" sz="2000" kern="0" dirty="0">
                <a:solidFill>
                  <a:srgbClr val="FFFFFF"/>
                </a:solidFill>
                <a:latin typeface="+mj-lt"/>
                <a:cs typeface="Segoe UI Semibold" panose="020B0702040204020203" pitchFamily="34" charset="0"/>
              </a:rPr>
              <a:t>Friction-free mobile app </a:t>
            </a:r>
            <a:r>
              <a:rPr lang="en-US" sz="2000" kern="0" spc="-60" dirty="0">
                <a:solidFill>
                  <a:srgbClr val="FFFFFF"/>
                </a:solidFill>
                <a:latin typeface="+mj-lt"/>
                <a:cs typeface="Segoe UI Semibold" panose="020B0702040204020203" pitchFamily="34" charset="0"/>
              </a:rPr>
              <a:t>deployment and beta testing</a:t>
            </a:r>
          </a:p>
        </p:txBody>
      </p:sp>
      <p:sp>
        <p:nvSpPr>
          <p:cNvPr id="53" name="Rectangle 52"/>
          <p:cNvSpPr/>
          <p:nvPr/>
        </p:nvSpPr>
        <p:spPr bwMode="auto">
          <a:xfrm>
            <a:off x="8359899" y="2569233"/>
            <a:ext cx="3649538" cy="4417355"/>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TextBox 53"/>
          <p:cNvSpPr txBox="1"/>
          <p:nvPr/>
        </p:nvSpPr>
        <p:spPr>
          <a:xfrm>
            <a:off x="8348609" y="2596613"/>
            <a:ext cx="3660828" cy="1147992"/>
          </a:xfrm>
          <a:prstGeom prst="rect">
            <a:avLst/>
          </a:prstGeom>
          <a:noFill/>
        </p:spPr>
        <p:txBody>
          <a:bodyPr wrap="square" lIns="253357" tIns="202685" rIns="253357" bIns="202685" rtlCol="0">
            <a:spAutoFit/>
          </a:bodyPr>
          <a:lstStyle/>
          <a:p>
            <a:pPr lvl="0" algn="ctr" defTabSz="407757">
              <a:lnSpc>
                <a:spcPct val="120000"/>
              </a:lnSpc>
              <a:buClr>
                <a:srgbClr val="000000"/>
              </a:buClr>
              <a:defRPr/>
            </a:pPr>
            <a:r>
              <a:rPr lang="en-US" sz="2000" dirty="0">
                <a:solidFill>
                  <a:srgbClr val="FFFFFF"/>
                </a:solidFill>
                <a:latin typeface="+mj-lt"/>
                <a:cs typeface="Segoe UI Semibold" panose="020B0702040204020203" pitchFamily="34" charset="0"/>
              </a:rPr>
              <a:t>Close the loop between</a:t>
            </a:r>
            <a:r>
              <a:rPr lang="en-US" sz="2000" spc="-80" dirty="0">
                <a:solidFill>
                  <a:srgbClr val="FFFFFF"/>
                </a:solidFill>
                <a:latin typeface="+mj-lt"/>
                <a:cs typeface="Segoe UI Semibold" panose="020B0702040204020203" pitchFamily="34" charset="0"/>
              </a:rPr>
              <a:t> Development and Operations</a:t>
            </a:r>
          </a:p>
        </p:txBody>
      </p:sp>
    </p:spTree>
    <p:extLst>
      <p:ext uri="{BB962C8B-B14F-4D97-AF65-F5344CB8AC3E}">
        <p14:creationId xmlns:p14="http://schemas.microsoft.com/office/powerpoint/2010/main" val="157616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 y="1207295"/>
            <a:ext cx="4183177" cy="5779294"/>
          </a:xfrm>
        </p:spPr>
        <p:txBody>
          <a:bodyPr>
            <a:noAutofit/>
          </a:bodyPr>
          <a:lstStyle/>
          <a:p>
            <a:pPr lvl="0" defTabSz="950278">
              <a:lnSpc>
                <a:spcPct val="100000"/>
              </a:lnSpc>
              <a:spcBef>
                <a:spcPts val="0"/>
              </a:spcBef>
              <a:buClr>
                <a:srgbClr val="FFFFFF"/>
              </a:buClr>
              <a:buSzTx/>
              <a:defRPr/>
            </a:pPr>
            <a:r>
              <a:rPr lang="en-US" sz="2800" dirty="0">
                <a:solidFill>
                  <a:srgbClr val="FFFFFF"/>
                </a:solidFill>
              </a:rPr>
              <a:t>2,000+ devices</a:t>
            </a:r>
          </a:p>
          <a:p>
            <a:pPr lvl="0" defTabSz="931283">
              <a:lnSpc>
                <a:spcPct val="100000"/>
              </a:lnSpc>
              <a:spcBef>
                <a:spcPts val="500"/>
              </a:spcBef>
              <a:buSzTx/>
              <a:defRPr/>
            </a:pPr>
            <a:r>
              <a:rPr lang="en-US" sz="1600" dirty="0">
                <a:solidFill>
                  <a:srgbClr val="FFFFFF"/>
                </a:solidFill>
              </a:rPr>
              <a:t>Automate your app testing and run them on over 2,000 different real devices. Test everything users do, as well as any performance problems with step-by-step memory and performance tracking.</a:t>
            </a:r>
          </a:p>
          <a:p>
            <a:pPr lvl="0" defTabSz="931283">
              <a:lnSpc>
                <a:spcPct val="100000"/>
              </a:lnSpc>
              <a:spcBef>
                <a:spcPts val="500"/>
              </a:spcBef>
              <a:buSzTx/>
              <a:defRPr/>
            </a:pPr>
            <a:r>
              <a:rPr lang="en-US" sz="2800" dirty="0">
                <a:solidFill>
                  <a:srgbClr val="FFFFFF"/>
                </a:solidFill>
              </a:rPr>
              <a:t>Real devices, </a:t>
            </a:r>
            <a:br>
              <a:rPr lang="en-US" sz="2800" dirty="0">
                <a:solidFill>
                  <a:srgbClr val="FFFFFF"/>
                </a:solidFill>
              </a:rPr>
            </a:br>
            <a:r>
              <a:rPr lang="en-US" sz="2800" dirty="0">
                <a:solidFill>
                  <a:srgbClr val="FFFFFF"/>
                </a:solidFill>
              </a:rPr>
              <a:t>real quality</a:t>
            </a:r>
          </a:p>
          <a:p>
            <a:pPr marL="285750" lvl="0" indent="-285750" defTabSz="931283">
              <a:lnSpc>
                <a:spcPct val="100000"/>
              </a:lnSpc>
              <a:spcBef>
                <a:spcPts val="500"/>
              </a:spcBef>
              <a:buSzTx/>
              <a:buFont typeface="Arial" panose="020B0604020202020204" pitchFamily="34" charset="0"/>
              <a:buChar char="•"/>
              <a:defRPr/>
            </a:pPr>
            <a:r>
              <a:rPr lang="en-US" sz="1600" spc="-30" dirty="0">
                <a:solidFill>
                  <a:srgbClr val="FFFFFF"/>
                </a:solidFill>
              </a:rPr>
              <a:t>Ensure higher quality by testing on real devices</a:t>
            </a:r>
          </a:p>
          <a:p>
            <a:pPr marL="285750" lvl="0" indent="-285750" defTabSz="931283">
              <a:lnSpc>
                <a:spcPct val="100000"/>
              </a:lnSpc>
              <a:spcBef>
                <a:spcPts val="500"/>
              </a:spcBef>
              <a:buSzTx/>
              <a:buFont typeface="Arial" panose="020B0604020202020204" pitchFamily="34" charset="0"/>
              <a:buChar char="•"/>
              <a:defRPr/>
            </a:pPr>
            <a:r>
              <a:rPr lang="en-US" sz="1600" spc="-30" dirty="0">
                <a:solidFill>
                  <a:srgbClr val="FFFFFF"/>
                </a:solidFill>
              </a:rPr>
              <a:t>Automate app testing on over 2,000 real devices</a:t>
            </a:r>
          </a:p>
          <a:p>
            <a:pPr marL="285750" lvl="0" indent="-285750" defTabSz="931283">
              <a:lnSpc>
                <a:spcPct val="100000"/>
              </a:lnSpc>
              <a:spcBef>
                <a:spcPts val="500"/>
              </a:spcBef>
              <a:buSzTx/>
              <a:buFont typeface="Arial" panose="020B0604020202020204" pitchFamily="34" charset="0"/>
              <a:buChar char="•"/>
              <a:defRPr/>
            </a:pPr>
            <a:r>
              <a:rPr lang="en-US" sz="1600" spc="-30" dirty="0">
                <a:solidFill>
                  <a:srgbClr val="FFFFFF"/>
                </a:solidFill>
              </a:rPr>
              <a:t>Use C#, Ruby, or Cucumber to build automated tests</a:t>
            </a:r>
          </a:p>
          <a:p>
            <a:pPr marL="285750" lvl="0" indent="-285750" defTabSz="931283">
              <a:lnSpc>
                <a:spcPct val="100000"/>
              </a:lnSpc>
              <a:spcBef>
                <a:spcPts val="500"/>
              </a:spcBef>
              <a:buSzTx/>
              <a:buFont typeface="Arial" panose="020B0604020202020204" pitchFamily="34" charset="0"/>
              <a:buChar char="•"/>
              <a:defRPr/>
            </a:pPr>
            <a:r>
              <a:rPr lang="en-US" sz="1600" spc="-30" dirty="0">
                <a:solidFill>
                  <a:srgbClr val="FFFFFF"/>
                </a:solidFill>
              </a:rPr>
              <a:t>Integrates with any continuous integration system</a:t>
            </a:r>
            <a:endParaRPr lang="en-US" sz="1600" spc="-20" dirty="0">
              <a:solidFill>
                <a:srgbClr val="FFFFFF"/>
              </a:solidFill>
            </a:endParaRPr>
          </a:p>
        </p:txBody>
      </p:sp>
      <p:sp>
        <p:nvSpPr>
          <p:cNvPr id="4" name="Title 3"/>
          <p:cNvSpPr>
            <a:spLocks noGrp="1"/>
          </p:cNvSpPr>
          <p:nvPr>
            <p:ph type="title" idx="4294967295"/>
          </p:nvPr>
        </p:nvSpPr>
        <p:spPr>
          <a:xfrm>
            <a:off x="274636" y="292894"/>
            <a:ext cx="3908541" cy="1229519"/>
          </a:xfrm>
        </p:spPr>
        <p:txBody>
          <a:bodyPr anchor="t">
            <a:normAutofit fontScale="90000"/>
          </a:bodyPr>
          <a:lstStyle/>
          <a:p>
            <a:r>
              <a:rPr lang="en-US" dirty="0" err="1">
                <a:solidFill>
                  <a:schemeClr val="bg1"/>
                </a:solidFill>
              </a:rPr>
              <a:t>Xamarin</a:t>
            </a:r>
            <a:r>
              <a:rPr lang="en-US" dirty="0">
                <a:solidFill>
                  <a:schemeClr val="bg1"/>
                </a:solidFill>
              </a:rPr>
              <a:t> </a:t>
            </a:r>
            <a:br>
              <a:rPr lang="en-US" dirty="0">
                <a:solidFill>
                  <a:schemeClr val="bg1"/>
                </a:solidFill>
              </a:rPr>
            </a:br>
            <a:r>
              <a:rPr lang="en-US" dirty="0">
                <a:solidFill>
                  <a:schemeClr val="bg1"/>
                </a:solidFill>
              </a:rPr>
              <a:t>test cloud</a:t>
            </a:r>
          </a:p>
        </p:txBody>
      </p:sp>
      <p:pic>
        <p:nvPicPr>
          <p:cNvPr id="6" name="Picture Placeholder 3"/>
          <p:cNvPicPr>
            <a:picLocks noChangeAspect="1"/>
          </p:cNvPicPr>
          <p:nvPr/>
        </p:nvPicPr>
        <p:blipFill rotWithShape="1">
          <a:blip r:embed="rId2">
            <a:extLst>
              <a:ext uri="{28A0092B-C50C-407E-A947-70E740481C1C}">
                <a14:useLocalDpi xmlns:a14="http://schemas.microsoft.com/office/drawing/2010/main" val="0"/>
              </a:ext>
            </a:extLst>
          </a:blip>
          <a:srcRect l="890" r="252" b="20862"/>
          <a:stretch/>
        </p:blipFill>
        <p:spPr>
          <a:xfrm>
            <a:off x="4183177" y="0"/>
            <a:ext cx="8512060" cy="6986588"/>
          </a:xfrm>
          <a:prstGeom prst="rect">
            <a:avLst/>
          </a:prstGeom>
        </p:spPr>
      </p:pic>
    </p:spTree>
    <p:extLst>
      <p:ext uri="{BB962C8B-B14F-4D97-AF65-F5344CB8AC3E}">
        <p14:creationId xmlns:p14="http://schemas.microsoft.com/office/powerpoint/2010/main" val="300227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 y="1359694"/>
            <a:ext cx="4183177" cy="5626894"/>
          </a:xfrm>
        </p:spPr>
        <p:txBody>
          <a:bodyPr>
            <a:noAutofit/>
          </a:bodyPr>
          <a:lstStyle/>
          <a:p>
            <a:pPr lvl="0" defTabSz="950278">
              <a:lnSpc>
                <a:spcPct val="100000"/>
              </a:lnSpc>
              <a:spcBef>
                <a:spcPts val="0"/>
              </a:spcBef>
              <a:buClr>
                <a:srgbClr val="FFFFFF"/>
              </a:buClr>
              <a:buSzTx/>
              <a:defRPr/>
            </a:pPr>
            <a:r>
              <a:rPr lang="en-US" sz="2800" dirty="0">
                <a:solidFill>
                  <a:srgbClr val="FFFFFF"/>
                </a:solidFill>
              </a:rPr>
              <a:t>In-house App Store for testers</a:t>
            </a:r>
          </a:p>
          <a:p>
            <a:pPr lvl="0" defTabSz="931283">
              <a:lnSpc>
                <a:spcPct val="100000"/>
              </a:lnSpc>
              <a:spcBef>
                <a:spcPts val="500"/>
              </a:spcBef>
              <a:buSzTx/>
              <a:defRPr/>
            </a:pPr>
            <a:r>
              <a:rPr lang="en-US" sz="1800" spc="-70" dirty="0">
                <a:solidFill>
                  <a:srgbClr val="FFFFFF"/>
                </a:solidFill>
              </a:rPr>
              <a:t>Upload beta versions of your application to the HockeyApp</a:t>
            </a:r>
            <a:r>
              <a:rPr lang="en-US" sz="1800" dirty="0">
                <a:solidFill>
                  <a:srgbClr val="FFFFFF"/>
                </a:solidFill>
              </a:rPr>
              <a:t> store to allow testers to install and test beta versions on actual devices.</a:t>
            </a:r>
          </a:p>
          <a:p>
            <a:pPr lvl="0" defTabSz="931283">
              <a:lnSpc>
                <a:spcPct val="100000"/>
              </a:lnSpc>
              <a:spcBef>
                <a:spcPts val="500"/>
              </a:spcBef>
              <a:buSzTx/>
              <a:defRPr/>
            </a:pPr>
            <a:r>
              <a:rPr lang="en-US" sz="2800" dirty="0">
                <a:solidFill>
                  <a:srgbClr val="FFFFFF"/>
                </a:solidFill>
              </a:rPr>
              <a:t>Deployment made easy</a:t>
            </a:r>
            <a:endParaRPr lang="en-US" sz="1800" dirty="0">
              <a:solidFill>
                <a:srgbClr val="FFFFFF"/>
              </a:solidFill>
            </a:endParaRPr>
          </a:p>
          <a:p>
            <a:pPr lvl="0" defTabSz="931283">
              <a:lnSpc>
                <a:spcPct val="100000"/>
              </a:lnSpc>
              <a:spcBef>
                <a:spcPts val="500"/>
              </a:spcBef>
              <a:buSzTx/>
              <a:defRPr/>
            </a:pPr>
            <a:r>
              <a:rPr lang="en-US" sz="1800" dirty="0" err="1">
                <a:solidFill>
                  <a:srgbClr val="FFFFFF"/>
                </a:solidFill>
              </a:rPr>
              <a:t>HockeyApp’s</a:t>
            </a:r>
            <a:r>
              <a:rPr lang="en-US" sz="1800" dirty="0">
                <a:solidFill>
                  <a:srgbClr val="FFFFFF"/>
                </a:solidFill>
              </a:rPr>
              <a:t> desktop application automatically tracks </a:t>
            </a:r>
            <a:r>
              <a:rPr lang="en-US" sz="1800" spc="-40" dirty="0">
                <a:solidFill>
                  <a:srgbClr val="FFFFFF"/>
                </a:solidFill>
              </a:rPr>
              <a:t>all necessary information about your latest build in order</a:t>
            </a:r>
            <a:r>
              <a:rPr lang="en-US" sz="1800" dirty="0">
                <a:solidFill>
                  <a:srgbClr val="FFFFFF"/>
                </a:solidFill>
              </a:rPr>
              <a:t> to make uploading beta versions easy.</a:t>
            </a:r>
          </a:p>
        </p:txBody>
      </p:sp>
      <p:sp>
        <p:nvSpPr>
          <p:cNvPr id="4" name="Title 3"/>
          <p:cNvSpPr>
            <a:spLocks noGrp="1"/>
          </p:cNvSpPr>
          <p:nvPr>
            <p:ph type="title" idx="4294967295"/>
          </p:nvPr>
        </p:nvSpPr>
        <p:spPr>
          <a:xfrm>
            <a:off x="274636" y="295275"/>
            <a:ext cx="3908541" cy="1522413"/>
          </a:xfrm>
        </p:spPr>
        <p:txBody>
          <a:bodyPr anchor="t">
            <a:normAutofit fontScale="90000"/>
          </a:bodyPr>
          <a:lstStyle/>
          <a:p>
            <a:r>
              <a:rPr lang="en-US" dirty="0">
                <a:solidFill>
                  <a:schemeClr val="bg1"/>
                </a:solidFill>
              </a:rPr>
              <a:t>HockeyApp</a:t>
            </a:r>
            <a:br>
              <a:rPr lang="en-US" dirty="0">
                <a:solidFill>
                  <a:schemeClr val="bg1"/>
                </a:solidFill>
              </a:rPr>
            </a:br>
            <a:r>
              <a:rPr lang="en-US" dirty="0">
                <a:solidFill>
                  <a:schemeClr val="bg1"/>
                </a:solidFill>
              </a:rPr>
              <a:t>beta distribution</a:t>
            </a:r>
          </a:p>
        </p:txBody>
      </p:sp>
      <p:pic>
        <p:nvPicPr>
          <p:cNvPr id="6" name="Picture 5"/>
          <p:cNvPicPr>
            <a:picLocks noChangeAspect="1"/>
          </p:cNvPicPr>
          <p:nvPr/>
        </p:nvPicPr>
        <p:blipFill>
          <a:blip r:embed="rId2"/>
          <a:stretch>
            <a:fillRect/>
          </a:stretch>
        </p:blipFill>
        <p:spPr>
          <a:xfrm>
            <a:off x="6751637" y="300302"/>
            <a:ext cx="3134653" cy="6388894"/>
          </a:xfrm>
          <a:prstGeom prst="rect">
            <a:avLst/>
          </a:prstGeom>
        </p:spPr>
      </p:pic>
    </p:spTree>
    <p:extLst>
      <p:ext uri="{BB962C8B-B14F-4D97-AF65-F5344CB8AC3E}">
        <p14:creationId xmlns:p14="http://schemas.microsoft.com/office/powerpoint/2010/main" val="3467310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 y="1435894"/>
            <a:ext cx="4183177" cy="3469092"/>
          </a:xfrm>
        </p:spPr>
        <p:txBody>
          <a:bodyPr>
            <a:noAutofit/>
          </a:bodyPr>
          <a:lstStyle/>
          <a:p>
            <a:pPr lvl="0" defTabSz="950278">
              <a:lnSpc>
                <a:spcPct val="100000"/>
              </a:lnSpc>
              <a:spcBef>
                <a:spcPts val="0"/>
              </a:spcBef>
              <a:buClr>
                <a:srgbClr val="FFFFFF"/>
              </a:buClr>
              <a:buSzTx/>
              <a:defRPr/>
            </a:pPr>
            <a:r>
              <a:rPr lang="en-US" sz="2800" dirty="0">
                <a:solidFill>
                  <a:srgbClr val="FFFFFF"/>
                </a:solidFill>
              </a:rPr>
              <a:t>Real usage matters</a:t>
            </a:r>
          </a:p>
          <a:p>
            <a:pPr lvl="0" defTabSz="931283">
              <a:lnSpc>
                <a:spcPct val="100000"/>
              </a:lnSpc>
              <a:spcBef>
                <a:spcPts val="500"/>
              </a:spcBef>
              <a:buSzTx/>
              <a:defRPr/>
            </a:pPr>
            <a:r>
              <a:rPr lang="en-US" sz="1800" spc="-20" dirty="0">
                <a:solidFill>
                  <a:srgbClr val="FFFFFF"/>
                </a:solidFill>
              </a:rPr>
              <a:t>Advanced metrics to see which devices were used, how</a:t>
            </a:r>
            <a:r>
              <a:rPr lang="en-US" sz="1800" dirty="0">
                <a:solidFill>
                  <a:srgbClr val="FFFFFF"/>
                </a:solidFill>
              </a:rPr>
              <a:t> </a:t>
            </a:r>
            <a:r>
              <a:rPr lang="en-US" sz="1800" spc="20" dirty="0">
                <a:solidFill>
                  <a:srgbClr val="FFFFFF"/>
                </a:solidFill>
              </a:rPr>
              <a:t>long the app was used for, and which language was</a:t>
            </a:r>
            <a:r>
              <a:rPr lang="en-US" sz="1800" dirty="0">
                <a:solidFill>
                  <a:srgbClr val="FFFFFF"/>
                </a:solidFill>
              </a:rPr>
              <a:t> tested. No additional setup.</a:t>
            </a:r>
          </a:p>
          <a:p>
            <a:pPr lvl="0" defTabSz="931283">
              <a:lnSpc>
                <a:spcPct val="100000"/>
              </a:lnSpc>
              <a:spcBef>
                <a:spcPts val="500"/>
              </a:spcBef>
              <a:buSzTx/>
              <a:defRPr/>
            </a:pPr>
            <a:r>
              <a:rPr lang="en-US" sz="2800" dirty="0">
                <a:solidFill>
                  <a:srgbClr val="FFFFFF"/>
                </a:solidFill>
              </a:rPr>
              <a:t>Detailed charts</a:t>
            </a:r>
          </a:p>
          <a:p>
            <a:pPr lvl="0" defTabSz="931283">
              <a:lnSpc>
                <a:spcPct val="100000"/>
              </a:lnSpc>
              <a:spcBef>
                <a:spcPts val="500"/>
              </a:spcBef>
              <a:buSzTx/>
              <a:defRPr/>
            </a:pPr>
            <a:r>
              <a:rPr lang="en-US" sz="1800" dirty="0">
                <a:solidFill>
                  <a:srgbClr val="FFFFFF"/>
                </a:solidFill>
              </a:rPr>
              <a:t>HockeyApp features both raw data from analytics as well as live, interactive charts for the most important metrics.</a:t>
            </a:r>
          </a:p>
        </p:txBody>
      </p:sp>
      <p:sp>
        <p:nvSpPr>
          <p:cNvPr id="4" name="Title 3"/>
          <p:cNvSpPr>
            <a:spLocks noGrp="1"/>
          </p:cNvSpPr>
          <p:nvPr>
            <p:ph type="title" idx="4294967295"/>
          </p:nvPr>
        </p:nvSpPr>
        <p:spPr>
          <a:xfrm>
            <a:off x="350837" y="1"/>
            <a:ext cx="3832342" cy="1817688"/>
          </a:xfrm>
        </p:spPr>
        <p:txBody>
          <a:bodyPr/>
          <a:lstStyle/>
          <a:p>
            <a:r>
              <a:rPr lang="en-US" dirty="0">
                <a:solidFill>
                  <a:srgbClr val="FFFFFF"/>
                </a:solidFill>
              </a:rPr>
              <a:t>Beta test coverage</a:t>
            </a:r>
            <a:endParaRPr lang="en-US" dirty="0"/>
          </a:p>
        </p:txBody>
      </p:sp>
      <p:pic>
        <p:nvPicPr>
          <p:cNvPr id="3" name="Picture 2"/>
          <p:cNvPicPr>
            <a:picLocks noChangeAspect="1"/>
          </p:cNvPicPr>
          <p:nvPr/>
        </p:nvPicPr>
        <p:blipFill rotWithShape="1">
          <a:blip r:embed="rId2"/>
          <a:srcRect b="24526"/>
          <a:stretch/>
        </p:blipFill>
        <p:spPr>
          <a:xfrm>
            <a:off x="4183180" y="-17"/>
            <a:ext cx="8253296" cy="6998512"/>
          </a:xfrm>
          <a:prstGeom prst="rect">
            <a:avLst/>
          </a:prstGeom>
        </p:spPr>
      </p:pic>
    </p:spTree>
    <p:extLst>
      <p:ext uri="{BB962C8B-B14F-4D97-AF65-F5344CB8AC3E}">
        <p14:creationId xmlns:p14="http://schemas.microsoft.com/office/powerpoint/2010/main" val="1701091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What is DevOps?</a:t>
            </a:r>
          </a:p>
        </p:txBody>
      </p:sp>
      <p:pic>
        <p:nvPicPr>
          <p:cNvPr id="4" name="Picture 3"/>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1971612" y="1989238"/>
            <a:ext cx="8286354" cy="4693264"/>
          </a:xfrm>
          <a:prstGeom prst="rect">
            <a:avLst/>
          </a:prstGeom>
        </p:spPr>
      </p:pic>
      <p:grpSp>
        <p:nvGrpSpPr>
          <p:cNvPr id="5" name="Group 4"/>
          <p:cNvGrpSpPr/>
          <p:nvPr/>
        </p:nvGrpSpPr>
        <p:grpSpPr>
          <a:xfrm>
            <a:off x="1934034" y="3566880"/>
            <a:ext cx="2106962" cy="1015245"/>
            <a:chOff x="1915245" y="3565268"/>
            <a:chExt cx="2106962" cy="1015245"/>
          </a:xfrm>
          <a:solidFill>
            <a:srgbClr val="7549A7"/>
          </a:solidFill>
        </p:grpSpPr>
        <p:sp>
          <p:nvSpPr>
            <p:cNvPr id="6" name="Right Triangle 5"/>
            <p:cNvSpPr/>
            <p:nvPr/>
          </p:nvSpPr>
          <p:spPr bwMode="auto">
            <a:xfrm flipH="1" flipV="1">
              <a:off x="3212354" y="4262381"/>
              <a:ext cx="233927" cy="318132"/>
            </a:xfrm>
            <a:prstGeom prst="rtTriangle">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6"/>
            <p:cNvSpPr/>
            <p:nvPr/>
          </p:nvSpPr>
          <p:spPr>
            <a:xfrm>
              <a:off x="1915245" y="3565268"/>
              <a:ext cx="2106962" cy="715902"/>
            </a:xfrm>
            <a:prstGeom prst="roundRect">
              <a:avLst/>
            </a:prstGeom>
            <a:solidFill>
              <a:schemeClr val="accent3"/>
            </a:solidFill>
            <a:ln w="19050" cap="flat" cmpd="sng" algn="ctr">
              <a:noFill/>
              <a:prstDash val="solid"/>
            </a:ln>
            <a:effectLst/>
          </p:spPr>
          <p:txBody>
            <a:bodyPr rtlCol="0" anchor="ctr"/>
            <a:lstStyle/>
            <a:p>
              <a:pPr algn="ctr" defTabSz="914228">
                <a:defRPr/>
              </a:pPr>
              <a:r>
                <a:rPr lang="en-US" sz="1200" kern="0" dirty="0">
                  <a:solidFill>
                    <a:srgbClr val="FBFBFB"/>
                  </a:solidFill>
                  <a:cs typeface="Bodoni Std Bold Italic"/>
                </a:rPr>
                <a:t>“It’s Development and</a:t>
              </a:r>
              <a:br>
                <a:rPr lang="en-US" sz="1200" kern="0" dirty="0">
                  <a:solidFill>
                    <a:srgbClr val="FBFBFB"/>
                  </a:solidFill>
                  <a:cs typeface="Bodoni Std Bold Italic"/>
                </a:rPr>
              </a:br>
              <a:r>
                <a:rPr lang="en-US" sz="1200" kern="0" dirty="0">
                  <a:solidFill>
                    <a:srgbClr val="FBFBFB"/>
                  </a:solidFill>
                  <a:cs typeface="Bodoni Std Bold Italic"/>
                </a:rPr>
                <a:t>Operations collaboration”</a:t>
              </a:r>
            </a:p>
          </p:txBody>
        </p:sp>
      </p:grpSp>
      <p:grpSp>
        <p:nvGrpSpPr>
          <p:cNvPr id="8" name="Group 7"/>
          <p:cNvGrpSpPr/>
          <p:nvPr/>
        </p:nvGrpSpPr>
        <p:grpSpPr>
          <a:xfrm>
            <a:off x="4684734" y="1219394"/>
            <a:ext cx="1315046" cy="686386"/>
            <a:chOff x="3263030" y="1224045"/>
            <a:chExt cx="1315046" cy="686386"/>
          </a:xfrm>
          <a:solidFill>
            <a:srgbClr val="BADB0A"/>
          </a:solidFill>
        </p:grpSpPr>
        <p:sp>
          <p:nvSpPr>
            <p:cNvPr id="9" name="Right Triangle 8"/>
            <p:cNvSpPr/>
            <p:nvPr/>
          </p:nvSpPr>
          <p:spPr bwMode="auto">
            <a:xfrm flipH="1" flipV="1">
              <a:off x="4254100" y="1656968"/>
              <a:ext cx="186375" cy="253463"/>
            </a:xfrm>
            <a:prstGeom prst="rtTriangle">
              <a:avLst/>
            </a:prstGeom>
            <a:solidFill>
              <a:srgbClr val="009CE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p:cNvSpPr/>
            <p:nvPr/>
          </p:nvSpPr>
          <p:spPr>
            <a:xfrm>
              <a:off x="3263030" y="1224045"/>
              <a:ext cx="1315046" cy="446826"/>
            </a:xfrm>
            <a:prstGeom prst="roundRect">
              <a:avLst/>
            </a:prstGeom>
            <a:solidFill>
              <a:srgbClr val="009CE5"/>
            </a:solidFill>
            <a:ln w="19050" cap="flat" cmpd="sng" algn="ctr">
              <a:noFill/>
              <a:prstDash val="solid"/>
            </a:ln>
            <a:effectLst/>
          </p:spPr>
          <p:txBody>
            <a:bodyPr rtlCol="0" anchor="ctr"/>
            <a:lstStyle/>
            <a:p>
              <a:pPr algn="ctr" defTabSz="914228">
                <a:defRPr/>
              </a:pPr>
              <a:r>
                <a:rPr lang="en-US" sz="1200" kern="0" dirty="0">
                  <a:solidFill>
                    <a:srgbClr val="FBFBFB"/>
                  </a:solidFill>
                  <a:cs typeface="Bodoni Std Bold Italic"/>
                </a:rPr>
                <a:t>“It’s a job title”</a:t>
              </a:r>
            </a:p>
          </p:txBody>
        </p:sp>
      </p:grpSp>
      <p:sp>
        <p:nvSpPr>
          <p:cNvPr id="11" name="Right Triangle 10"/>
          <p:cNvSpPr/>
          <p:nvPr/>
        </p:nvSpPr>
        <p:spPr bwMode="auto">
          <a:xfrm flipV="1">
            <a:off x="8631950" y="4197101"/>
            <a:ext cx="233927" cy="318132"/>
          </a:xfrm>
          <a:prstGeom prst="rtTriangl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ounded Rectangle 11"/>
          <p:cNvSpPr/>
          <p:nvPr/>
        </p:nvSpPr>
        <p:spPr>
          <a:xfrm>
            <a:off x="8373650" y="3629510"/>
            <a:ext cx="1725768" cy="586380"/>
          </a:xfrm>
          <a:prstGeom prst="roundRect">
            <a:avLst/>
          </a:prstGeom>
          <a:solidFill>
            <a:schemeClr val="accent1"/>
          </a:solidFill>
          <a:ln w="19050" cap="flat" cmpd="sng" algn="ctr">
            <a:noFill/>
            <a:prstDash val="solid"/>
          </a:ln>
          <a:effectLst/>
        </p:spPr>
        <p:txBody>
          <a:bodyPr rtlCol="0" anchor="ctr"/>
          <a:lstStyle/>
          <a:p>
            <a:pPr algn="ctr" defTabSz="914228">
              <a:defRPr/>
            </a:pPr>
            <a:r>
              <a:rPr lang="en-US" sz="1200" kern="0" dirty="0">
                <a:solidFill>
                  <a:srgbClr val="FBFBFB"/>
                </a:solidFill>
                <a:cs typeface="Bodoni Std Bold Italic"/>
              </a:rPr>
              <a:t>“It means faster and smaller releases”</a:t>
            </a:r>
          </a:p>
        </p:txBody>
      </p:sp>
      <p:grpSp>
        <p:nvGrpSpPr>
          <p:cNvPr id="13" name="Group 12"/>
          <p:cNvGrpSpPr/>
          <p:nvPr/>
        </p:nvGrpSpPr>
        <p:grpSpPr>
          <a:xfrm>
            <a:off x="5317298" y="3286317"/>
            <a:ext cx="1505024" cy="686386"/>
            <a:chOff x="5229616" y="3272179"/>
            <a:chExt cx="1505024" cy="686386"/>
          </a:xfrm>
          <a:solidFill>
            <a:srgbClr val="682A7A"/>
          </a:solidFill>
        </p:grpSpPr>
        <p:sp>
          <p:nvSpPr>
            <p:cNvPr id="14" name="Right Triangle 13"/>
            <p:cNvSpPr/>
            <p:nvPr/>
          </p:nvSpPr>
          <p:spPr bwMode="auto">
            <a:xfrm flipV="1">
              <a:off x="5888941" y="3705102"/>
              <a:ext cx="186375" cy="253463"/>
            </a:xfrm>
            <a:prstGeom prst="rtTriangle">
              <a:avLst/>
            </a:prstGeom>
            <a:solidFill>
              <a:schemeClr val="accent3">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14"/>
            <p:cNvSpPr/>
            <p:nvPr/>
          </p:nvSpPr>
          <p:spPr>
            <a:xfrm>
              <a:off x="5229616" y="3272179"/>
              <a:ext cx="1505024" cy="446826"/>
            </a:xfrm>
            <a:prstGeom prst="roundRect">
              <a:avLst/>
            </a:prstGeom>
            <a:solidFill>
              <a:schemeClr val="accent3">
                <a:lumMod val="60000"/>
                <a:lumOff val="40000"/>
              </a:schemeClr>
            </a:solidFill>
            <a:ln w="19050" cap="flat" cmpd="sng" algn="ctr">
              <a:noFill/>
              <a:prstDash val="solid"/>
            </a:ln>
            <a:effectLst/>
          </p:spPr>
          <p:txBody>
            <a:bodyPr rtlCol="0" anchor="ctr"/>
            <a:lstStyle/>
            <a:p>
              <a:pPr algn="ctr" defTabSz="914228">
                <a:defRPr/>
              </a:pPr>
              <a:r>
                <a:rPr lang="en-US" sz="1200" kern="0" dirty="0">
                  <a:solidFill>
                    <a:srgbClr val="FBFBFB"/>
                  </a:solidFill>
                  <a:cs typeface="Bodoni Std Bold Italic"/>
                </a:rPr>
                <a:t>“It’s automation”</a:t>
              </a:r>
            </a:p>
          </p:txBody>
        </p:sp>
      </p:grpSp>
    </p:spTree>
    <p:extLst>
      <p:ext uri="{BB962C8B-B14F-4D97-AF65-F5344CB8AC3E}">
        <p14:creationId xmlns:p14="http://schemas.microsoft.com/office/powerpoint/2010/main" val="146483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 y="1359694"/>
            <a:ext cx="4183178" cy="5626894"/>
          </a:xfrm>
        </p:spPr>
        <p:txBody>
          <a:bodyPr>
            <a:noAutofit/>
          </a:bodyPr>
          <a:lstStyle/>
          <a:p>
            <a:pPr lvl="0" defTabSz="950278">
              <a:spcBef>
                <a:spcPts val="1800"/>
              </a:spcBef>
              <a:buClr>
                <a:srgbClr val="FFFFFF"/>
              </a:buClr>
              <a:buSzTx/>
              <a:defRPr/>
            </a:pPr>
            <a:r>
              <a:rPr lang="en-US" sz="2800" dirty="0">
                <a:solidFill>
                  <a:srgbClr val="FFFFFF"/>
                </a:solidFill>
              </a:rPr>
              <a:t>A conversation with your users</a:t>
            </a:r>
          </a:p>
          <a:p>
            <a:pPr lvl="0" defTabSz="931283">
              <a:lnSpc>
                <a:spcPct val="100000"/>
              </a:lnSpc>
              <a:spcBef>
                <a:spcPts val="500"/>
              </a:spcBef>
              <a:buSzTx/>
              <a:defRPr/>
            </a:pPr>
            <a:r>
              <a:rPr lang="en-US" sz="1600" spc="-20" dirty="0">
                <a:solidFill>
                  <a:srgbClr val="FFFFFF"/>
                </a:solidFill>
              </a:rPr>
              <a:t>All feedback is handled as discussions. You can manage</a:t>
            </a:r>
            <a:r>
              <a:rPr lang="en-US" sz="1600" dirty="0">
                <a:solidFill>
                  <a:srgbClr val="FFFFFF"/>
                </a:solidFill>
              </a:rPr>
              <a:t> </a:t>
            </a:r>
            <a:r>
              <a:rPr lang="en-US" sz="1600" spc="-40" dirty="0">
                <a:solidFill>
                  <a:srgbClr val="FFFFFF"/>
                </a:solidFill>
              </a:rPr>
              <a:t>discussions in the web interface or through email.</a:t>
            </a:r>
            <a:r>
              <a:rPr lang="en-US" sz="1600" dirty="0">
                <a:solidFill>
                  <a:srgbClr val="FFFFFF"/>
                </a:solidFill>
              </a:rPr>
              <a:t> Search </a:t>
            </a:r>
            <a:r>
              <a:rPr lang="en-US" sz="1600" spc="20" dirty="0">
                <a:solidFill>
                  <a:srgbClr val="FFFFFF"/>
                </a:solidFill>
              </a:rPr>
              <a:t>discussions, mark them as completed or create work</a:t>
            </a:r>
            <a:r>
              <a:rPr lang="en-US" sz="1600" dirty="0">
                <a:solidFill>
                  <a:srgbClr val="FFFFFF"/>
                </a:solidFill>
              </a:rPr>
              <a:t> items based on them. Give your users a voice outside of the app store.</a:t>
            </a:r>
          </a:p>
          <a:p>
            <a:pPr lvl="0" defTabSz="931283">
              <a:spcBef>
                <a:spcPts val="1800"/>
              </a:spcBef>
              <a:buSzTx/>
              <a:defRPr/>
            </a:pPr>
            <a:r>
              <a:rPr lang="en-US" sz="2800" dirty="0">
                <a:solidFill>
                  <a:srgbClr val="FFFFFF"/>
                </a:solidFill>
              </a:rPr>
              <a:t>For all development phases</a:t>
            </a:r>
          </a:p>
          <a:p>
            <a:pPr lvl="0" defTabSz="931283">
              <a:lnSpc>
                <a:spcPct val="100000"/>
              </a:lnSpc>
              <a:spcBef>
                <a:spcPts val="500"/>
              </a:spcBef>
              <a:buSzTx/>
              <a:defRPr/>
            </a:pPr>
            <a:r>
              <a:rPr lang="en-US" sz="1600" dirty="0">
                <a:solidFill>
                  <a:srgbClr val="FFFFFF"/>
                </a:solidFill>
              </a:rPr>
              <a:t>You can use the feedback feature for all builds of your </a:t>
            </a:r>
            <a:r>
              <a:rPr lang="en-US" sz="1600" spc="-30" dirty="0">
                <a:solidFill>
                  <a:srgbClr val="FFFFFF"/>
                </a:solidFill>
              </a:rPr>
              <a:t>app or just beta versions. Either way, HockeyApp makes</a:t>
            </a:r>
            <a:r>
              <a:rPr lang="en-US" sz="1600" dirty="0">
                <a:solidFill>
                  <a:srgbClr val="FFFFFF"/>
                </a:solidFill>
              </a:rPr>
              <a:t> it easy for users to tell you what's what. Let them post ideas right from within your app.</a:t>
            </a:r>
          </a:p>
        </p:txBody>
      </p:sp>
      <p:sp>
        <p:nvSpPr>
          <p:cNvPr id="4" name="Title 3"/>
          <p:cNvSpPr>
            <a:spLocks noGrp="1"/>
          </p:cNvSpPr>
          <p:nvPr>
            <p:ph type="title" idx="4294967295"/>
          </p:nvPr>
        </p:nvSpPr>
        <p:spPr>
          <a:xfrm>
            <a:off x="198437" y="1"/>
            <a:ext cx="3984742" cy="1740694"/>
          </a:xfrm>
        </p:spPr>
        <p:txBody>
          <a:bodyPr/>
          <a:lstStyle/>
          <a:p>
            <a:r>
              <a:rPr lang="en-US" dirty="0">
                <a:solidFill>
                  <a:srgbClr val="FFFFFF"/>
                </a:solidFill>
              </a:rPr>
              <a:t>User feedback management</a:t>
            </a:r>
            <a:endParaRPr lang="en-US" dirty="0"/>
          </a:p>
        </p:txBody>
      </p:sp>
      <p:pic>
        <p:nvPicPr>
          <p:cNvPr id="8" name="Picture 7"/>
          <p:cNvPicPr>
            <a:picLocks noChangeAspect="1"/>
          </p:cNvPicPr>
          <p:nvPr/>
        </p:nvPicPr>
        <p:blipFill>
          <a:blip r:embed="rId2"/>
          <a:stretch>
            <a:fillRect/>
          </a:stretch>
        </p:blipFill>
        <p:spPr>
          <a:xfrm>
            <a:off x="6751637" y="295274"/>
            <a:ext cx="3134653" cy="6388893"/>
          </a:xfrm>
          <a:prstGeom prst="rect">
            <a:avLst/>
          </a:prstGeom>
        </p:spPr>
      </p:pic>
    </p:spTree>
    <p:extLst>
      <p:ext uri="{BB962C8B-B14F-4D97-AF65-F5344CB8AC3E}">
        <p14:creationId xmlns:p14="http://schemas.microsoft.com/office/powerpoint/2010/main" val="896680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 y="1283494"/>
            <a:ext cx="4183177" cy="3088886"/>
          </a:xfrm>
        </p:spPr>
        <p:txBody>
          <a:bodyPr>
            <a:noAutofit/>
          </a:bodyPr>
          <a:lstStyle/>
          <a:p>
            <a:pPr lvl="0" defTabSz="950278">
              <a:lnSpc>
                <a:spcPct val="100000"/>
              </a:lnSpc>
              <a:spcBef>
                <a:spcPts val="0"/>
              </a:spcBef>
              <a:buClr>
                <a:srgbClr val="FFFFFF"/>
              </a:buClr>
              <a:buSzTx/>
              <a:defRPr/>
            </a:pPr>
            <a:r>
              <a:rPr lang="en-US" sz="2800" dirty="0">
                <a:solidFill>
                  <a:srgbClr val="FFFFFF"/>
                </a:solidFill>
              </a:rPr>
              <a:t>No additional code</a:t>
            </a:r>
          </a:p>
          <a:p>
            <a:pPr lvl="0" defTabSz="931283">
              <a:lnSpc>
                <a:spcPct val="100000"/>
              </a:lnSpc>
              <a:spcBef>
                <a:spcPts val="500"/>
              </a:spcBef>
              <a:buSzTx/>
              <a:defRPr/>
            </a:pPr>
            <a:r>
              <a:rPr lang="en-US" sz="1800" spc="60" dirty="0">
                <a:solidFill>
                  <a:srgbClr val="FFFFFF"/>
                </a:solidFill>
              </a:rPr>
              <a:t>By integrating </a:t>
            </a:r>
            <a:r>
              <a:rPr lang="en-US" sz="1800" spc="60" dirty="0" err="1">
                <a:solidFill>
                  <a:srgbClr val="FFFFFF"/>
                </a:solidFill>
              </a:rPr>
              <a:t>HockeyApp’s</a:t>
            </a:r>
            <a:r>
              <a:rPr lang="en-US" sz="1800" spc="60" dirty="0">
                <a:solidFill>
                  <a:srgbClr val="FFFFFF"/>
                </a:solidFill>
              </a:rPr>
              <a:t> open source SDK for</a:t>
            </a:r>
            <a:r>
              <a:rPr lang="en-US" sz="1800" dirty="0">
                <a:solidFill>
                  <a:srgbClr val="FFFFFF"/>
                </a:solidFill>
              </a:rPr>
              <a:t> Android, iOS, Mac, and Windows your apps can send </a:t>
            </a:r>
            <a:r>
              <a:rPr lang="en-US" sz="1800" spc="40" dirty="0">
                <a:solidFill>
                  <a:srgbClr val="FFFFFF"/>
                </a:solidFill>
              </a:rPr>
              <a:t>crash reports directly to HockeyApp, no additional</a:t>
            </a:r>
            <a:r>
              <a:rPr lang="en-US" sz="1800" dirty="0">
                <a:solidFill>
                  <a:srgbClr val="FFFFFF"/>
                </a:solidFill>
              </a:rPr>
              <a:t> code needed.</a:t>
            </a:r>
          </a:p>
          <a:p>
            <a:pPr lvl="0" defTabSz="931283">
              <a:spcBef>
                <a:spcPts val="1800"/>
              </a:spcBef>
              <a:buSzTx/>
              <a:defRPr/>
            </a:pPr>
            <a:r>
              <a:rPr lang="en-US" sz="2800" dirty="0">
                <a:solidFill>
                  <a:srgbClr val="FFFFFF"/>
                </a:solidFill>
              </a:rPr>
              <a:t>Powerful crash analytics</a:t>
            </a:r>
          </a:p>
          <a:p>
            <a:pPr lvl="0" defTabSz="931283">
              <a:lnSpc>
                <a:spcPct val="100000"/>
              </a:lnSpc>
              <a:spcBef>
                <a:spcPts val="500"/>
              </a:spcBef>
              <a:buSzTx/>
              <a:defRPr/>
            </a:pPr>
            <a:r>
              <a:rPr lang="en-US" sz="1800" spc="-40" dirty="0">
                <a:solidFill>
                  <a:srgbClr val="FFFFFF"/>
                </a:solidFill>
              </a:rPr>
              <a:t>HockeyApp processes and </a:t>
            </a:r>
            <a:r>
              <a:rPr lang="en-US" sz="1800" spc="-40" dirty="0" err="1">
                <a:solidFill>
                  <a:srgbClr val="FFFFFF"/>
                </a:solidFill>
              </a:rPr>
              <a:t>symbolicates</a:t>
            </a:r>
            <a:r>
              <a:rPr lang="en-US" sz="1800" spc="-40" dirty="0">
                <a:solidFill>
                  <a:srgbClr val="FFFFFF"/>
                </a:solidFill>
              </a:rPr>
              <a:t> all crash reports.</a:t>
            </a:r>
            <a:r>
              <a:rPr lang="en-US" sz="1800" dirty="0">
                <a:solidFill>
                  <a:srgbClr val="FFFFFF"/>
                </a:solidFill>
              </a:rPr>
              <a:t> </a:t>
            </a:r>
            <a:r>
              <a:rPr lang="en-US" sz="1800" spc="-30" dirty="0">
                <a:solidFill>
                  <a:srgbClr val="FFFFFF"/>
                </a:solidFill>
              </a:rPr>
              <a:t>This gives you meaningful stack traces with friendly class</a:t>
            </a:r>
            <a:r>
              <a:rPr lang="en-US" sz="1800" dirty="0">
                <a:solidFill>
                  <a:srgbClr val="FFFFFF"/>
                </a:solidFill>
              </a:rPr>
              <a:t> names, methods, and accurate line numbers.</a:t>
            </a:r>
          </a:p>
        </p:txBody>
      </p:sp>
      <p:sp>
        <p:nvSpPr>
          <p:cNvPr id="4" name="Title 3"/>
          <p:cNvSpPr>
            <a:spLocks noGrp="1"/>
          </p:cNvSpPr>
          <p:nvPr>
            <p:ph type="title" idx="4294967295"/>
          </p:nvPr>
        </p:nvSpPr>
        <p:spPr>
          <a:xfrm>
            <a:off x="198436" y="1"/>
            <a:ext cx="3886201" cy="1664493"/>
          </a:xfrm>
        </p:spPr>
        <p:txBody>
          <a:bodyPr/>
          <a:lstStyle/>
          <a:p>
            <a:r>
              <a:rPr lang="en-US" dirty="0">
                <a:solidFill>
                  <a:srgbClr val="FFFFFF"/>
                </a:solidFill>
              </a:rPr>
              <a:t>HockeyApp</a:t>
            </a:r>
            <a:br>
              <a:rPr lang="en-US" dirty="0">
                <a:solidFill>
                  <a:srgbClr val="FFFFFF"/>
                </a:solidFill>
              </a:rPr>
            </a:br>
            <a:r>
              <a:rPr lang="en-US" dirty="0">
                <a:solidFill>
                  <a:srgbClr val="FFFFFF"/>
                </a:solidFill>
              </a:rPr>
              <a:t>crash analytics</a:t>
            </a:r>
            <a:endParaRPr lang="en-US" dirty="0"/>
          </a:p>
        </p:txBody>
      </p:sp>
      <p:pic>
        <p:nvPicPr>
          <p:cNvPr id="6" name="Picture 5"/>
          <p:cNvPicPr>
            <a:picLocks noChangeAspect="1"/>
          </p:cNvPicPr>
          <p:nvPr/>
        </p:nvPicPr>
        <p:blipFill rotWithShape="1">
          <a:blip r:embed="rId2"/>
          <a:srcRect b="24527"/>
          <a:stretch/>
        </p:blipFill>
        <p:spPr>
          <a:xfrm>
            <a:off x="4183178" y="-17"/>
            <a:ext cx="8253297" cy="6998511"/>
          </a:xfrm>
          <a:prstGeom prst="rect">
            <a:avLst/>
          </a:prstGeom>
        </p:spPr>
      </p:pic>
    </p:spTree>
    <p:extLst>
      <p:ext uri="{BB962C8B-B14F-4D97-AF65-F5344CB8AC3E}">
        <p14:creationId xmlns:p14="http://schemas.microsoft.com/office/powerpoint/2010/main" val="410009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p:cNvSpPr txBox="1">
            <a:spLocks/>
          </p:cNvSpPr>
          <p:nvPr/>
        </p:nvSpPr>
        <p:spPr>
          <a:xfrm>
            <a:off x="212296" y="2760786"/>
            <a:ext cx="10506075" cy="1465016"/>
          </a:xfrm>
          <a:prstGeom prst="rect">
            <a:avLst/>
          </a:prstGeom>
          <a:noFill/>
        </p:spPr>
        <p:txBody>
          <a:bodyPr vert="horz" wrap="square" lIns="182880" tIns="146304" rIns="182880" bIns="146304" rtlCol="0">
            <a:spAutoFit/>
          </a:bodyPr>
          <a:lstStyle>
            <a:lvl1pPr marL="0" marR="0" indent="0" algn="l" defTabSz="931710" rtl="0" eaLnBrk="1" fontAlgn="auto" latinLnBrk="0" hangingPunct="1">
              <a:lnSpc>
                <a:spcPct val="90000"/>
              </a:lnSpc>
              <a:spcBef>
                <a:spcPts val="0"/>
              </a:spcBef>
              <a:spcAft>
                <a:spcPts val="0"/>
              </a:spcAft>
              <a:buClr>
                <a:schemeClr val="bg1"/>
              </a:buClr>
              <a:buSzPct val="100000"/>
              <a:buFontTx/>
              <a:buNone/>
              <a:tabLst/>
              <a:defRPr sz="4200" kern="1200" spc="0" baseline="0">
                <a:gradFill>
                  <a:gsLst>
                    <a:gs pos="0">
                      <a:schemeClr val="tx1"/>
                    </a:gs>
                    <a:gs pos="100000">
                      <a:schemeClr val="tx1"/>
                    </a:gs>
                  </a:gsLst>
                  <a:lin ang="5400000" scaled="0"/>
                </a:gra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marL="0" marR="0" lvl="0" indent="0" algn="l" defTabSz="931710" rtl="0" eaLnBrk="1" fontAlgn="auto" latinLnBrk="0" hangingPunct="1">
              <a:lnSpc>
                <a:spcPct val="100000"/>
              </a:lnSpc>
              <a:spcBef>
                <a:spcPts val="0"/>
              </a:spcBef>
              <a:spcAft>
                <a:spcPts val="0"/>
              </a:spcAft>
              <a:buClr>
                <a:srgbClr val="3C3C3C"/>
              </a:buClr>
              <a:buSzPct val="100000"/>
              <a:buFontTx/>
              <a:buNone/>
              <a:tabLst/>
              <a:defRPr/>
            </a:pPr>
            <a:r>
              <a:rPr kumimoji="0" lang="en-US" sz="2800" b="0" i="0" u="none" strike="noStrike" kern="1200" cap="none" spc="0" normalizeH="0" baseline="0" noProof="0" dirty="0">
                <a:ln>
                  <a:noFill/>
                </a:ln>
                <a:solidFill>
                  <a:srgbClr val="3C3C3C">
                    <a:lumMod val="50000"/>
                  </a:srgbClr>
                </a:solidFill>
                <a:effectLst/>
                <a:uLnTx/>
                <a:uFillTx/>
                <a:latin typeface="Segoe UI Light"/>
                <a:ea typeface="+mn-ea"/>
                <a:cs typeface="+mn-cs"/>
              </a:rPr>
              <a:t>The Microsoft DevOps solution</a:t>
            </a:r>
          </a:p>
          <a:p>
            <a:pPr marL="0" marR="0" lvl="0" indent="0" algn="l" defTabSz="931710" rtl="0" eaLnBrk="1" fontAlgn="auto" latinLnBrk="0" hangingPunct="1">
              <a:lnSpc>
                <a:spcPct val="100000"/>
              </a:lnSpc>
              <a:spcBef>
                <a:spcPts val="0"/>
              </a:spcBef>
              <a:spcAft>
                <a:spcPts val="0"/>
              </a:spcAft>
              <a:buClr>
                <a:srgbClr val="3C3C3C"/>
              </a:buClr>
              <a:buSzPct val="100000"/>
              <a:buFontTx/>
              <a:buNone/>
              <a:tabLst/>
              <a:defRPr/>
            </a:pPr>
            <a:r>
              <a:rPr kumimoji="0" lang="de-DE" sz="4800" b="0" i="0" u="none" strike="noStrike" kern="1200" cap="none" spc="0" normalizeH="0" baseline="0" noProof="0" dirty="0">
                <a:ln>
                  <a:noFill/>
                </a:ln>
                <a:solidFill>
                  <a:srgbClr val="3C3C3C">
                    <a:lumMod val="50000"/>
                  </a:srgbClr>
                </a:solidFill>
                <a:effectLst/>
                <a:uLnTx/>
                <a:uFillTx/>
                <a:latin typeface="Segoe UI Light"/>
                <a:ea typeface="+mn-ea"/>
                <a:cs typeface="+mn-cs"/>
              </a:rPr>
              <a:t>Open and extensible</a:t>
            </a:r>
          </a:p>
        </p:txBody>
      </p:sp>
      <p:pic>
        <p:nvPicPr>
          <p:cNvPr id="10" name="Picture 9" descr="KeynoteIllustrations_BrianHa 2.png"/>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647237" y="3776595"/>
            <a:ext cx="2849902" cy="329809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7837" y="2121694"/>
            <a:ext cx="4072919" cy="4073151"/>
          </a:xfrm>
          <a:prstGeom prst="rect">
            <a:avLst/>
          </a:prstGeom>
        </p:spPr>
      </p:pic>
    </p:spTree>
    <p:extLst>
      <p:ext uri="{BB962C8B-B14F-4D97-AF65-F5344CB8AC3E}">
        <p14:creationId xmlns:p14="http://schemas.microsoft.com/office/powerpoint/2010/main" val="230136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DE" dirty="0">
                <a:solidFill>
                  <a:schemeClr val="tx1"/>
                </a:solidFill>
              </a:rPr>
              <a:t>Extend, customize, and integrate</a:t>
            </a:r>
            <a:endParaRPr lang="en-US" dirty="0">
              <a:solidFill>
                <a:schemeClr val="tx1"/>
              </a:solidFill>
            </a:endParaRPr>
          </a:p>
        </p:txBody>
      </p:sp>
      <p:sp>
        <p:nvSpPr>
          <p:cNvPr id="4" name="Text Placeholder 3"/>
          <p:cNvSpPr>
            <a:spLocks noGrp="1"/>
          </p:cNvSpPr>
          <p:nvPr>
            <p:ph type="body" sz="quarter" idx="11"/>
          </p:nvPr>
        </p:nvSpPr>
        <p:spPr/>
        <p:txBody>
          <a:bodyPr>
            <a:normAutofit/>
          </a:bodyPr>
          <a:lstStyle/>
          <a:p>
            <a:pPr lvl="0"/>
            <a:r>
              <a:rPr lang="en-US" sz="2800" spc="20" dirty="0"/>
              <a:t>Customize and extend the Microsoft DevOps platform and create the perfect </a:t>
            </a:r>
            <a:r>
              <a:rPr lang="en-US" sz="2800" spc="30" dirty="0"/>
              <a:t>development environment that you'll love as much as your code.</a:t>
            </a:r>
            <a:endParaRPr lang="en-US" sz="2800" b="1" spc="30" dirty="0">
              <a:cs typeface="Segoe UI Semibold" panose="020B0702040204020203" pitchFamily="34" charset="0"/>
            </a:endParaRPr>
          </a:p>
          <a:p>
            <a:endParaRPr lang="en-US" sz="2800" dirty="0"/>
          </a:p>
        </p:txBody>
      </p:sp>
      <p:sp>
        <p:nvSpPr>
          <p:cNvPr id="29" name="Rectangle 28"/>
          <p:cNvSpPr/>
          <p:nvPr/>
        </p:nvSpPr>
        <p:spPr bwMode="auto">
          <a:xfrm>
            <a:off x="427037" y="2569234"/>
            <a:ext cx="3665039" cy="4416674"/>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TextBox 34"/>
          <p:cNvSpPr txBox="1"/>
          <p:nvPr/>
        </p:nvSpPr>
        <p:spPr>
          <a:xfrm>
            <a:off x="427037" y="2569234"/>
            <a:ext cx="3660829" cy="744420"/>
          </a:xfrm>
          <a:prstGeom prst="rect">
            <a:avLst/>
          </a:prstGeom>
          <a:noFill/>
        </p:spPr>
        <p:txBody>
          <a:bodyPr wrap="square" lIns="144000" tIns="202685" rIns="144000" bIns="202685" rtlCol="0">
            <a:spAutoFit/>
          </a:bodyPr>
          <a:lstStyle/>
          <a:p>
            <a:pPr marL="0" marR="0" lvl="0" indent="0" algn="ctr" defTabSz="407757" rtl="0" eaLnBrk="1" fontAlgn="auto" latinLnBrk="0" hangingPunct="1">
              <a:lnSpc>
                <a:spcPct val="120000"/>
              </a:lnSpc>
              <a:spcBef>
                <a:spcPts val="0"/>
              </a:spcBef>
              <a:spcAft>
                <a:spcPts val="0"/>
              </a:spcAft>
              <a:buClr>
                <a:srgbClr val="000000"/>
              </a:buClr>
              <a:buSzTx/>
              <a:buFontTx/>
              <a:buNone/>
              <a:tabLst/>
              <a:defRPr/>
            </a:pPr>
            <a:r>
              <a:rPr lang="en-US" sz="2000" kern="0" dirty="0">
                <a:solidFill>
                  <a:srgbClr val="FFFFFF"/>
                </a:solidFill>
                <a:latin typeface="+mj-lt"/>
                <a:cs typeface="Segoe UI Semibold" panose="020B0702040204020203" pitchFamily="34" charset="0"/>
              </a:rPr>
              <a:t>O</a:t>
            </a:r>
            <a:r>
              <a:rPr kumimoji="0" lang="en-US" sz="2000" b="0" i="0" u="none" strike="noStrike" kern="0" cap="none" spc="0" normalizeH="0" baseline="0" noProof="0" dirty="0">
                <a:ln>
                  <a:noFill/>
                </a:ln>
                <a:solidFill>
                  <a:srgbClr val="FFFFFF"/>
                </a:solidFill>
                <a:effectLst/>
                <a:uLnTx/>
                <a:uFillTx/>
                <a:latin typeface="+mj-lt"/>
                <a:cs typeface="Segoe UI Semibold" panose="020B0702040204020203" pitchFamily="34" charset="0"/>
              </a:rPr>
              <a:t>pen platform</a:t>
            </a:r>
          </a:p>
        </p:txBody>
      </p:sp>
      <p:sp>
        <p:nvSpPr>
          <p:cNvPr id="37" name="Rectangle 36"/>
          <p:cNvSpPr/>
          <p:nvPr/>
        </p:nvSpPr>
        <p:spPr bwMode="auto">
          <a:xfrm>
            <a:off x="4394191" y="2569233"/>
            <a:ext cx="3656567" cy="4416675"/>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TextBox 39"/>
          <p:cNvSpPr txBox="1"/>
          <p:nvPr/>
        </p:nvSpPr>
        <p:spPr>
          <a:xfrm>
            <a:off x="4389930" y="2596613"/>
            <a:ext cx="3660828" cy="744420"/>
          </a:xfrm>
          <a:prstGeom prst="rect">
            <a:avLst/>
          </a:prstGeom>
          <a:noFill/>
        </p:spPr>
        <p:txBody>
          <a:bodyPr wrap="square" lIns="253357" tIns="202685" rIns="253357" bIns="202685" rtlCol="0">
            <a:spAutoFit/>
          </a:bodyPr>
          <a:lstStyle/>
          <a:p>
            <a:pPr marL="0" marR="0" lvl="0" indent="0" algn="ctr" defTabSz="407757" rtl="0" eaLnBrk="1" fontAlgn="auto" latinLnBrk="0" hangingPunct="1">
              <a:lnSpc>
                <a:spcPct val="120000"/>
              </a:lnSpc>
              <a:spcBef>
                <a:spcPts val="0"/>
              </a:spcBef>
              <a:spcAft>
                <a:spcPts val="0"/>
              </a:spcAft>
              <a:buClr>
                <a:srgbClr val="000000"/>
              </a:buClr>
              <a:buSzTx/>
              <a:buFontTx/>
              <a:buNone/>
              <a:tabLst/>
              <a:defRPr/>
            </a:pPr>
            <a:r>
              <a:rPr kumimoji="0" lang="en-US" sz="2000" b="0" i="0" u="none" strike="noStrike" kern="0" cap="none" spc="0" normalizeH="0" baseline="0" noProof="0" dirty="0">
                <a:ln>
                  <a:noFill/>
                </a:ln>
                <a:solidFill>
                  <a:srgbClr val="FFFFFF"/>
                </a:solidFill>
                <a:effectLst/>
                <a:uLnTx/>
                <a:uFillTx/>
                <a:latin typeface="+mj-lt"/>
                <a:cs typeface="Segoe UI Semibold" panose="020B0702040204020203" pitchFamily="34" charset="0"/>
              </a:rPr>
              <a:t>Extensions</a:t>
            </a:r>
          </a:p>
        </p:txBody>
      </p:sp>
      <p:sp>
        <p:nvSpPr>
          <p:cNvPr id="53" name="Rectangle 52"/>
          <p:cNvSpPr/>
          <p:nvPr/>
        </p:nvSpPr>
        <p:spPr bwMode="auto">
          <a:xfrm>
            <a:off x="8359899" y="2569233"/>
            <a:ext cx="3649538" cy="4417355"/>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rtl="0"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TextBox 53"/>
          <p:cNvSpPr txBox="1"/>
          <p:nvPr/>
        </p:nvSpPr>
        <p:spPr>
          <a:xfrm>
            <a:off x="8348609" y="2596613"/>
            <a:ext cx="3660828" cy="744420"/>
          </a:xfrm>
          <a:prstGeom prst="rect">
            <a:avLst/>
          </a:prstGeom>
          <a:noFill/>
        </p:spPr>
        <p:txBody>
          <a:bodyPr wrap="square" lIns="253357" tIns="202685" rIns="253357" bIns="202685" rtlCol="0">
            <a:spAutoFit/>
          </a:bodyPr>
          <a:lstStyle/>
          <a:p>
            <a:pPr marL="0" marR="0" lvl="0" indent="0" algn="ctr" defTabSz="407757" rtl="0" eaLnBrk="1" fontAlgn="auto" latinLnBrk="0" hangingPunct="1">
              <a:lnSpc>
                <a:spcPct val="120000"/>
              </a:lnSpc>
              <a:spcBef>
                <a:spcPts val="0"/>
              </a:spcBef>
              <a:spcAft>
                <a:spcPts val="0"/>
              </a:spcAft>
              <a:buClr>
                <a:srgbClr val="000000"/>
              </a:buClr>
              <a:buSzTx/>
              <a:buFontTx/>
              <a:buNone/>
              <a:tabLst/>
              <a:defRPr/>
            </a:pPr>
            <a:r>
              <a:rPr kumimoji="0" lang="en-US" sz="2000" b="0" i="0" u="none" strike="noStrike" kern="0" cap="none" spc="-40" normalizeH="0" noProof="0" dirty="0">
                <a:ln>
                  <a:noFill/>
                </a:ln>
                <a:solidFill>
                  <a:srgbClr val="FFFFFF"/>
                </a:solidFill>
                <a:effectLst/>
                <a:uLnTx/>
                <a:uFillTx/>
                <a:latin typeface="+mj-lt"/>
                <a:cs typeface="Segoe UI Semibold" panose="020B0702040204020203" pitchFamily="34" charset="0"/>
              </a:rPr>
              <a:t>Visual Studio Marketplace</a:t>
            </a:r>
          </a:p>
        </p:txBody>
      </p:sp>
    </p:spTree>
    <p:extLst>
      <p:ext uri="{BB962C8B-B14F-4D97-AF65-F5344CB8AC3E}">
        <p14:creationId xmlns:p14="http://schemas.microsoft.com/office/powerpoint/2010/main" val="3042016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Rectangle 161"/>
          <p:cNvSpPr/>
          <p:nvPr/>
        </p:nvSpPr>
        <p:spPr>
          <a:xfrm>
            <a:off x="6305518" y="-1"/>
            <a:ext cx="2984527" cy="6994526"/>
          </a:xfrm>
          <a:prstGeom prst="rect">
            <a:avLst/>
          </a:prstGeom>
          <a:solidFill>
            <a:schemeClr val="accent3"/>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pic>
        <p:nvPicPr>
          <p:cNvPr id="295" name="Picture 294"/>
          <p:cNvPicPr>
            <a:picLocks noChangeAspect="1"/>
          </p:cNvPicPr>
          <p:nvPr/>
        </p:nvPicPr>
        <p:blipFill>
          <a:blip r:embed="rId2"/>
          <a:stretch>
            <a:fillRect/>
          </a:stretch>
        </p:blipFill>
        <p:spPr>
          <a:xfrm>
            <a:off x="6408661" y="5948860"/>
            <a:ext cx="1104976" cy="683289"/>
          </a:xfrm>
          <a:prstGeom prst="rect">
            <a:avLst/>
          </a:prstGeom>
        </p:spPr>
      </p:pic>
      <p:sp>
        <p:nvSpPr>
          <p:cNvPr id="152" name="Rectangle 151"/>
          <p:cNvSpPr/>
          <p:nvPr/>
        </p:nvSpPr>
        <p:spPr>
          <a:xfrm>
            <a:off x="3145831" y="-1"/>
            <a:ext cx="2984527" cy="6994526"/>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pic>
        <p:nvPicPr>
          <p:cNvPr id="153" name="Picture 152"/>
          <p:cNvPicPr>
            <a:picLocks noChangeAspect="1"/>
          </p:cNvPicPr>
          <p:nvPr/>
        </p:nvPicPr>
        <p:blipFill rotWithShape="1">
          <a:blip r:embed="rId2"/>
          <a:srcRect r="66202"/>
          <a:stretch/>
        </p:blipFill>
        <p:spPr>
          <a:xfrm>
            <a:off x="3253973" y="5966115"/>
            <a:ext cx="373464" cy="683289"/>
          </a:xfrm>
          <a:prstGeom prst="rect">
            <a:avLst/>
          </a:prstGeom>
        </p:spPr>
      </p:pic>
      <p:sp>
        <p:nvSpPr>
          <p:cNvPr id="155" name="Rectangle 154"/>
          <p:cNvSpPr/>
          <p:nvPr/>
        </p:nvSpPr>
        <p:spPr>
          <a:xfrm>
            <a:off x="0" y="-1"/>
            <a:ext cx="2997187" cy="6994526"/>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57" name="Rectangle 156"/>
          <p:cNvSpPr/>
          <p:nvPr/>
        </p:nvSpPr>
        <p:spPr>
          <a:xfrm>
            <a:off x="9451948" y="-1"/>
            <a:ext cx="2984527" cy="6994526"/>
          </a:xfrm>
          <a:prstGeom prst="rect">
            <a:avLst/>
          </a:prstGeom>
          <a:solidFill>
            <a:schemeClr val="accent3">
              <a:lumMod val="75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58" name="Rectangle 157"/>
          <p:cNvSpPr/>
          <p:nvPr/>
        </p:nvSpPr>
        <p:spPr>
          <a:xfrm>
            <a:off x="10478721" y="3199464"/>
            <a:ext cx="1957754" cy="3132407"/>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59" name="Freeform 6"/>
          <p:cNvSpPr>
            <a:spLocks/>
          </p:cNvSpPr>
          <p:nvPr/>
        </p:nvSpPr>
        <p:spPr bwMode="auto">
          <a:xfrm>
            <a:off x="11155943" y="5966115"/>
            <a:ext cx="1171654" cy="771057"/>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FFFFFF">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ndParaRPr>
          </a:p>
        </p:txBody>
      </p:sp>
      <p:sp>
        <p:nvSpPr>
          <p:cNvPr id="160" name="Rectangle 159"/>
          <p:cNvSpPr/>
          <p:nvPr/>
        </p:nvSpPr>
        <p:spPr>
          <a:xfrm>
            <a:off x="1039433" y="2285074"/>
            <a:ext cx="1957754" cy="3223846"/>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63" name="Rectangle 162"/>
          <p:cNvSpPr/>
          <p:nvPr/>
        </p:nvSpPr>
        <p:spPr>
          <a:xfrm rot="18900000">
            <a:off x="8365864" y="334796"/>
            <a:ext cx="1041722" cy="1041722"/>
          </a:xfrm>
          <a:prstGeom prst="rect">
            <a:avLst/>
          </a:prstGeom>
          <a:solidFill>
            <a:schemeClr val="accent3"/>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64" name="Rectangle 163"/>
          <p:cNvSpPr/>
          <p:nvPr/>
        </p:nvSpPr>
        <p:spPr>
          <a:xfrm rot="18900000">
            <a:off x="5243332" y="334796"/>
            <a:ext cx="1041722" cy="1041722"/>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68" name="TextBox 167"/>
          <p:cNvSpPr txBox="1"/>
          <p:nvPr/>
        </p:nvSpPr>
        <p:spPr>
          <a:xfrm rot="16200000">
            <a:off x="-142527" y="3066847"/>
            <a:ext cx="1958217" cy="400110"/>
          </a:xfrm>
          <a:prstGeom prst="rect">
            <a:avLst/>
          </a:prstGeom>
          <a:noFill/>
        </p:spPr>
        <p:txBody>
          <a:bodyPr wrap="square" rtlCol="0">
            <a:spAutoFit/>
          </a:bodyPr>
          <a:lstStyle/>
          <a:p>
            <a:pPr algn="r" defTabSz="914400"/>
            <a:r>
              <a:rPr lang="en-US" sz="2000" spc="50" dirty="0">
                <a:solidFill>
                  <a:prstClr val="white"/>
                </a:solidFill>
                <a:latin typeface="Segoe UI Light" panose="020B0502040204020203" pitchFamily="34" charset="0"/>
                <a:cs typeface="Segoe UI Light" panose="020B0502040204020203" pitchFamily="34" charset="0"/>
              </a:rPr>
              <a:t>Develop</a:t>
            </a:r>
          </a:p>
        </p:txBody>
      </p:sp>
      <p:sp>
        <p:nvSpPr>
          <p:cNvPr id="169" name="Rectangle 4"/>
          <p:cNvSpPr/>
          <p:nvPr/>
        </p:nvSpPr>
        <p:spPr bwMode="gray">
          <a:xfrm>
            <a:off x="1039433" y="2313697"/>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100" kern="0" dirty="0">
                <a:solidFill>
                  <a:prstClr val="white"/>
                </a:solidFill>
                <a:latin typeface="Segoe UI" panose="020B0502040204020203" pitchFamily="34" charset="0"/>
                <a:ea typeface="Segoe UI" panose="020B0502040204020203" pitchFamily="34" charset="0"/>
                <a:cs typeface="Segoe UI" panose="020B0502040204020203" pitchFamily="34" charset="0"/>
              </a:rPr>
              <a:t>Developer IDE</a:t>
            </a:r>
          </a:p>
        </p:txBody>
      </p:sp>
      <p:sp>
        <p:nvSpPr>
          <p:cNvPr id="170" name="Rectangle 4"/>
          <p:cNvSpPr/>
          <p:nvPr/>
        </p:nvSpPr>
        <p:spPr bwMode="gray">
          <a:xfrm>
            <a:off x="1039433" y="3902917"/>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100" kern="0" dirty="0">
                <a:solidFill>
                  <a:prstClr val="white"/>
                </a:solidFill>
                <a:latin typeface="Segoe UI" panose="020B0502040204020203" pitchFamily="34" charset="0"/>
                <a:ea typeface="Segoe UI" panose="020B0502040204020203" pitchFamily="34" charset="0"/>
                <a:cs typeface="Segoe UI" panose="020B0502040204020203" pitchFamily="34" charset="0"/>
              </a:rPr>
              <a:t>Team Collaboration</a:t>
            </a:r>
          </a:p>
        </p:txBody>
      </p:sp>
      <p:sp>
        <p:nvSpPr>
          <p:cNvPr id="173" name="Rectangle 172"/>
          <p:cNvSpPr/>
          <p:nvPr/>
        </p:nvSpPr>
        <p:spPr>
          <a:xfrm>
            <a:off x="4160837" y="2559391"/>
            <a:ext cx="1957754" cy="3223846"/>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74" name="TextBox 173"/>
          <p:cNvSpPr txBox="1"/>
          <p:nvPr/>
        </p:nvSpPr>
        <p:spPr>
          <a:xfrm rot="16200000">
            <a:off x="3007298" y="3345592"/>
            <a:ext cx="1958217" cy="400110"/>
          </a:xfrm>
          <a:prstGeom prst="rect">
            <a:avLst/>
          </a:prstGeom>
          <a:noFill/>
        </p:spPr>
        <p:txBody>
          <a:bodyPr wrap="square" rtlCol="0">
            <a:spAutoFit/>
          </a:bodyPr>
          <a:lstStyle/>
          <a:p>
            <a:pPr algn="r" defTabSz="914400"/>
            <a:r>
              <a:rPr lang="en-US" sz="2000" spc="50" dirty="0">
                <a:solidFill>
                  <a:prstClr val="white"/>
                </a:solidFill>
                <a:latin typeface="Segoe UI Light" panose="020B0502040204020203" pitchFamily="34" charset="0"/>
                <a:cs typeface="Segoe UI Light" panose="020B0502040204020203" pitchFamily="34" charset="0"/>
              </a:rPr>
              <a:t>Build + Test</a:t>
            </a:r>
          </a:p>
        </p:txBody>
      </p:sp>
      <p:sp>
        <p:nvSpPr>
          <p:cNvPr id="175" name="Rectangle 4"/>
          <p:cNvSpPr/>
          <p:nvPr/>
        </p:nvSpPr>
        <p:spPr bwMode="gray">
          <a:xfrm>
            <a:off x="4160837" y="2588014"/>
            <a:ext cx="1957754"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100" kern="0" dirty="0">
                <a:solidFill>
                  <a:prstClr val="white"/>
                </a:solidFill>
                <a:latin typeface="Segoe UI" panose="020B0502040204020203" pitchFamily="34" charset="0"/>
                <a:ea typeface="Segoe UI" panose="020B0502040204020203" pitchFamily="34" charset="0"/>
                <a:cs typeface="Segoe UI" panose="020B0502040204020203" pitchFamily="34" charset="0"/>
              </a:rPr>
              <a:t>Build/CI</a:t>
            </a:r>
          </a:p>
        </p:txBody>
      </p:sp>
      <p:sp>
        <p:nvSpPr>
          <p:cNvPr id="178" name="Rectangle 4"/>
          <p:cNvSpPr/>
          <p:nvPr/>
        </p:nvSpPr>
        <p:spPr bwMode="gray">
          <a:xfrm>
            <a:off x="4163799" y="4131517"/>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100" kern="0" dirty="0">
                <a:solidFill>
                  <a:prstClr val="white"/>
                </a:solidFill>
                <a:latin typeface="Segoe UI" panose="020B0502040204020203" pitchFamily="34" charset="0"/>
                <a:ea typeface="Segoe UI" panose="020B0502040204020203" pitchFamily="34" charset="0"/>
                <a:cs typeface="Segoe UI" panose="020B0502040204020203" pitchFamily="34" charset="0"/>
              </a:rPr>
              <a:t>Test</a:t>
            </a:r>
          </a:p>
        </p:txBody>
      </p:sp>
      <p:sp>
        <p:nvSpPr>
          <p:cNvPr id="185" name="Rectangle 184"/>
          <p:cNvSpPr/>
          <p:nvPr/>
        </p:nvSpPr>
        <p:spPr>
          <a:xfrm>
            <a:off x="7332291" y="2833708"/>
            <a:ext cx="1957754" cy="3223846"/>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87" name="TextBox 186"/>
          <p:cNvSpPr txBox="1"/>
          <p:nvPr/>
        </p:nvSpPr>
        <p:spPr>
          <a:xfrm rot="16200000">
            <a:off x="6138688" y="3644381"/>
            <a:ext cx="1958217" cy="400110"/>
          </a:xfrm>
          <a:prstGeom prst="rect">
            <a:avLst/>
          </a:prstGeom>
          <a:noFill/>
        </p:spPr>
        <p:txBody>
          <a:bodyPr wrap="square" rtlCol="0">
            <a:spAutoFit/>
          </a:bodyPr>
          <a:lstStyle/>
          <a:p>
            <a:pPr algn="r" defTabSz="914400"/>
            <a:r>
              <a:rPr lang="en-US" sz="2000" spc="50" dirty="0">
                <a:solidFill>
                  <a:prstClr val="white"/>
                </a:solidFill>
                <a:latin typeface="Segoe UI Light" panose="020B0502040204020203" pitchFamily="34" charset="0"/>
                <a:cs typeface="Segoe UI Light" panose="020B0502040204020203" pitchFamily="34" charset="0"/>
              </a:rPr>
              <a:t>Deploy</a:t>
            </a:r>
          </a:p>
        </p:txBody>
      </p:sp>
      <p:pic>
        <p:nvPicPr>
          <p:cNvPr id="188" name="Picture 18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3522" y="3221598"/>
            <a:ext cx="1407328" cy="559714"/>
          </a:xfrm>
          <a:prstGeom prst="rect">
            <a:avLst/>
          </a:prstGeom>
        </p:spPr>
      </p:pic>
      <p:sp>
        <p:nvSpPr>
          <p:cNvPr id="189" name="TextBox 188"/>
          <p:cNvSpPr txBox="1"/>
          <p:nvPr/>
        </p:nvSpPr>
        <p:spPr>
          <a:xfrm>
            <a:off x="7555122" y="3843588"/>
            <a:ext cx="1380186" cy="304699"/>
          </a:xfrm>
          <a:prstGeom prst="rect">
            <a:avLst/>
          </a:prstGeom>
          <a:noFill/>
        </p:spPr>
        <p:txBody>
          <a:bodyPr wrap="none" lIns="0" tIns="0" rIns="0" bIns="0" rtlCol="0">
            <a:spAutoFit/>
          </a:bodyPr>
          <a:lstStyle/>
          <a:p>
            <a:pPr defTabSz="932418">
              <a:lnSpc>
                <a:spcPct val="90000"/>
              </a:lnSpc>
            </a:pPr>
            <a:r>
              <a:rPr lang="en-US" sz="11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Release Management </a:t>
            </a:r>
            <a:br>
              <a:rPr lang="en-US" sz="11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1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for Visual Studio</a:t>
            </a:r>
          </a:p>
        </p:txBody>
      </p:sp>
      <p:sp>
        <p:nvSpPr>
          <p:cNvPr id="190" name="Rectangle 4"/>
          <p:cNvSpPr/>
          <p:nvPr/>
        </p:nvSpPr>
        <p:spPr bwMode="gray">
          <a:xfrm>
            <a:off x="7332291" y="2862331"/>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100" kern="0" dirty="0">
                <a:solidFill>
                  <a:prstClr val="white"/>
                </a:solidFill>
                <a:latin typeface="Segoe UI" panose="020B0502040204020203" pitchFamily="34" charset="0"/>
                <a:ea typeface="Segoe UI" panose="020B0502040204020203" pitchFamily="34" charset="0"/>
                <a:cs typeface="Segoe UI" panose="020B0502040204020203" pitchFamily="34" charset="0"/>
              </a:rPr>
              <a:t>Release/CD</a:t>
            </a:r>
          </a:p>
        </p:txBody>
      </p:sp>
      <p:grpSp>
        <p:nvGrpSpPr>
          <p:cNvPr id="191" name="Group 190"/>
          <p:cNvGrpSpPr/>
          <p:nvPr/>
        </p:nvGrpSpPr>
        <p:grpSpPr>
          <a:xfrm>
            <a:off x="7540198" y="4283888"/>
            <a:ext cx="1598396" cy="438474"/>
            <a:chOff x="6023278" y="2656330"/>
            <a:chExt cx="1598396" cy="438474"/>
          </a:xfrm>
        </p:grpSpPr>
        <p:sp>
          <p:nvSpPr>
            <p:cNvPr id="203" name="Rectangle 202"/>
            <p:cNvSpPr/>
            <p:nvPr/>
          </p:nvSpPr>
          <p:spPr>
            <a:xfrm>
              <a:off x="6500990" y="2663201"/>
              <a:ext cx="1120684" cy="424732"/>
            </a:xfrm>
            <a:prstGeom prst="rect">
              <a:avLst/>
            </a:prstGeom>
          </p:spPr>
          <p:txBody>
            <a:bodyPr wrap="square">
              <a:spAutoFit/>
            </a:bodyPr>
            <a:lstStyle/>
            <a:p>
              <a:pPr defTabSz="932418">
                <a:lnSpc>
                  <a:spcPct val="90000"/>
                </a:lnSpc>
              </a:pPr>
              <a:r>
                <a:rPr lang="en-US" sz="1200" dirty="0">
                  <a:gradFill>
                    <a:gsLst>
                      <a:gs pos="0">
                        <a:srgbClr val="FFFFFF"/>
                      </a:gs>
                      <a:gs pos="100000">
                        <a:srgbClr val="FFFFFF"/>
                      </a:gs>
                    </a:gsLst>
                    <a:lin ang="5400000" scaled="0"/>
                  </a:gradFill>
                  <a:latin typeface="Calibri" panose="020F0502020204030204"/>
                  <a:ea typeface="Segoe UI" pitchFamily="34" charset="0"/>
                  <a:cs typeface="Segoe UI Semibold" panose="020B0702040204020203" pitchFamily="34" charset="0"/>
                </a:rPr>
                <a:t>Automation Service</a:t>
              </a:r>
            </a:p>
          </p:txBody>
        </p:sp>
        <p:pic>
          <p:nvPicPr>
            <p:cNvPr id="204" name="Picture 15"/>
            <p:cNvPicPr>
              <a:picLocks noChangeAspect="1"/>
            </p:cNvPicPr>
            <p:nvPr/>
          </p:nvPicPr>
          <p:blipFill>
            <a:blip r:embed="rId4">
              <a:lum bright="100000"/>
              <a:extLst>
                <a:ext uri="{28A0092B-C50C-407E-A947-70E740481C1C}">
                  <a14:useLocalDpi xmlns:a14="http://schemas.microsoft.com/office/drawing/2010/main" val="0"/>
                </a:ext>
              </a:extLst>
            </a:blip>
            <a:srcRect/>
            <a:stretch>
              <a:fillRect/>
            </a:stretch>
          </p:blipFill>
          <p:spPr bwMode="auto">
            <a:xfrm>
              <a:off x="6023278" y="2656330"/>
              <a:ext cx="485976" cy="438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1"/>
          <p:cNvGrpSpPr/>
          <p:nvPr/>
        </p:nvGrpSpPr>
        <p:grpSpPr>
          <a:xfrm>
            <a:off x="7553056" y="5075506"/>
            <a:ext cx="1693288" cy="553998"/>
            <a:chOff x="7349541" y="4635063"/>
            <a:chExt cx="1693288" cy="553998"/>
          </a:xfrm>
        </p:grpSpPr>
        <p:sp>
          <p:nvSpPr>
            <p:cNvPr id="195" name="TextBox 194"/>
            <p:cNvSpPr txBox="1"/>
            <p:nvPr/>
          </p:nvSpPr>
          <p:spPr>
            <a:xfrm>
              <a:off x="8148016" y="4635063"/>
              <a:ext cx="894813" cy="553998"/>
            </a:xfrm>
            <a:prstGeom prst="rect">
              <a:avLst/>
            </a:prstGeom>
            <a:noFill/>
          </p:spPr>
          <p:txBody>
            <a:bodyPr wrap="square" lIns="0" tIns="0" rIns="0" bIns="0" rtlCol="0">
              <a:spAutoFit/>
            </a:bodyPr>
            <a:lstStyle/>
            <a:p>
              <a:pPr defTabSz="932418">
                <a:defRPr/>
              </a:pPr>
              <a:r>
                <a:rPr lang="en-US" sz="12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Azure Resource Management</a:t>
              </a:r>
            </a:p>
          </p:txBody>
        </p:sp>
        <p:grpSp>
          <p:nvGrpSpPr>
            <p:cNvPr id="196" name="Group 195"/>
            <p:cNvGrpSpPr/>
            <p:nvPr/>
          </p:nvGrpSpPr>
          <p:grpSpPr>
            <a:xfrm>
              <a:off x="7349541" y="4690662"/>
              <a:ext cx="682792" cy="442801"/>
              <a:chOff x="6236727" y="5075466"/>
              <a:chExt cx="1685512" cy="1093080"/>
            </a:xfrm>
          </p:grpSpPr>
          <p:grpSp>
            <p:nvGrpSpPr>
              <p:cNvPr id="197" name="Group 196"/>
              <p:cNvGrpSpPr/>
              <p:nvPr/>
            </p:nvGrpSpPr>
            <p:grpSpPr>
              <a:xfrm>
                <a:off x="6604927" y="5075466"/>
                <a:ext cx="1102201" cy="1054928"/>
                <a:chOff x="6604927" y="5075466"/>
                <a:chExt cx="1102201" cy="1054928"/>
              </a:xfrm>
            </p:grpSpPr>
            <p:sp>
              <p:nvSpPr>
                <p:cNvPr id="200" name="Diamond 199"/>
                <p:cNvSpPr/>
                <p:nvPr/>
              </p:nvSpPr>
              <p:spPr bwMode="auto">
                <a:xfrm>
                  <a:off x="6642893" y="5075466"/>
                  <a:ext cx="869548" cy="480973"/>
                </a:xfrm>
                <a:prstGeom prst="diamond">
                  <a:avLst/>
                </a:prstGeom>
                <a:solidFill>
                  <a:srgbClr val="3999C6"/>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1" name="Parallelogram 200"/>
                <p:cNvSpPr/>
                <p:nvPr/>
              </p:nvSpPr>
              <p:spPr bwMode="auto">
                <a:xfrm rot="19866714">
                  <a:off x="6966649" y="5556675"/>
                  <a:ext cx="740479" cy="430284"/>
                </a:xfrm>
                <a:prstGeom prst="parallelogram">
                  <a:avLst>
                    <a:gd name="adj" fmla="val 57886"/>
                  </a:avLst>
                </a:prstGeom>
                <a:solidFill>
                  <a:srgbClr val="ACDAEC"/>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02" name="Parallelogram 201"/>
                <p:cNvSpPr/>
                <p:nvPr/>
              </p:nvSpPr>
              <p:spPr bwMode="auto">
                <a:xfrm rot="5400000">
                  <a:off x="6449829" y="5545013"/>
                  <a:ext cx="740479" cy="430284"/>
                </a:xfrm>
                <a:prstGeom prst="parallelogram">
                  <a:avLst>
                    <a:gd name="adj" fmla="val 57886"/>
                  </a:avLst>
                </a:prstGeom>
                <a:solidFill>
                  <a:srgbClr val="59B4D9"/>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198" name="Freeform 197"/>
              <p:cNvSpPr/>
              <p:nvPr/>
            </p:nvSpPr>
            <p:spPr bwMode="auto">
              <a:xfrm rot="1753011">
                <a:off x="7202147" y="5162507"/>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199" name="Freeform 198"/>
              <p:cNvSpPr/>
              <p:nvPr/>
            </p:nvSpPr>
            <p:spPr bwMode="auto">
              <a:xfrm rot="12600000">
                <a:off x="6236727" y="5077283"/>
                <a:ext cx="720092" cy="1006039"/>
              </a:xfrm>
              <a:custGeom>
                <a:avLst/>
                <a:gdLst>
                  <a:gd name="connsiteX0" fmla="*/ 123594 w 3297672"/>
                  <a:gd name="connsiteY0" fmla="*/ 15903 h 4607171"/>
                  <a:gd name="connsiteX1" fmla="*/ 202363 w 3297672"/>
                  <a:gd name="connsiteY1" fmla="*/ 0 h 4607171"/>
                  <a:gd name="connsiteX2" fmla="*/ 1340966 w 3297672"/>
                  <a:gd name="connsiteY2" fmla="*/ 0 h 4607171"/>
                  <a:gd name="connsiteX3" fmla="*/ 1508769 w 3297672"/>
                  <a:gd name="connsiteY3" fmla="*/ 89220 h 4607171"/>
                  <a:gd name="connsiteX4" fmla="*/ 1514427 w 3297672"/>
                  <a:gd name="connsiteY4" fmla="*/ 99645 h 4607171"/>
                  <a:gd name="connsiteX5" fmla="*/ 1528034 w 3297672"/>
                  <a:gd name="connsiteY5" fmla="*/ 119096 h 4607171"/>
                  <a:gd name="connsiteX6" fmla="*/ 3271891 w 3297672"/>
                  <a:gd name="connsiteY6" fmla="*/ 3237209 h 4607171"/>
                  <a:gd name="connsiteX7" fmla="*/ 3290007 w 3297672"/>
                  <a:gd name="connsiteY7" fmla="*/ 3391027 h 4607171"/>
                  <a:gd name="connsiteX8" fmla="*/ 3266368 w 3297672"/>
                  <a:gd name="connsiteY8" fmla="*/ 3437834 h 4607171"/>
                  <a:gd name="connsiteX9" fmla="*/ 3250716 w 3297672"/>
                  <a:gd name="connsiteY9" fmla="*/ 3482358 h 4607171"/>
                  <a:gd name="connsiteX10" fmla="*/ 2639514 w 3297672"/>
                  <a:gd name="connsiteY10" fmla="*/ 4508344 h 4607171"/>
                  <a:gd name="connsiteX11" fmla="*/ 2362095 w 3297672"/>
                  <a:gd name="connsiteY11" fmla="*/ 4578629 h 4607171"/>
                  <a:gd name="connsiteX12" fmla="*/ 2330242 w 3297672"/>
                  <a:gd name="connsiteY12" fmla="*/ 4559654 h 4607171"/>
                  <a:gd name="connsiteX13" fmla="*/ 2259957 w 3297672"/>
                  <a:gd name="connsiteY13" fmla="*/ 4282234 h 4607171"/>
                  <a:gd name="connsiteX14" fmla="*/ 2822251 w 3297672"/>
                  <a:gd name="connsiteY14" fmla="*/ 3338346 h 4607171"/>
                  <a:gd name="connsiteX15" fmla="*/ 1202310 w 3297672"/>
                  <a:gd name="connsiteY15" fmla="*/ 441803 h 4607171"/>
                  <a:gd name="connsiteX16" fmla="*/ 202363 w 3297672"/>
                  <a:gd name="connsiteY16" fmla="*/ 441803 h 4607171"/>
                  <a:gd name="connsiteX17" fmla="*/ 0 w 3297672"/>
                  <a:gd name="connsiteY17" fmla="*/ 239440 h 4607171"/>
                  <a:gd name="connsiteX18" fmla="*/ 0 w 3297672"/>
                  <a:gd name="connsiteY18" fmla="*/ 202363 h 4607171"/>
                  <a:gd name="connsiteX19" fmla="*/ 123594 w 3297672"/>
                  <a:gd name="connsiteY19" fmla="*/ 15903 h 4607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97672" h="4607171">
                    <a:moveTo>
                      <a:pt x="123594" y="15903"/>
                    </a:moveTo>
                    <a:cubicBezTo>
                      <a:pt x="147805" y="5663"/>
                      <a:pt x="174423" y="0"/>
                      <a:pt x="202363" y="0"/>
                    </a:cubicBezTo>
                    <a:lnTo>
                      <a:pt x="1340966" y="0"/>
                    </a:lnTo>
                    <a:cubicBezTo>
                      <a:pt x="1410817" y="0"/>
                      <a:pt x="1472403" y="35391"/>
                      <a:pt x="1508769" y="89220"/>
                    </a:cubicBezTo>
                    <a:lnTo>
                      <a:pt x="1514427" y="99645"/>
                    </a:lnTo>
                    <a:lnTo>
                      <a:pt x="1528034" y="119096"/>
                    </a:lnTo>
                    <a:lnTo>
                      <a:pt x="3271891" y="3237209"/>
                    </a:lnTo>
                    <a:cubicBezTo>
                      <a:pt x="3299168" y="3285980"/>
                      <a:pt x="3304093" y="3341191"/>
                      <a:pt x="3290007" y="3391027"/>
                    </a:cubicBezTo>
                    <a:lnTo>
                      <a:pt x="3266368" y="3437834"/>
                    </a:lnTo>
                    <a:lnTo>
                      <a:pt x="3250716" y="3482358"/>
                    </a:lnTo>
                    <a:lnTo>
                      <a:pt x="2639514" y="4508344"/>
                    </a:lnTo>
                    <a:cubicBezTo>
                      <a:pt x="2582316" y="4604360"/>
                      <a:pt x="2458111" y="4635828"/>
                      <a:pt x="2362095" y="4578629"/>
                    </a:cubicBezTo>
                    <a:lnTo>
                      <a:pt x="2330242" y="4559654"/>
                    </a:lnTo>
                    <a:cubicBezTo>
                      <a:pt x="2234225" y="4502455"/>
                      <a:pt x="2202758" y="4378250"/>
                      <a:pt x="2259957" y="4282234"/>
                    </a:cubicBezTo>
                    <a:lnTo>
                      <a:pt x="2822251" y="3338346"/>
                    </a:lnTo>
                    <a:lnTo>
                      <a:pt x="1202310" y="441803"/>
                    </a:lnTo>
                    <a:lnTo>
                      <a:pt x="202363" y="441803"/>
                    </a:lnTo>
                    <a:cubicBezTo>
                      <a:pt x="90601" y="441803"/>
                      <a:pt x="0" y="351202"/>
                      <a:pt x="0" y="239440"/>
                    </a:cubicBezTo>
                    <a:lnTo>
                      <a:pt x="0" y="202363"/>
                    </a:lnTo>
                    <a:cubicBezTo>
                      <a:pt x="0" y="118542"/>
                      <a:pt x="50963" y="46623"/>
                      <a:pt x="123594" y="15903"/>
                    </a:cubicBezTo>
                    <a:close/>
                  </a:path>
                </a:pathLst>
              </a:custGeom>
              <a:solidFill>
                <a:srgbClr val="7B7B7B"/>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defRPr/>
                </a:pPr>
                <a:endParaRPr lang="en-US" sz="2400" kern="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sp>
        <p:nvSpPr>
          <p:cNvPr id="193" name="TextBox 192"/>
          <p:cNvSpPr txBox="1"/>
          <p:nvPr/>
        </p:nvSpPr>
        <p:spPr>
          <a:xfrm>
            <a:off x="7555122" y="4823518"/>
            <a:ext cx="1210268" cy="152349"/>
          </a:xfrm>
          <a:prstGeom prst="rect">
            <a:avLst/>
          </a:prstGeom>
          <a:noFill/>
        </p:spPr>
        <p:txBody>
          <a:bodyPr wrap="none" lIns="0" tIns="0" rIns="0" bIns="0" rtlCol="0">
            <a:spAutoFit/>
          </a:bodyPr>
          <a:lstStyle/>
          <a:p>
            <a:pPr defTabSz="932418">
              <a:lnSpc>
                <a:spcPct val="90000"/>
              </a:lnSpc>
            </a:pPr>
            <a:r>
              <a:rPr lang="en-US" sz="11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PowerShell | WAML</a:t>
            </a:r>
          </a:p>
        </p:txBody>
      </p:sp>
      <p:sp>
        <p:nvSpPr>
          <p:cNvPr id="194" name="TextBox 193"/>
          <p:cNvSpPr txBox="1"/>
          <p:nvPr/>
        </p:nvSpPr>
        <p:spPr>
          <a:xfrm>
            <a:off x="7539092" y="5734012"/>
            <a:ext cx="1275990" cy="152349"/>
          </a:xfrm>
          <a:prstGeom prst="rect">
            <a:avLst/>
          </a:prstGeom>
          <a:noFill/>
        </p:spPr>
        <p:txBody>
          <a:bodyPr wrap="none" lIns="0" tIns="0" rIns="0" bIns="0" rtlCol="0">
            <a:spAutoFit/>
          </a:bodyPr>
          <a:lstStyle/>
          <a:p>
            <a:pPr defTabSz="932418">
              <a:lnSpc>
                <a:spcPct val="90000"/>
              </a:lnSpc>
            </a:pPr>
            <a:r>
              <a:rPr lang="en-US" sz="1100"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xPlat</a:t>
            </a:r>
            <a:r>
              <a:rPr lang="en-US" sz="11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 Command Line</a:t>
            </a:r>
          </a:p>
        </p:txBody>
      </p:sp>
      <p:sp>
        <p:nvSpPr>
          <p:cNvPr id="206" name="TextBox 205"/>
          <p:cNvSpPr txBox="1"/>
          <p:nvPr/>
        </p:nvSpPr>
        <p:spPr>
          <a:xfrm rot="16200000">
            <a:off x="9178949" y="4110986"/>
            <a:ext cx="2174504" cy="400110"/>
          </a:xfrm>
          <a:prstGeom prst="rect">
            <a:avLst/>
          </a:prstGeom>
          <a:noFill/>
        </p:spPr>
        <p:txBody>
          <a:bodyPr wrap="square" rtlCol="0">
            <a:spAutoFit/>
          </a:bodyPr>
          <a:lstStyle/>
          <a:p>
            <a:pPr algn="r" defTabSz="914400"/>
            <a:r>
              <a:rPr lang="en-US" sz="2000" spc="50" dirty="0">
                <a:solidFill>
                  <a:prstClr val="white"/>
                </a:solidFill>
                <a:latin typeface="Segoe UI Light" panose="020B0502040204020203" pitchFamily="34" charset="0"/>
                <a:cs typeface="Segoe UI Light" panose="020B0502040204020203" pitchFamily="34" charset="0"/>
              </a:rPr>
              <a:t>Monitor + Learn</a:t>
            </a:r>
          </a:p>
        </p:txBody>
      </p:sp>
      <p:sp>
        <p:nvSpPr>
          <p:cNvPr id="207" name="Rectangle 4"/>
          <p:cNvSpPr/>
          <p:nvPr/>
        </p:nvSpPr>
        <p:spPr bwMode="gray">
          <a:xfrm>
            <a:off x="10481683" y="3228087"/>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100" kern="0" dirty="0">
                <a:solidFill>
                  <a:prstClr val="white"/>
                </a:solidFill>
                <a:latin typeface="Segoe UI" panose="020B0502040204020203" pitchFamily="34" charset="0"/>
                <a:ea typeface="Segoe UI" panose="020B0502040204020203" pitchFamily="34" charset="0"/>
                <a:cs typeface="Segoe UI" panose="020B0502040204020203" pitchFamily="34" charset="0"/>
              </a:rPr>
              <a:t>Monitor</a:t>
            </a:r>
          </a:p>
        </p:txBody>
      </p:sp>
      <p:sp>
        <p:nvSpPr>
          <p:cNvPr id="208" name="Rectangle 207"/>
          <p:cNvSpPr/>
          <p:nvPr/>
        </p:nvSpPr>
        <p:spPr>
          <a:xfrm rot="18900000">
            <a:off x="2104599" y="334796"/>
            <a:ext cx="1041722" cy="104172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211" name="TextBox 210"/>
          <p:cNvSpPr txBox="1"/>
          <p:nvPr/>
        </p:nvSpPr>
        <p:spPr>
          <a:xfrm>
            <a:off x="10712480" y="5232223"/>
            <a:ext cx="1227900" cy="152349"/>
          </a:xfrm>
          <a:prstGeom prst="rect">
            <a:avLst/>
          </a:prstGeom>
          <a:noFill/>
        </p:spPr>
        <p:txBody>
          <a:bodyPr wrap="none" lIns="0" tIns="0" rIns="0" bIns="0" rtlCol="0">
            <a:spAutoFit/>
          </a:bodyPr>
          <a:lstStyle/>
          <a:p>
            <a:pPr defTabSz="932418">
              <a:lnSpc>
                <a:spcPct val="90000"/>
              </a:lnSpc>
            </a:pPr>
            <a:r>
              <a:rPr lang="en-US" sz="110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Application Insights</a:t>
            </a:r>
          </a:p>
        </p:txBody>
      </p:sp>
      <p:pic>
        <p:nvPicPr>
          <p:cNvPr id="212" name="Picture 2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92076" y="3680140"/>
            <a:ext cx="1407328" cy="559714"/>
          </a:xfrm>
          <a:prstGeom prst="rect">
            <a:avLst/>
          </a:prstGeom>
        </p:spPr>
      </p:pic>
      <p:sp>
        <p:nvSpPr>
          <p:cNvPr id="234" name="Freeform 6"/>
          <p:cNvSpPr>
            <a:spLocks/>
          </p:cNvSpPr>
          <p:nvPr/>
        </p:nvSpPr>
        <p:spPr bwMode="auto">
          <a:xfrm>
            <a:off x="1729466" y="2813220"/>
            <a:ext cx="1171654" cy="771057"/>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2F5597">
              <a:alpha val="5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600">
              <a:solidFill>
                <a:prstClr val="black"/>
              </a:solidFill>
              <a:latin typeface="Calibri" panose="020F0502020204030204"/>
            </a:endParaRPr>
          </a:p>
        </p:txBody>
      </p:sp>
      <p:pic>
        <p:nvPicPr>
          <p:cNvPr id="235" name="Picture 234"/>
          <p:cNvPicPr>
            <a:picLocks noChangeAspect="1"/>
          </p:cNvPicPr>
          <p:nvPr/>
        </p:nvPicPr>
        <p:blipFill>
          <a:blip r:embed="rId5"/>
          <a:stretch>
            <a:fillRect/>
          </a:stretch>
        </p:blipFill>
        <p:spPr>
          <a:xfrm>
            <a:off x="1174231" y="2777934"/>
            <a:ext cx="1199352" cy="643074"/>
          </a:xfrm>
          <a:prstGeom prst="rect">
            <a:avLst/>
          </a:prstGeom>
        </p:spPr>
      </p:pic>
      <p:grpSp>
        <p:nvGrpSpPr>
          <p:cNvPr id="236" name="Group 235"/>
          <p:cNvGrpSpPr/>
          <p:nvPr/>
        </p:nvGrpSpPr>
        <p:grpSpPr>
          <a:xfrm>
            <a:off x="1996942" y="3022724"/>
            <a:ext cx="792295" cy="775370"/>
            <a:chOff x="2065191" y="1914181"/>
            <a:chExt cx="883828" cy="864948"/>
          </a:xfrm>
        </p:grpSpPr>
        <p:sp>
          <p:nvSpPr>
            <p:cNvPr id="237"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2800" kern="0">
                <a:solidFill>
                  <a:srgbClr val="000000"/>
                </a:solidFill>
                <a:latin typeface="Calibri" panose="020F0502020204030204"/>
              </a:endParaRPr>
            </a:p>
          </p:txBody>
        </p:sp>
        <p:sp>
          <p:nvSpPr>
            <p:cNvPr id="238" name="Rectangle 237"/>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pic>
          <p:nvPicPr>
            <p:cNvPr id="239" name="Picture 238"/>
            <p:cNvPicPr>
              <a:picLocks noChangeAspect="1"/>
            </p:cNvPicPr>
            <p:nvPr/>
          </p:nvPicPr>
          <p:blipFill>
            <a:blip r:embed="rId6">
              <a:biLevel thresh="25000"/>
            </a:blip>
            <a:stretch>
              <a:fillRect/>
            </a:stretch>
          </p:blipFill>
          <p:spPr>
            <a:xfrm>
              <a:off x="2078496" y="2064654"/>
              <a:ext cx="777488" cy="714475"/>
            </a:xfrm>
            <a:prstGeom prst="rect">
              <a:avLst/>
            </a:prstGeom>
          </p:spPr>
        </p:pic>
      </p:grpSp>
      <p:sp>
        <p:nvSpPr>
          <p:cNvPr id="240" name="Rectangle 239"/>
          <p:cNvSpPr/>
          <p:nvPr/>
        </p:nvSpPr>
        <p:spPr>
          <a:xfrm rot="18900000">
            <a:off x="2994737" y="1012082"/>
            <a:ext cx="1041722" cy="1041722"/>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241" name="Rectangle 240"/>
          <p:cNvSpPr/>
          <p:nvPr/>
        </p:nvSpPr>
        <p:spPr>
          <a:xfrm rot="18900000">
            <a:off x="6159665" y="1016624"/>
            <a:ext cx="1041722" cy="1041722"/>
          </a:xfrm>
          <a:prstGeom prst="rect">
            <a:avLst/>
          </a:prstGeom>
          <a:solidFill>
            <a:schemeClr val="accent3"/>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242" name="Rectangle 241"/>
          <p:cNvSpPr/>
          <p:nvPr/>
        </p:nvSpPr>
        <p:spPr>
          <a:xfrm rot="18900000">
            <a:off x="9313029" y="1007155"/>
            <a:ext cx="1041722" cy="1041722"/>
          </a:xfrm>
          <a:prstGeom prst="rect">
            <a:avLst/>
          </a:prstGeom>
          <a:solidFill>
            <a:schemeClr val="accent3">
              <a:lumMod val="75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243" name="Rounded Rectangle 242"/>
          <p:cNvSpPr/>
          <p:nvPr/>
        </p:nvSpPr>
        <p:spPr bwMode="auto">
          <a:xfrm>
            <a:off x="2725982" y="850255"/>
            <a:ext cx="9283455" cy="689938"/>
          </a:xfrm>
          <a:prstGeom prst="roundRect">
            <a:avLst/>
          </a:prstGeom>
          <a:solidFill>
            <a:srgbClr val="FFFFFF">
              <a:alpha val="20000"/>
            </a:srgbClr>
          </a:solidFill>
          <a:ln w="142875" cap="rnd" cmpd="sng" algn="ctr">
            <a:solidFill>
              <a:srgbClr val="FFFFFF">
                <a:alpha val="3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p:cNvSpPr/>
          <p:nvPr/>
        </p:nvSpPr>
        <p:spPr>
          <a:xfrm>
            <a:off x="3200750" y="1021140"/>
            <a:ext cx="2320443" cy="338554"/>
          </a:xfrm>
          <a:prstGeom prst="rect">
            <a:avLst/>
          </a:prstGeom>
        </p:spPr>
        <p:txBody>
          <a:bodyPr wrap="non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People | Process | Tools</a:t>
            </a:r>
            <a:endParaRPr kumimoji="0" lang="en-US" sz="1600" b="0" i="0" u="none" strike="noStrike" kern="0" cap="none" spc="0" normalizeH="0" baseline="0" noProof="0" dirty="0">
              <a:ln>
                <a:noFill/>
              </a:ln>
              <a:solidFill>
                <a:srgbClr val="505050"/>
              </a:solidFill>
              <a:effectLst/>
              <a:uLnTx/>
              <a:uFillTx/>
            </a:endParaRPr>
          </a:p>
        </p:txBody>
      </p:sp>
      <p:sp>
        <p:nvSpPr>
          <p:cNvPr id="248" name="Freeform 7"/>
          <p:cNvSpPr>
            <a:spLocks/>
          </p:cNvSpPr>
          <p:nvPr/>
        </p:nvSpPr>
        <p:spPr bwMode="auto">
          <a:xfrm>
            <a:off x="11535284" y="6331871"/>
            <a:ext cx="900805" cy="591199"/>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chemeClr val="accent1">
              <a:lumMod val="60000"/>
              <a:lumOff val="40000"/>
              <a:alpha val="5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ndParaRPr>
          </a:p>
        </p:txBody>
      </p:sp>
      <p:sp>
        <p:nvSpPr>
          <p:cNvPr id="250" name="Isosceles Triangle 3"/>
          <p:cNvSpPr/>
          <p:nvPr/>
        </p:nvSpPr>
        <p:spPr bwMode="auto">
          <a:xfrm rot="5400000">
            <a:off x="2872374" y="727526"/>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Isosceles Triangle 3"/>
          <p:cNvSpPr/>
          <p:nvPr/>
        </p:nvSpPr>
        <p:spPr bwMode="auto">
          <a:xfrm rot="5400000">
            <a:off x="6018803" y="727526"/>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Isosceles Triangle 3"/>
          <p:cNvSpPr/>
          <p:nvPr/>
        </p:nvSpPr>
        <p:spPr bwMode="auto">
          <a:xfrm rot="5400000">
            <a:off x="9134602" y="727527"/>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Isosceles Triangle 3"/>
          <p:cNvSpPr/>
          <p:nvPr/>
        </p:nvSpPr>
        <p:spPr bwMode="auto">
          <a:xfrm rot="16200000" flipH="1">
            <a:off x="2770204" y="1410367"/>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Isosceles Triangle 3"/>
          <p:cNvSpPr/>
          <p:nvPr/>
        </p:nvSpPr>
        <p:spPr bwMode="auto">
          <a:xfrm rot="16200000" flipH="1">
            <a:off x="5919842" y="1410368"/>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Isosceles Triangle 3"/>
          <p:cNvSpPr/>
          <p:nvPr/>
        </p:nvSpPr>
        <p:spPr bwMode="auto">
          <a:xfrm rot="16200000" flipH="1">
            <a:off x="9058431" y="1410369"/>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6" name="Group 255"/>
          <p:cNvGrpSpPr/>
          <p:nvPr/>
        </p:nvGrpSpPr>
        <p:grpSpPr>
          <a:xfrm>
            <a:off x="9647237" y="152475"/>
            <a:ext cx="2229794" cy="1452178"/>
            <a:chOff x="9698195" y="0"/>
            <a:chExt cx="2229794" cy="1452178"/>
          </a:xfrm>
        </p:grpSpPr>
        <p:pic>
          <p:nvPicPr>
            <p:cNvPr id="257" name="Picture 256"/>
            <p:cNvPicPr>
              <a:picLocks noChangeAspect="1"/>
            </p:cNvPicPr>
            <p:nvPr/>
          </p:nvPicPr>
          <p:blipFill>
            <a:blip r:embed="rId7"/>
            <a:stretch>
              <a:fillRect/>
            </a:stretch>
          </p:blipFill>
          <p:spPr>
            <a:xfrm>
              <a:off x="9698195" y="219347"/>
              <a:ext cx="1695143" cy="1232831"/>
            </a:xfrm>
            <a:prstGeom prst="rect">
              <a:avLst/>
            </a:prstGeom>
          </p:spPr>
        </p:pic>
        <p:grpSp>
          <p:nvGrpSpPr>
            <p:cNvPr id="258" name="Group 257"/>
            <p:cNvGrpSpPr/>
            <p:nvPr/>
          </p:nvGrpSpPr>
          <p:grpSpPr>
            <a:xfrm>
              <a:off x="11080289" y="0"/>
              <a:ext cx="847700" cy="1452178"/>
              <a:chOff x="10147300" y="798513"/>
              <a:chExt cx="1128713" cy="1933575"/>
            </a:xfrm>
          </p:grpSpPr>
          <p:sp>
            <p:nvSpPr>
              <p:cNvPr id="259" name="Freeform 5"/>
              <p:cNvSpPr>
                <a:spLocks/>
              </p:cNvSpPr>
              <p:nvPr/>
            </p:nvSpPr>
            <p:spPr bwMode="auto">
              <a:xfrm>
                <a:off x="10566400" y="1195388"/>
                <a:ext cx="609600" cy="130651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0" name="Freeform 6"/>
              <p:cNvSpPr>
                <a:spLocks/>
              </p:cNvSpPr>
              <p:nvPr/>
            </p:nvSpPr>
            <p:spPr bwMode="auto">
              <a:xfrm>
                <a:off x="10721975" y="2654300"/>
                <a:ext cx="158750" cy="77788"/>
              </a:xfrm>
              <a:custGeom>
                <a:avLst/>
                <a:gdLst>
                  <a:gd name="T0" fmla="*/ 36 w 71"/>
                  <a:gd name="T1" fmla="*/ 0 h 35"/>
                  <a:gd name="T2" fmla="*/ 0 w 71"/>
                  <a:gd name="T3" fmla="*/ 35 h 35"/>
                  <a:gd name="T4" fmla="*/ 71 w 71"/>
                  <a:gd name="T5" fmla="*/ 35 h 35"/>
                  <a:gd name="T6" fmla="*/ 36 w 71"/>
                  <a:gd name="T7" fmla="*/ 0 h 35"/>
                </a:gdLst>
                <a:ahLst/>
                <a:cxnLst>
                  <a:cxn ang="0">
                    <a:pos x="T0" y="T1"/>
                  </a:cxn>
                  <a:cxn ang="0">
                    <a:pos x="T2" y="T3"/>
                  </a:cxn>
                  <a:cxn ang="0">
                    <a:pos x="T4" y="T5"/>
                  </a:cxn>
                  <a:cxn ang="0">
                    <a:pos x="T6" y="T7"/>
                  </a:cxn>
                </a:cxnLst>
                <a:rect l="0" t="0" r="r" b="b"/>
                <a:pathLst>
                  <a:path w="71" h="35">
                    <a:moveTo>
                      <a:pt x="36" y="0"/>
                    </a:moveTo>
                    <a:cubicBezTo>
                      <a:pt x="16" y="0"/>
                      <a:pt x="0" y="16"/>
                      <a:pt x="0" y="35"/>
                    </a:cubicBezTo>
                    <a:cubicBezTo>
                      <a:pt x="71" y="35"/>
                      <a:pt x="71" y="35"/>
                      <a:pt x="71" y="35"/>
                    </a:cubicBezTo>
                    <a:cubicBezTo>
                      <a:pt x="71" y="16"/>
                      <a:pt x="55"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1" name="Freeform 7"/>
              <p:cNvSpPr>
                <a:spLocks/>
              </p:cNvSpPr>
              <p:nvPr/>
            </p:nvSpPr>
            <p:spPr bwMode="auto">
              <a:xfrm>
                <a:off x="10147300" y="2632075"/>
                <a:ext cx="200025" cy="100013"/>
              </a:xfrm>
              <a:custGeom>
                <a:avLst/>
                <a:gdLst>
                  <a:gd name="T0" fmla="*/ 45 w 90"/>
                  <a:gd name="T1" fmla="*/ 0 h 45"/>
                  <a:gd name="T2" fmla="*/ 0 w 90"/>
                  <a:gd name="T3" fmla="*/ 45 h 45"/>
                  <a:gd name="T4" fmla="*/ 90 w 90"/>
                  <a:gd name="T5" fmla="*/ 45 h 45"/>
                  <a:gd name="T6" fmla="*/ 45 w 90"/>
                  <a:gd name="T7" fmla="*/ 0 h 45"/>
                </a:gdLst>
                <a:ahLst/>
                <a:cxnLst>
                  <a:cxn ang="0">
                    <a:pos x="T0" y="T1"/>
                  </a:cxn>
                  <a:cxn ang="0">
                    <a:pos x="T2" y="T3"/>
                  </a:cxn>
                  <a:cxn ang="0">
                    <a:pos x="T4" y="T5"/>
                  </a:cxn>
                  <a:cxn ang="0">
                    <a:pos x="T6" y="T7"/>
                  </a:cxn>
                </a:cxnLst>
                <a:rect l="0" t="0" r="r" b="b"/>
                <a:pathLst>
                  <a:path w="90" h="45">
                    <a:moveTo>
                      <a:pt x="45" y="0"/>
                    </a:moveTo>
                    <a:cubicBezTo>
                      <a:pt x="20" y="0"/>
                      <a:pt x="0" y="20"/>
                      <a:pt x="0" y="45"/>
                    </a:cubicBezTo>
                    <a:cubicBezTo>
                      <a:pt x="90" y="45"/>
                      <a:pt x="90" y="45"/>
                      <a:pt x="90" y="45"/>
                    </a:cubicBezTo>
                    <a:cubicBezTo>
                      <a:pt x="90"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2" name="Freeform 8"/>
              <p:cNvSpPr>
                <a:spLocks/>
              </p:cNvSpPr>
              <p:nvPr/>
            </p:nvSpPr>
            <p:spPr bwMode="auto">
              <a:xfrm>
                <a:off x="10460038" y="2632075"/>
                <a:ext cx="201613" cy="100013"/>
              </a:xfrm>
              <a:custGeom>
                <a:avLst/>
                <a:gdLst>
                  <a:gd name="T0" fmla="*/ 45 w 91"/>
                  <a:gd name="T1" fmla="*/ 0 h 45"/>
                  <a:gd name="T2" fmla="*/ 0 w 91"/>
                  <a:gd name="T3" fmla="*/ 45 h 45"/>
                  <a:gd name="T4" fmla="*/ 91 w 91"/>
                  <a:gd name="T5" fmla="*/ 45 h 45"/>
                  <a:gd name="T6" fmla="*/ 45 w 91"/>
                  <a:gd name="T7" fmla="*/ 0 h 45"/>
                </a:gdLst>
                <a:ahLst/>
                <a:cxnLst>
                  <a:cxn ang="0">
                    <a:pos x="T0" y="T1"/>
                  </a:cxn>
                  <a:cxn ang="0">
                    <a:pos x="T2" y="T3"/>
                  </a:cxn>
                  <a:cxn ang="0">
                    <a:pos x="T4" y="T5"/>
                  </a:cxn>
                  <a:cxn ang="0">
                    <a:pos x="T6" y="T7"/>
                  </a:cxn>
                </a:cxnLst>
                <a:rect l="0" t="0" r="r" b="b"/>
                <a:pathLst>
                  <a:path w="91" h="45">
                    <a:moveTo>
                      <a:pt x="45" y="0"/>
                    </a:moveTo>
                    <a:cubicBezTo>
                      <a:pt x="20" y="0"/>
                      <a:pt x="0" y="20"/>
                      <a:pt x="0" y="45"/>
                    </a:cubicBezTo>
                    <a:cubicBezTo>
                      <a:pt x="91" y="45"/>
                      <a:pt x="91" y="45"/>
                      <a:pt x="91" y="45"/>
                    </a:cubicBezTo>
                    <a:cubicBezTo>
                      <a:pt x="91"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3" name="Freeform 9"/>
              <p:cNvSpPr>
                <a:spLocks/>
              </p:cNvSpPr>
              <p:nvPr/>
            </p:nvSpPr>
            <p:spPr bwMode="auto">
              <a:xfrm>
                <a:off x="10898188" y="2654300"/>
                <a:ext cx="155575" cy="77788"/>
              </a:xfrm>
              <a:custGeom>
                <a:avLst/>
                <a:gdLst>
                  <a:gd name="T0" fmla="*/ 35 w 70"/>
                  <a:gd name="T1" fmla="*/ 0 h 35"/>
                  <a:gd name="T2" fmla="*/ 0 w 70"/>
                  <a:gd name="T3" fmla="*/ 35 h 35"/>
                  <a:gd name="T4" fmla="*/ 70 w 70"/>
                  <a:gd name="T5" fmla="*/ 35 h 35"/>
                  <a:gd name="T6" fmla="*/ 35 w 70"/>
                  <a:gd name="T7" fmla="*/ 0 h 35"/>
                </a:gdLst>
                <a:ahLst/>
                <a:cxnLst>
                  <a:cxn ang="0">
                    <a:pos x="T0" y="T1"/>
                  </a:cxn>
                  <a:cxn ang="0">
                    <a:pos x="T2" y="T3"/>
                  </a:cxn>
                  <a:cxn ang="0">
                    <a:pos x="T4" y="T5"/>
                  </a:cxn>
                  <a:cxn ang="0">
                    <a:pos x="T6" y="T7"/>
                  </a:cxn>
                </a:cxnLst>
                <a:rect l="0" t="0" r="r" b="b"/>
                <a:pathLst>
                  <a:path w="70" h="35">
                    <a:moveTo>
                      <a:pt x="35" y="0"/>
                    </a:moveTo>
                    <a:cubicBezTo>
                      <a:pt x="16" y="0"/>
                      <a:pt x="0" y="16"/>
                      <a:pt x="0" y="35"/>
                    </a:cubicBezTo>
                    <a:cubicBezTo>
                      <a:pt x="70" y="35"/>
                      <a:pt x="70" y="35"/>
                      <a:pt x="70" y="35"/>
                    </a:cubicBezTo>
                    <a:cubicBezTo>
                      <a:pt x="70" y="16"/>
                      <a:pt x="54" y="0"/>
                      <a:pt x="3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4" name="Freeform 10"/>
              <p:cNvSpPr>
                <a:spLocks/>
              </p:cNvSpPr>
              <p:nvPr/>
            </p:nvSpPr>
            <p:spPr bwMode="auto">
              <a:xfrm>
                <a:off x="10780713" y="828675"/>
                <a:ext cx="241300" cy="293688"/>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5" name="Freeform 11"/>
              <p:cNvSpPr>
                <a:spLocks/>
              </p:cNvSpPr>
              <p:nvPr/>
            </p:nvSpPr>
            <p:spPr bwMode="auto">
              <a:xfrm>
                <a:off x="10747375" y="798513"/>
                <a:ext cx="241300" cy="273050"/>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6" name="Freeform 12"/>
              <p:cNvSpPr>
                <a:spLocks/>
              </p:cNvSpPr>
              <p:nvPr/>
            </p:nvSpPr>
            <p:spPr bwMode="auto">
              <a:xfrm>
                <a:off x="10826750" y="1050925"/>
                <a:ext cx="123825" cy="131763"/>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7" name="Freeform 13"/>
              <p:cNvSpPr>
                <a:spLocks/>
              </p:cNvSpPr>
              <p:nvPr/>
            </p:nvSpPr>
            <p:spPr bwMode="auto">
              <a:xfrm>
                <a:off x="10493375" y="1195388"/>
                <a:ext cx="304800" cy="690563"/>
              </a:xfrm>
              <a:custGeom>
                <a:avLst/>
                <a:gdLst>
                  <a:gd name="T0" fmla="*/ 137 w 137"/>
                  <a:gd name="T1" fmla="*/ 10 h 311"/>
                  <a:gd name="T2" fmla="*/ 72 w 137"/>
                  <a:gd name="T3" fmla="*/ 0 h 311"/>
                  <a:gd name="T4" fmla="*/ 0 w 137"/>
                  <a:gd name="T5" fmla="*/ 311 h 311"/>
                  <a:gd name="T6" fmla="*/ 49 w 137"/>
                  <a:gd name="T7" fmla="*/ 311 h 311"/>
                  <a:gd name="T8" fmla="*/ 137 w 137"/>
                  <a:gd name="T9" fmla="*/ 10 h 311"/>
                </a:gdLst>
                <a:ahLst/>
                <a:cxnLst>
                  <a:cxn ang="0">
                    <a:pos x="T0" y="T1"/>
                  </a:cxn>
                  <a:cxn ang="0">
                    <a:pos x="T2" y="T3"/>
                  </a:cxn>
                  <a:cxn ang="0">
                    <a:pos x="T4" y="T5"/>
                  </a:cxn>
                  <a:cxn ang="0">
                    <a:pos x="T6" y="T7"/>
                  </a:cxn>
                  <a:cxn ang="0">
                    <a:pos x="T8" y="T9"/>
                  </a:cxn>
                </a:cxnLst>
                <a:rect l="0" t="0" r="r" b="b"/>
                <a:pathLst>
                  <a:path w="137" h="311">
                    <a:moveTo>
                      <a:pt x="137" y="10"/>
                    </a:moveTo>
                    <a:cubicBezTo>
                      <a:pt x="121" y="6"/>
                      <a:pt x="88" y="5"/>
                      <a:pt x="72" y="0"/>
                    </a:cubicBezTo>
                    <a:cubicBezTo>
                      <a:pt x="26" y="101"/>
                      <a:pt x="10" y="201"/>
                      <a:pt x="0" y="311"/>
                    </a:cubicBezTo>
                    <a:cubicBezTo>
                      <a:pt x="49" y="311"/>
                      <a:pt x="49" y="311"/>
                      <a:pt x="49" y="311"/>
                    </a:cubicBezTo>
                    <a:cubicBezTo>
                      <a:pt x="60" y="206"/>
                      <a:pt x="92" y="106"/>
                      <a:pt x="137" y="1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8" name="Freeform 14"/>
              <p:cNvSpPr>
                <a:spLocks/>
              </p:cNvSpPr>
              <p:nvPr/>
            </p:nvSpPr>
            <p:spPr bwMode="auto">
              <a:xfrm>
                <a:off x="10983913" y="1189038"/>
                <a:ext cx="292100" cy="690563"/>
              </a:xfrm>
              <a:custGeom>
                <a:avLst/>
                <a:gdLst>
                  <a:gd name="T0" fmla="*/ 58 w 131"/>
                  <a:gd name="T1" fmla="*/ 177 h 311"/>
                  <a:gd name="T2" fmla="*/ 0 w 131"/>
                  <a:gd name="T3" fmla="*/ 13 h 311"/>
                  <a:gd name="T4" fmla="*/ 58 w 131"/>
                  <a:gd name="T5" fmla="*/ 0 h 311"/>
                  <a:gd name="T6" fmla="*/ 116 w 131"/>
                  <a:gd name="T7" fmla="*/ 192 h 311"/>
                  <a:gd name="T8" fmla="*/ 131 w 131"/>
                  <a:gd name="T9" fmla="*/ 311 h 311"/>
                  <a:gd name="T10" fmla="*/ 82 w 131"/>
                  <a:gd name="T11" fmla="*/ 311 h 311"/>
                  <a:gd name="T12" fmla="*/ 58 w 131"/>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131" h="311">
                    <a:moveTo>
                      <a:pt x="58" y="177"/>
                    </a:moveTo>
                    <a:cubicBezTo>
                      <a:pt x="45" y="121"/>
                      <a:pt x="26" y="67"/>
                      <a:pt x="0" y="13"/>
                    </a:cubicBezTo>
                    <a:cubicBezTo>
                      <a:pt x="16" y="9"/>
                      <a:pt x="42" y="4"/>
                      <a:pt x="58" y="0"/>
                    </a:cubicBezTo>
                    <a:cubicBezTo>
                      <a:pt x="87" y="63"/>
                      <a:pt x="104" y="126"/>
                      <a:pt x="116" y="192"/>
                    </a:cubicBezTo>
                    <a:cubicBezTo>
                      <a:pt x="122" y="230"/>
                      <a:pt x="127" y="270"/>
                      <a:pt x="131" y="311"/>
                    </a:cubicBezTo>
                    <a:cubicBezTo>
                      <a:pt x="82" y="311"/>
                      <a:pt x="82" y="311"/>
                      <a:pt x="82" y="311"/>
                    </a:cubicBezTo>
                    <a:cubicBezTo>
                      <a:pt x="77" y="265"/>
                      <a:pt x="69" y="220"/>
                      <a:pt x="58" y="17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9" name="Freeform 15"/>
              <p:cNvSpPr>
                <a:spLocks/>
              </p:cNvSpPr>
              <p:nvPr/>
            </p:nvSpPr>
            <p:spPr bwMode="auto">
              <a:xfrm>
                <a:off x="10709275" y="1781175"/>
                <a:ext cx="173038" cy="887413"/>
              </a:xfrm>
              <a:custGeom>
                <a:avLst/>
                <a:gdLst>
                  <a:gd name="T0" fmla="*/ 94 w 109"/>
                  <a:gd name="T1" fmla="*/ 559 h 559"/>
                  <a:gd name="T2" fmla="*/ 22 w 109"/>
                  <a:gd name="T3" fmla="*/ 559 h 559"/>
                  <a:gd name="T4" fmla="*/ 0 w 109"/>
                  <a:gd name="T5" fmla="*/ 0 h 559"/>
                  <a:gd name="T6" fmla="*/ 109 w 109"/>
                  <a:gd name="T7" fmla="*/ 101 h 559"/>
                  <a:gd name="T8" fmla="*/ 94 w 109"/>
                  <a:gd name="T9" fmla="*/ 559 h 559"/>
                </a:gdLst>
                <a:ahLst/>
                <a:cxnLst>
                  <a:cxn ang="0">
                    <a:pos x="T0" y="T1"/>
                  </a:cxn>
                  <a:cxn ang="0">
                    <a:pos x="T2" y="T3"/>
                  </a:cxn>
                  <a:cxn ang="0">
                    <a:pos x="T4" y="T5"/>
                  </a:cxn>
                  <a:cxn ang="0">
                    <a:pos x="T6" y="T7"/>
                  </a:cxn>
                  <a:cxn ang="0">
                    <a:pos x="T8" y="T9"/>
                  </a:cxn>
                </a:cxnLst>
                <a:rect l="0" t="0" r="r" b="b"/>
                <a:pathLst>
                  <a:path w="109" h="559">
                    <a:moveTo>
                      <a:pt x="94" y="559"/>
                    </a:moveTo>
                    <a:lnTo>
                      <a:pt x="22" y="559"/>
                    </a:lnTo>
                    <a:lnTo>
                      <a:pt x="0" y="0"/>
                    </a:lnTo>
                    <a:lnTo>
                      <a:pt x="109" y="101"/>
                    </a:lnTo>
                    <a:lnTo>
                      <a:pt x="94"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0" name="Freeform 16"/>
              <p:cNvSpPr>
                <a:spLocks/>
              </p:cNvSpPr>
              <p:nvPr/>
            </p:nvSpPr>
            <p:spPr bwMode="auto">
              <a:xfrm>
                <a:off x="10888663" y="1781175"/>
                <a:ext cx="161925" cy="887413"/>
              </a:xfrm>
              <a:custGeom>
                <a:avLst/>
                <a:gdLst>
                  <a:gd name="T0" fmla="*/ 88 w 102"/>
                  <a:gd name="T1" fmla="*/ 559 h 559"/>
                  <a:gd name="T2" fmla="*/ 17 w 102"/>
                  <a:gd name="T3" fmla="*/ 559 h 559"/>
                  <a:gd name="T4" fmla="*/ 0 w 102"/>
                  <a:gd name="T5" fmla="*/ 101 h 559"/>
                  <a:gd name="T6" fmla="*/ 102 w 102"/>
                  <a:gd name="T7" fmla="*/ 0 h 559"/>
                  <a:gd name="T8" fmla="*/ 88 w 102"/>
                  <a:gd name="T9" fmla="*/ 559 h 559"/>
                </a:gdLst>
                <a:ahLst/>
                <a:cxnLst>
                  <a:cxn ang="0">
                    <a:pos x="T0" y="T1"/>
                  </a:cxn>
                  <a:cxn ang="0">
                    <a:pos x="T2" y="T3"/>
                  </a:cxn>
                  <a:cxn ang="0">
                    <a:pos x="T4" y="T5"/>
                  </a:cxn>
                  <a:cxn ang="0">
                    <a:pos x="T6" y="T7"/>
                  </a:cxn>
                  <a:cxn ang="0">
                    <a:pos x="T8" y="T9"/>
                  </a:cxn>
                </a:cxnLst>
                <a:rect l="0" t="0" r="r" b="b"/>
                <a:pathLst>
                  <a:path w="102" h="559">
                    <a:moveTo>
                      <a:pt x="88" y="559"/>
                    </a:moveTo>
                    <a:lnTo>
                      <a:pt x="17" y="559"/>
                    </a:lnTo>
                    <a:lnTo>
                      <a:pt x="0" y="101"/>
                    </a:lnTo>
                    <a:lnTo>
                      <a:pt x="102" y="0"/>
                    </a:lnTo>
                    <a:lnTo>
                      <a:pt x="88"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1" name="Freeform 17"/>
              <p:cNvSpPr>
                <a:spLocks/>
              </p:cNvSpPr>
              <p:nvPr/>
            </p:nvSpPr>
            <p:spPr bwMode="auto">
              <a:xfrm>
                <a:off x="10506075" y="1885950"/>
                <a:ext cx="80963" cy="88900"/>
              </a:xfrm>
              <a:custGeom>
                <a:avLst/>
                <a:gdLst>
                  <a:gd name="T0" fmla="*/ 0 w 36"/>
                  <a:gd name="T1" fmla="*/ 0 h 40"/>
                  <a:gd name="T2" fmla="*/ 0 w 36"/>
                  <a:gd name="T3" fmla="*/ 22 h 40"/>
                  <a:gd name="T4" fmla="*/ 18 w 36"/>
                  <a:gd name="T5" fmla="*/ 40 h 40"/>
                  <a:gd name="T6" fmla="*/ 36 w 36"/>
                  <a:gd name="T7" fmla="*/ 22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2"/>
                      <a:pt x="0" y="22"/>
                      <a:pt x="0" y="22"/>
                    </a:cubicBezTo>
                    <a:cubicBezTo>
                      <a:pt x="0" y="32"/>
                      <a:pt x="8" y="40"/>
                      <a:pt x="18" y="40"/>
                    </a:cubicBezTo>
                    <a:cubicBezTo>
                      <a:pt x="28" y="40"/>
                      <a:pt x="36" y="32"/>
                      <a:pt x="36" y="22"/>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2" name="Freeform 18"/>
              <p:cNvSpPr>
                <a:spLocks/>
              </p:cNvSpPr>
              <p:nvPr/>
            </p:nvSpPr>
            <p:spPr bwMode="auto">
              <a:xfrm>
                <a:off x="11180763" y="1879600"/>
                <a:ext cx="79375" cy="88900"/>
              </a:xfrm>
              <a:custGeom>
                <a:avLst/>
                <a:gdLst>
                  <a:gd name="T0" fmla="*/ 0 w 36"/>
                  <a:gd name="T1" fmla="*/ 0 h 40"/>
                  <a:gd name="T2" fmla="*/ 0 w 36"/>
                  <a:gd name="T3" fmla="*/ 21 h 40"/>
                  <a:gd name="T4" fmla="*/ 18 w 36"/>
                  <a:gd name="T5" fmla="*/ 40 h 40"/>
                  <a:gd name="T6" fmla="*/ 36 w 36"/>
                  <a:gd name="T7" fmla="*/ 21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1"/>
                      <a:pt x="0" y="21"/>
                      <a:pt x="0" y="21"/>
                    </a:cubicBezTo>
                    <a:cubicBezTo>
                      <a:pt x="0" y="31"/>
                      <a:pt x="8" y="40"/>
                      <a:pt x="18" y="40"/>
                    </a:cubicBezTo>
                    <a:cubicBezTo>
                      <a:pt x="28" y="40"/>
                      <a:pt x="36" y="31"/>
                      <a:pt x="36" y="21"/>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3" name="Freeform 19"/>
              <p:cNvSpPr>
                <a:spLocks/>
              </p:cNvSpPr>
              <p:nvPr/>
            </p:nvSpPr>
            <p:spPr bwMode="auto">
              <a:xfrm>
                <a:off x="10764838" y="901700"/>
                <a:ext cx="246063" cy="220663"/>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4" name="Freeform 20"/>
              <p:cNvSpPr>
                <a:spLocks noEditPoints="1"/>
              </p:cNvSpPr>
              <p:nvPr/>
            </p:nvSpPr>
            <p:spPr bwMode="auto">
              <a:xfrm>
                <a:off x="10450513" y="2552700"/>
                <a:ext cx="207963" cy="100013"/>
              </a:xfrm>
              <a:custGeom>
                <a:avLst/>
                <a:gdLst>
                  <a:gd name="T0" fmla="*/ 92 w 93"/>
                  <a:gd name="T1" fmla="*/ 21 h 45"/>
                  <a:gd name="T2" fmla="*/ 69 w 93"/>
                  <a:gd name="T3" fmla="*/ 15 h 45"/>
                  <a:gd name="T4" fmla="*/ 46 w 93"/>
                  <a:gd name="T5" fmla="*/ 14 h 45"/>
                  <a:gd name="T6" fmla="*/ 25 w 93"/>
                  <a:gd name="T7" fmla="*/ 4 h 45"/>
                  <a:gd name="T8" fmla="*/ 1 w 93"/>
                  <a:gd name="T9" fmla="*/ 0 h 45"/>
                  <a:gd name="T10" fmla="*/ 0 w 93"/>
                  <a:gd name="T11" fmla="*/ 3 h 45"/>
                  <a:gd name="T12" fmla="*/ 2 w 93"/>
                  <a:gd name="T13" fmla="*/ 7 h 45"/>
                  <a:gd name="T14" fmla="*/ 3 w 93"/>
                  <a:gd name="T15" fmla="*/ 15 h 45"/>
                  <a:gd name="T16" fmla="*/ 22 w 93"/>
                  <a:gd name="T17" fmla="*/ 32 h 45"/>
                  <a:gd name="T18" fmla="*/ 41 w 93"/>
                  <a:gd name="T19" fmla="*/ 20 h 45"/>
                  <a:gd name="T20" fmla="*/ 45 w 93"/>
                  <a:gd name="T21" fmla="*/ 19 h 45"/>
                  <a:gd name="T22" fmla="*/ 48 w 93"/>
                  <a:gd name="T23" fmla="*/ 21 h 45"/>
                  <a:gd name="T24" fmla="*/ 59 w 93"/>
                  <a:gd name="T25" fmla="*/ 41 h 45"/>
                  <a:gd name="T26" fmla="*/ 83 w 93"/>
                  <a:gd name="T27" fmla="*/ 34 h 45"/>
                  <a:gd name="T28" fmla="*/ 88 w 93"/>
                  <a:gd name="T29" fmla="*/ 27 h 45"/>
                  <a:gd name="T30" fmla="*/ 91 w 93"/>
                  <a:gd name="T31" fmla="*/ 24 h 45"/>
                  <a:gd name="T32" fmla="*/ 92 w 93"/>
                  <a:gd name="T33" fmla="*/ 21 h 45"/>
                  <a:gd name="T34" fmla="*/ 31 w 93"/>
                  <a:gd name="T35" fmla="*/ 27 h 45"/>
                  <a:gd name="T36" fmla="*/ 13 w 93"/>
                  <a:gd name="T37" fmla="*/ 28 h 45"/>
                  <a:gd name="T38" fmla="*/ 7 w 93"/>
                  <a:gd name="T39" fmla="*/ 9 h 45"/>
                  <a:gd name="T40" fmla="*/ 25 w 93"/>
                  <a:gd name="T41" fmla="*/ 6 h 45"/>
                  <a:gd name="T42" fmla="*/ 36 w 93"/>
                  <a:gd name="T43" fmla="*/ 12 h 45"/>
                  <a:gd name="T44" fmla="*/ 31 w 93"/>
                  <a:gd name="T45" fmla="*/ 27 h 45"/>
                  <a:gd name="T46" fmla="*/ 68 w 93"/>
                  <a:gd name="T47" fmla="*/ 41 h 45"/>
                  <a:gd name="T48" fmla="*/ 53 w 93"/>
                  <a:gd name="T49" fmla="*/ 33 h 45"/>
                  <a:gd name="T50" fmla="*/ 56 w 93"/>
                  <a:gd name="T51" fmla="*/ 17 h 45"/>
                  <a:gd name="T52" fmla="*/ 68 w 93"/>
                  <a:gd name="T53" fmla="*/ 17 h 45"/>
                  <a:gd name="T54" fmla="*/ 83 w 93"/>
                  <a:gd name="T55" fmla="*/ 27 h 45"/>
                  <a:gd name="T56" fmla="*/ 68 w 93"/>
                  <a:gd name="T57"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45">
                    <a:moveTo>
                      <a:pt x="92" y="21"/>
                    </a:moveTo>
                    <a:cubicBezTo>
                      <a:pt x="92" y="21"/>
                      <a:pt x="79" y="16"/>
                      <a:pt x="69" y="15"/>
                    </a:cubicBezTo>
                    <a:cubicBezTo>
                      <a:pt x="59" y="14"/>
                      <a:pt x="50" y="15"/>
                      <a:pt x="46" y="14"/>
                    </a:cubicBezTo>
                    <a:cubicBezTo>
                      <a:pt x="41" y="13"/>
                      <a:pt x="34" y="8"/>
                      <a:pt x="25" y="4"/>
                    </a:cubicBezTo>
                    <a:cubicBezTo>
                      <a:pt x="15" y="1"/>
                      <a:pt x="1" y="0"/>
                      <a:pt x="1" y="0"/>
                    </a:cubicBezTo>
                    <a:cubicBezTo>
                      <a:pt x="0" y="0"/>
                      <a:pt x="0" y="1"/>
                      <a:pt x="0" y="3"/>
                    </a:cubicBezTo>
                    <a:cubicBezTo>
                      <a:pt x="0" y="4"/>
                      <a:pt x="0" y="5"/>
                      <a:pt x="2" y="7"/>
                    </a:cubicBezTo>
                    <a:cubicBezTo>
                      <a:pt x="4" y="8"/>
                      <a:pt x="3" y="15"/>
                      <a:pt x="3" y="15"/>
                    </a:cubicBezTo>
                    <a:cubicBezTo>
                      <a:pt x="3" y="26"/>
                      <a:pt x="10" y="31"/>
                      <a:pt x="22" y="32"/>
                    </a:cubicBezTo>
                    <a:cubicBezTo>
                      <a:pt x="34" y="33"/>
                      <a:pt x="39" y="21"/>
                      <a:pt x="41" y="20"/>
                    </a:cubicBezTo>
                    <a:cubicBezTo>
                      <a:pt x="43" y="18"/>
                      <a:pt x="45" y="19"/>
                      <a:pt x="45" y="19"/>
                    </a:cubicBezTo>
                    <a:cubicBezTo>
                      <a:pt x="45" y="19"/>
                      <a:pt x="47" y="19"/>
                      <a:pt x="48" y="21"/>
                    </a:cubicBezTo>
                    <a:cubicBezTo>
                      <a:pt x="49" y="23"/>
                      <a:pt x="48" y="36"/>
                      <a:pt x="59" y="41"/>
                    </a:cubicBezTo>
                    <a:cubicBezTo>
                      <a:pt x="70" y="45"/>
                      <a:pt x="79" y="44"/>
                      <a:pt x="83" y="34"/>
                    </a:cubicBezTo>
                    <a:cubicBezTo>
                      <a:pt x="83" y="34"/>
                      <a:pt x="85" y="28"/>
                      <a:pt x="88" y="27"/>
                    </a:cubicBezTo>
                    <a:cubicBezTo>
                      <a:pt x="90" y="27"/>
                      <a:pt x="90" y="26"/>
                      <a:pt x="91" y="24"/>
                    </a:cubicBezTo>
                    <a:cubicBezTo>
                      <a:pt x="92" y="23"/>
                      <a:pt x="93" y="22"/>
                      <a:pt x="92" y="21"/>
                    </a:cubicBezTo>
                    <a:close/>
                    <a:moveTo>
                      <a:pt x="31" y="27"/>
                    </a:moveTo>
                    <a:cubicBezTo>
                      <a:pt x="27" y="31"/>
                      <a:pt x="21" y="31"/>
                      <a:pt x="13" y="28"/>
                    </a:cubicBezTo>
                    <a:cubicBezTo>
                      <a:pt x="6" y="25"/>
                      <a:pt x="4" y="19"/>
                      <a:pt x="7" y="9"/>
                    </a:cubicBezTo>
                    <a:cubicBezTo>
                      <a:pt x="9" y="0"/>
                      <a:pt x="25" y="6"/>
                      <a:pt x="25" y="6"/>
                    </a:cubicBezTo>
                    <a:cubicBezTo>
                      <a:pt x="31" y="9"/>
                      <a:pt x="31" y="9"/>
                      <a:pt x="36" y="12"/>
                    </a:cubicBezTo>
                    <a:cubicBezTo>
                      <a:pt x="40" y="15"/>
                      <a:pt x="35" y="24"/>
                      <a:pt x="31" y="27"/>
                    </a:cubicBezTo>
                    <a:close/>
                    <a:moveTo>
                      <a:pt x="68" y="41"/>
                    </a:moveTo>
                    <a:cubicBezTo>
                      <a:pt x="61" y="40"/>
                      <a:pt x="55" y="37"/>
                      <a:pt x="53" y="33"/>
                    </a:cubicBezTo>
                    <a:cubicBezTo>
                      <a:pt x="51" y="28"/>
                      <a:pt x="50" y="18"/>
                      <a:pt x="56" y="17"/>
                    </a:cubicBezTo>
                    <a:cubicBezTo>
                      <a:pt x="61" y="16"/>
                      <a:pt x="61" y="16"/>
                      <a:pt x="68" y="17"/>
                    </a:cubicBezTo>
                    <a:cubicBezTo>
                      <a:pt x="68" y="17"/>
                      <a:pt x="85" y="18"/>
                      <a:pt x="83" y="27"/>
                    </a:cubicBezTo>
                    <a:cubicBezTo>
                      <a:pt x="80" y="37"/>
                      <a:pt x="76" y="42"/>
                      <a:pt x="6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5" name="Freeform 21"/>
              <p:cNvSpPr>
                <a:spLocks/>
              </p:cNvSpPr>
              <p:nvPr/>
            </p:nvSpPr>
            <p:spPr bwMode="auto">
              <a:xfrm>
                <a:off x="10455275" y="2554288"/>
                <a:ext cx="6350" cy="7938"/>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3"/>
                      <a:pt x="2" y="3"/>
                      <a:pt x="1" y="3"/>
                    </a:cubicBezTo>
                    <a:cubicBezTo>
                      <a:pt x="0" y="3"/>
                      <a:pt x="0" y="2"/>
                      <a:pt x="0" y="1"/>
                    </a:cubicBezTo>
                    <a:cubicBezTo>
                      <a:pt x="0" y="1"/>
                      <a:pt x="1" y="0"/>
                      <a:pt x="2" y="0"/>
                    </a:cubicBezTo>
                    <a:cubicBezTo>
                      <a:pt x="2"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6" name="Freeform 22"/>
              <p:cNvSpPr>
                <a:spLocks/>
              </p:cNvSpPr>
              <p:nvPr/>
            </p:nvSpPr>
            <p:spPr bwMode="auto">
              <a:xfrm>
                <a:off x="10644188" y="2601913"/>
                <a:ext cx="6350" cy="6350"/>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2"/>
                      <a:pt x="2" y="3"/>
                      <a:pt x="1" y="3"/>
                    </a:cubicBezTo>
                    <a:cubicBezTo>
                      <a:pt x="0" y="2"/>
                      <a:pt x="0" y="2"/>
                      <a:pt x="0" y="1"/>
                    </a:cubicBezTo>
                    <a:cubicBezTo>
                      <a:pt x="0" y="0"/>
                      <a:pt x="1" y="0"/>
                      <a:pt x="2" y="0"/>
                    </a:cubicBezTo>
                    <a:cubicBezTo>
                      <a:pt x="3" y="0"/>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7" name="Rectangle 23"/>
              <p:cNvSpPr>
                <a:spLocks noChangeArrowheads="1"/>
              </p:cNvSpPr>
              <p:nvPr/>
            </p:nvSpPr>
            <p:spPr bwMode="auto">
              <a:xfrm>
                <a:off x="10247313" y="2632075"/>
                <a:ext cx="312738" cy="1000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8" name="Freeform 24"/>
              <p:cNvSpPr>
                <a:spLocks/>
              </p:cNvSpPr>
              <p:nvPr/>
            </p:nvSpPr>
            <p:spPr bwMode="auto">
              <a:xfrm>
                <a:off x="10328275" y="2601913"/>
                <a:ext cx="96838"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9" name="Freeform 25"/>
              <p:cNvSpPr>
                <a:spLocks/>
              </p:cNvSpPr>
              <p:nvPr/>
            </p:nvSpPr>
            <p:spPr bwMode="auto">
              <a:xfrm>
                <a:off x="10477500" y="2601913"/>
                <a:ext cx="95250"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0" name="Rectangle 26"/>
              <p:cNvSpPr>
                <a:spLocks noChangeArrowheads="1"/>
              </p:cNvSpPr>
              <p:nvPr/>
            </p:nvSpPr>
            <p:spPr bwMode="auto">
              <a:xfrm>
                <a:off x="10377488" y="2601913"/>
                <a:ext cx="14922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1" name="Freeform 27"/>
              <p:cNvSpPr>
                <a:spLocks/>
              </p:cNvSpPr>
              <p:nvPr/>
            </p:nvSpPr>
            <p:spPr bwMode="auto">
              <a:xfrm>
                <a:off x="10653713" y="1166813"/>
                <a:ext cx="460375" cy="614363"/>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2" name="Freeform 28"/>
              <p:cNvSpPr>
                <a:spLocks/>
              </p:cNvSpPr>
              <p:nvPr/>
            </p:nvSpPr>
            <p:spPr bwMode="auto">
              <a:xfrm>
                <a:off x="10709275" y="1781175"/>
                <a:ext cx="341313" cy="1825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3" name="Rectangle 29"/>
              <p:cNvSpPr>
                <a:spLocks noChangeArrowheads="1"/>
              </p:cNvSpPr>
              <p:nvPr/>
            </p:nvSpPr>
            <p:spPr bwMode="auto">
              <a:xfrm>
                <a:off x="10836275" y="1411288"/>
                <a:ext cx="22225"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4" name="Freeform 30"/>
              <p:cNvSpPr>
                <a:spLocks/>
              </p:cNvSpPr>
              <p:nvPr/>
            </p:nvSpPr>
            <p:spPr bwMode="auto">
              <a:xfrm>
                <a:off x="10872788" y="1411288"/>
                <a:ext cx="85725" cy="106363"/>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5" name="Freeform 31"/>
              <p:cNvSpPr>
                <a:spLocks noEditPoints="1"/>
              </p:cNvSpPr>
              <p:nvPr/>
            </p:nvSpPr>
            <p:spPr bwMode="auto">
              <a:xfrm>
                <a:off x="10769600" y="1323975"/>
                <a:ext cx="241300" cy="277813"/>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6" name="Rectangle 32"/>
              <p:cNvSpPr>
                <a:spLocks noChangeArrowheads="1"/>
              </p:cNvSpPr>
              <p:nvPr/>
            </p:nvSpPr>
            <p:spPr bwMode="auto">
              <a:xfrm>
                <a:off x="10694988" y="1758950"/>
                <a:ext cx="374650" cy="53975"/>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7" name="Freeform 33"/>
              <p:cNvSpPr>
                <a:spLocks/>
              </p:cNvSpPr>
              <p:nvPr/>
            </p:nvSpPr>
            <p:spPr bwMode="auto">
              <a:xfrm>
                <a:off x="10847388" y="1736725"/>
                <a:ext cx="85725" cy="100013"/>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pic>
        <p:nvPicPr>
          <p:cNvPr id="288" name="Picture 287"/>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4938091" y="5783237"/>
            <a:ext cx="823302" cy="541603"/>
          </a:xfrm>
          <a:prstGeom prst="rect">
            <a:avLst/>
          </a:prstGeom>
        </p:spPr>
      </p:pic>
      <p:sp>
        <p:nvSpPr>
          <p:cNvPr id="290" name="Freeform 7"/>
          <p:cNvSpPr>
            <a:spLocks/>
          </p:cNvSpPr>
          <p:nvPr/>
        </p:nvSpPr>
        <p:spPr bwMode="auto">
          <a:xfrm>
            <a:off x="4298018" y="6057554"/>
            <a:ext cx="900805" cy="591199"/>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600" kern="0">
              <a:solidFill>
                <a:prstClr val="black"/>
              </a:solidFill>
              <a:latin typeface="Calibri" panose="020F0502020204030204"/>
            </a:endParaRPr>
          </a:p>
        </p:txBody>
      </p:sp>
      <p:sp>
        <p:nvSpPr>
          <p:cNvPr id="180" name="Rectangle 179"/>
          <p:cNvSpPr/>
          <p:nvPr/>
        </p:nvSpPr>
        <p:spPr>
          <a:xfrm>
            <a:off x="4237037" y="5446350"/>
            <a:ext cx="1781898" cy="261610"/>
          </a:xfrm>
          <a:prstGeom prst="rect">
            <a:avLst/>
          </a:prstGeom>
        </p:spPr>
        <p:txBody>
          <a:bodyPr wrap="none">
            <a:spAutoFit/>
          </a:bodyPr>
          <a:lstStyle/>
          <a:p>
            <a:pPr defTabSz="914400"/>
            <a:r>
              <a:rPr lang="en-US" sz="1100" kern="0" spc="20"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Microsoft Test Manager</a:t>
            </a:r>
            <a:endParaRPr lang="en-US" kern="0" spc="20" dirty="0">
              <a:solidFill>
                <a:sysClr val="windowText" lastClr="000000"/>
              </a:solidFill>
              <a:latin typeface="Segoe UI" panose="020B0502040204020203" pitchFamily="34" charset="0"/>
              <a:cs typeface="Segoe UI" panose="020B0502040204020203" pitchFamily="34" charset="0"/>
            </a:endParaRPr>
          </a:p>
        </p:txBody>
      </p:sp>
      <p:pic>
        <p:nvPicPr>
          <p:cNvPr id="305" name="Picture 304"/>
          <p:cNvPicPr>
            <a:picLocks noChangeAspect="1"/>
          </p:cNvPicPr>
          <p:nvPr/>
        </p:nvPicPr>
        <p:blipFill>
          <a:blip r:embed="rId9"/>
          <a:stretch>
            <a:fillRect/>
          </a:stretch>
        </p:blipFill>
        <p:spPr>
          <a:xfrm>
            <a:off x="4252207" y="4514926"/>
            <a:ext cx="1473303" cy="457450"/>
          </a:xfrm>
          <a:prstGeom prst="rect">
            <a:avLst/>
          </a:prstGeom>
        </p:spPr>
      </p:pic>
      <p:pic>
        <p:nvPicPr>
          <p:cNvPr id="306" name="Picture 305"/>
          <p:cNvPicPr>
            <a:picLocks noChangeAspect="1"/>
          </p:cNvPicPr>
          <p:nvPr/>
        </p:nvPicPr>
        <p:blipFill>
          <a:blip r:embed="rId10"/>
          <a:stretch>
            <a:fillRect/>
          </a:stretch>
        </p:blipFill>
        <p:spPr>
          <a:xfrm>
            <a:off x="4252207" y="4938101"/>
            <a:ext cx="1609090" cy="460193"/>
          </a:xfrm>
          <a:prstGeom prst="rect">
            <a:avLst/>
          </a:prstGeom>
        </p:spPr>
      </p:pic>
      <p:pic>
        <p:nvPicPr>
          <p:cNvPr id="310" name="Picture 309"/>
          <p:cNvPicPr>
            <a:picLocks noChangeAspect="1"/>
          </p:cNvPicPr>
          <p:nvPr/>
        </p:nvPicPr>
        <p:blipFill>
          <a:blip r:embed="rId9"/>
          <a:stretch>
            <a:fillRect/>
          </a:stretch>
        </p:blipFill>
        <p:spPr>
          <a:xfrm>
            <a:off x="4252207" y="3078848"/>
            <a:ext cx="1473303" cy="457450"/>
          </a:xfrm>
          <a:prstGeom prst="rect">
            <a:avLst/>
          </a:prstGeom>
        </p:spPr>
      </p:pic>
      <p:pic>
        <p:nvPicPr>
          <p:cNvPr id="311" name="Picture 310"/>
          <p:cNvPicPr>
            <a:picLocks noChangeAspect="1"/>
          </p:cNvPicPr>
          <p:nvPr/>
        </p:nvPicPr>
        <p:blipFill>
          <a:blip r:embed="rId10"/>
          <a:stretch>
            <a:fillRect/>
          </a:stretch>
        </p:blipFill>
        <p:spPr>
          <a:xfrm>
            <a:off x="4252207" y="3502023"/>
            <a:ext cx="1609090" cy="460193"/>
          </a:xfrm>
          <a:prstGeom prst="rect">
            <a:avLst/>
          </a:prstGeom>
        </p:spPr>
      </p:pic>
      <p:pic>
        <p:nvPicPr>
          <p:cNvPr id="313" name="Picture 312"/>
          <p:cNvPicPr>
            <a:picLocks noChangeAspect="1"/>
          </p:cNvPicPr>
          <p:nvPr/>
        </p:nvPicPr>
        <p:blipFill>
          <a:blip r:embed="rId9"/>
          <a:stretch>
            <a:fillRect/>
          </a:stretch>
        </p:blipFill>
        <p:spPr>
          <a:xfrm>
            <a:off x="1189037" y="4407694"/>
            <a:ext cx="1473303" cy="457450"/>
          </a:xfrm>
          <a:prstGeom prst="rect">
            <a:avLst/>
          </a:prstGeom>
        </p:spPr>
      </p:pic>
      <p:pic>
        <p:nvPicPr>
          <p:cNvPr id="314" name="Picture 313"/>
          <p:cNvPicPr>
            <a:picLocks noChangeAspect="1"/>
          </p:cNvPicPr>
          <p:nvPr/>
        </p:nvPicPr>
        <p:blipFill>
          <a:blip r:embed="rId10"/>
          <a:stretch>
            <a:fillRect/>
          </a:stretch>
        </p:blipFill>
        <p:spPr>
          <a:xfrm>
            <a:off x="1189037" y="4830869"/>
            <a:ext cx="1609090" cy="460193"/>
          </a:xfrm>
          <a:prstGeom prst="rect">
            <a:avLst/>
          </a:prstGeom>
        </p:spPr>
      </p:pic>
      <p:sp>
        <p:nvSpPr>
          <p:cNvPr id="247" name="TextBox 246"/>
          <p:cNvSpPr txBox="1"/>
          <p:nvPr/>
        </p:nvSpPr>
        <p:spPr>
          <a:xfrm>
            <a:off x="0" y="6533931"/>
            <a:ext cx="12436476" cy="460593"/>
          </a:xfrm>
          <a:prstGeom prst="rect">
            <a:avLst/>
          </a:prstGeom>
          <a:solidFill>
            <a:schemeClr val="accent3">
              <a:lumMod val="75000"/>
              <a:alpha val="55000"/>
            </a:schemeClr>
          </a:solidFill>
        </p:spPr>
        <p:txBody>
          <a:bodyPr wrap="square" lIns="0" tIns="0" rIns="0" bIns="0" rtlCol="0" anchor="ctr">
            <a:noAutofit/>
          </a:bodyPr>
          <a:lstStyle/>
          <a:p>
            <a:pPr algn="ctr" defTabSz="932418"/>
            <a:r>
              <a:rPr lang="en-US" sz="1600" dirty="0">
                <a:solidFill>
                  <a:schemeClr val="bg1"/>
                </a:solidFill>
                <a:latin typeface="+mj-lt"/>
                <a:ea typeface="Segoe UI" pitchFamily="34" charset="0"/>
                <a:cs typeface="Segoe UI" pitchFamily="34" charset="0"/>
              </a:rPr>
              <a:t>On-Premises | Hybrid | Cloud</a:t>
            </a:r>
          </a:p>
        </p:txBody>
      </p:sp>
      <p:pic>
        <p:nvPicPr>
          <p:cNvPr id="161" name="Picture 160"/>
          <p:cNvPicPr>
            <a:picLocks noChangeAspect="1"/>
          </p:cNvPicPr>
          <p:nvPr/>
        </p:nvPicPr>
        <p:blipFill rotWithShape="1">
          <a:blip r:embed="rId11"/>
          <a:srcRect l="36309" r="1" b="29163"/>
          <a:stretch/>
        </p:blipFill>
        <p:spPr>
          <a:xfrm>
            <a:off x="385" y="5095608"/>
            <a:ext cx="1979656" cy="1898917"/>
          </a:xfrm>
          <a:prstGeom prst="rect">
            <a:avLst/>
          </a:prstGeom>
        </p:spPr>
      </p:pic>
      <p:pic>
        <p:nvPicPr>
          <p:cNvPr id="289" name="Picture 28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87999" y="5855494"/>
            <a:ext cx="2347360" cy="839181"/>
          </a:xfrm>
          <a:prstGeom prst="rect">
            <a:avLst/>
          </a:prstGeom>
        </p:spPr>
      </p:pic>
      <p:grpSp>
        <p:nvGrpSpPr>
          <p:cNvPr id="213" name="Group 212"/>
          <p:cNvGrpSpPr/>
          <p:nvPr/>
        </p:nvGrpSpPr>
        <p:grpSpPr>
          <a:xfrm>
            <a:off x="9442686" y="5325945"/>
            <a:ext cx="2993790" cy="1668580"/>
            <a:chOff x="6610350" y="4013200"/>
            <a:chExt cx="3446463" cy="1920876"/>
          </a:xfrm>
        </p:grpSpPr>
        <p:sp>
          <p:nvSpPr>
            <p:cNvPr id="214" name="Freeform 5"/>
            <p:cNvSpPr>
              <a:spLocks/>
            </p:cNvSpPr>
            <p:nvPr/>
          </p:nvSpPr>
          <p:spPr bwMode="auto">
            <a:xfrm>
              <a:off x="7473950" y="4635500"/>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5" name="Freeform 6"/>
            <p:cNvSpPr>
              <a:spLocks/>
            </p:cNvSpPr>
            <p:nvPr/>
          </p:nvSpPr>
          <p:spPr bwMode="auto">
            <a:xfrm>
              <a:off x="7480300" y="4013200"/>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6" name="Freeform 7"/>
            <p:cNvSpPr>
              <a:spLocks/>
            </p:cNvSpPr>
            <p:nvPr/>
          </p:nvSpPr>
          <p:spPr bwMode="auto">
            <a:xfrm>
              <a:off x="7485063" y="4987925"/>
              <a:ext cx="2332038" cy="6334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7" name="Freeform 8"/>
            <p:cNvSpPr>
              <a:spLocks/>
            </p:cNvSpPr>
            <p:nvPr/>
          </p:nvSpPr>
          <p:spPr bwMode="auto">
            <a:xfrm>
              <a:off x="6610350" y="5527675"/>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8" name="Freeform 9"/>
            <p:cNvSpPr>
              <a:spLocks/>
            </p:cNvSpPr>
            <p:nvPr/>
          </p:nvSpPr>
          <p:spPr bwMode="auto">
            <a:xfrm>
              <a:off x="7407275" y="53292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9" name="Freeform 10"/>
            <p:cNvSpPr>
              <a:spLocks/>
            </p:cNvSpPr>
            <p:nvPr/>
          </p:nvSpPr>
          <p:spPr bwMode="auto">
            <a:xfrm>
              <a:off x="8377238" y="53292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0" name="Freeform 11"/>
            <p:cNvSpPr>
              <a:spLocks/>
            </p:cNvSpPr>
            <p:nvPr/>
          </p:nvSpPr>
          <p:spPr bwMode="auto">
            <a:xfrm>
              <a:off x="8426450" y="48783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1" name="Freeform 12"/>
            <p:cNvSpPr>
              <a:spLocks/>
            </p:cNvSpPr>
            <p:nvPr/>
          </p:nvSpPr>
          <p:spPr bwMode="auto">
            <a:xfrm>
              <a:off x="8626475" y="5000625"/>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2" name="Freeform 13"/>
            <p:cNvSpPr>
              <a:spLocks/>
            </p:cNvSpPr>
            <p:nvPr/>
          </p:nvSpPr>
          <p:spPr bwMode="auto">
            <a:xfrm>
              <a:off x="8154988" y="4922838"/>
              <a:ext cx="471488" cy="75723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3" name="Freeform 14"/>
            <p:cNvSpPr>
              <a:spLocks/>
            </p:cNvSpPr>
            <p:nvPr/>
          </p:nvSpPr>
          <p:spPr bwMode="auto">
            <a:xfrm>
              <a:off x="8626475" y="5172075"/>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4" name="Freeform 15"/>
            <p:cNvSpPr>
              <a:spLocks/>
            </p:cNvSpPr>
            <p:nvPr/>
          </p:nvSpPr>
          <p:spPr bwMode="auto">
            <a:xfrm>
              <a:off x="8291513" y="5349875"/>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5" name="Freeform 16"/>
            <p:cNvSpPr>
              <a:spLocks/>
            </p:cNvSpPr>
            <p:nvPr/>
          </p:nvSpPr>
          <p:spPr bwMode="auto">
            <a:xfrm>
              <a:off x="8413750" y="5349875"/>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6" name="Freeform 17"/>
            <p:cNvSpPr>
              <a:spLocks/>
            </p:cNvSpPr>
            <p:nvPr/>
          </p:nvSpPr>
          <p:spPr bwMode="auto">
            <a:xfrm>
              <a:off x="8416925" y="56213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7" name="Rectangle 18"/>
            <p:cNvSpPr>
              <a:spLocks noChangeArrowheads="1"/>
            </p:cNvSpPr>
            <p:nvPr/>
          </p:nvSpPr>
          <p:spPr bwMode="auto">
            <a:xfrm>
              <a:off x="7546975" y="5568950"/>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8" name="Freeform 19"/>
            <p:cNvSpPr>
              <a:spLocks/>
            </p:cNvSpPr>
            <p:nvPr/>
          </p:nvSpPr>
          <p:spPr bwMode="auto">
            <a:xfrm>
              <a:off x="7110413" y="56276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9" name="Freeform 20"/>
            <p:cNvSpPr>
              <a:spLocks/>
            </p:cNvSpPr>
            <p:nvPr/>
          </p:nvSpPr>
          <p:spPr bwMode="auto">
            <a:xfrm>
              <a:off x="7256463" y="5334000"/>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0" name="Freeform 21"/>
            <p:cNvSpPr>
              <a:spLocks/>
            </p:cNvSpPr>
            <p:nvPr/>
          </p:nvSpPr>
          <p:spPr bwMode="auto">
            <a:xfrm>
              <a:off x="7400925" y="5067300"/>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1" name="Freeform 22"/>
            <p:cNvSpPr>
              <a:spLocks/>
            </p:cNvSpPr>
            <p:nvPr/>
          </p:nvSpPr>
          <p:spPr bwMode="auto">
            <a:xfrm>
              <a:off x="7693025" y="5343525"/>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2" name="Freeform 23"/>
            <p:cNvSpPr>
              <a:spLocks/>
            </p:cNvSpPr>
            <p:nvPr/>
          </p:nvSpPr>
          <p:spPr bwMode="auto">
            <a:xfrm>
              <a:off x="6818313" y="56403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3" name="Freeform 24"/>
            <p:cNvSpPr>
              <a:spLocks/>
            </p:cNvSpPr>
            <p:nvPr/>
          </p:nvSpPr>
          <p:spPr bwMode="auto">
            <a:xfrm>
              <a:off x="6965950" y="5157788"/>
              <a:ext cx="119063" cy="77628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2" name="Text Placeholder 1"/>
          <p:cNvSpPr>
            <a:spLocks noGrp="1"/>
          </p:cNvSpPr>
          <p:nvPr>
            <p:ph type="body" sz="quarter" idx="10"/>
          </p:nvPr>
        </p:nvSpPr>
        <p:spPr>
          <a:xfrm>
            <a:off x="0" y="1"/>
            <a:ext cx="2992415" cy="1256015"/>
          </a:xfrm>
        </p:spPr>
        <p:txBody>
          <a:bodyPr>
            <a:noAutofit/>
          </a:bodyPr>
          <a:lstStyle/>
          <a:p>
            <a:r>
              <a:rPr lang="de-DE" spc="-200">
                <a:solidFill>
                  <a:schemeClr val="bg1"/>
                </a:solidFill>
              </a:rPr>
              <a:t>Microsoft</a:t>
            </a:r>
            <a:br>
              <a:rPr lang="de-DE">
                <a:solidFill>
                  <a:schemeClr val="bg1"/>
                </a:solidFill>
              </a:rPr>
            </a:br>
            <a:r>
              <a:rPr lang="de-DE">
                <a:solidFill>
                  <a:schemeClr val="bg1"/>
                </a:solidFill>
              </a:rPr>
              <a:t>Tooling</a:t>
            </a:r>
            <a:endParaRPr lang="en-US">
              <a:solidFill>
                <a:schemeClr val="bg1"/>
              </a:solidFill>
            </a:endParaRPr>
          </a:p>
        </p:txBody>
      </p:sp>
      <p:pic>
        <p:nvPicPr>
          <p:cNvPr id="292" name="Picture 291"/>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7437437" y="6029847"/>
            <a:ext cx="893294" cy="587647"/>
          </a:xfrm>
          <a:prstGeom prst="rect">
            <a:avLst/>
          </a:prstGeom>
        </p:spPr>
      </p:pic>
      <p:pic>
        <p:nvPicPr>
          <p:cNvPr id="130" name="Picture 129"/>
          <p:cNvPicPr>
            <a:picLocks noChangeAspect="1"/>
          </p:cNvPicPr>
          <p:nvPr/>
        </p:nvPicPr>
        <p:blipFill>
          <a:blip r:embed="rId9"/>
          <a:stretch>
            <a:fillRect/>
          </a:stretch>
        </p:blipFill>
        <p:spPr>
          <a:xfrm>
            <a:off x="10637837" y="4255294"/>
            <a:ext cx="1473303" cy="457450"/>
          </a:xfrm>
          <a:prstGeom prst="rect">
            <a:avLst/>
          </a:prstGeom>
        </p:spPr>
      </p:pic>
      <p:pic>
        <p:nvPicPr>
          <p:cNvPr id="131" name="Picture 130"/>
          <p:cNvPicPr>
            <a:picLocks noChangeAspect="1"/>
          </p:cNvPicPr>
          <p:nvPr/>
        </p:nvPicPr>
        <p:blipFill>
          <a:blip r:embed="rId10"/>
          <a:stretch>
            <a:fillRect/>
          </a:stretch>
        </p:blipFill>
        <p:spPr>
          <a:xfrm>
            <a:off x="10637837" y="4678469"/>
            <a:ext cx="1609090" cy="460193"/>
          </a:xfrm>
          <a:prstGeom prst="rect">
            <a:avLst/>
          </a:prstGeom>
        </p:spPr>
      </p:pic>
    </p:spTree>
    <p:extLst>
      <p:ext uri="{BB962C8B-B14F-4D97-AF65-F5344CB8AC3E}">
        <p14:creationId xmlns:p14="http://schemas.microsoft.com/office/powerpoint/2010/main" val="125184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Rectangle 170"/>
          <p:cNvSpPr/>
          <p:nvPr/>
        </p:nvSpPr>
        <p:spPr>
          <a:xfrm>
            <a:off x="3159089" y="-1"/>
            <a:ext cx="2984527" cy="6994526"/>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72" name="Rectangle 171"/>
          <p:cNvSpPr/>
          <p:nvPr/>
        </p:nvSpPr>
        <p:spPr>
          <a:xfrm>
            <a:off x="6305518" y="-1"/>
            <a:ext cx="2984527" cy="6994526"/>
          </a:xfrm>
          <a:prstGeom prst="rect">
            <a:avLst/>
          </a:prstGeom>
          <a:solidFill>
            <a:schemeClr val="accent3"/>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pic>
        <p:nvPicPr>
          <p:cNvPr id="177" name="Picture 176"/>
          <p:cNvPicPr>
            <a:picLocks noChangeAspect="1"/>
          </p:cNvPicPr>
          <p:nvPr/>
        </p:nvPicPr>
        <p:blipFill>
          <a:blip r:embed="rId2"/>
          <a:stretch>
            <a:fillRect/>
          </a:stretch>
        </p:blipFill>
        <p:spPr>
          <a:xfrm>
            <a:off x="6408661" y="5948860"/>
            <a:ext cx="1104976" cy="683289"/>
          </a:xfrm>
          <a:prstGeom prst="rect">
            <a:avLst/>
          </a:prstGeom>
        </p:spPr>
      </p:pic>
      <p:pic>
        <p:nvPicPr>
          <p:cNvPr id="179" name="Picture 178"/>
          <p:cNvPicPr>
            <a:picLocks noChangeAspect="1"/>
          </p:cNvPicPr>
          <p:nvPr/>
        </p:nvPicPr>
        <p:blipFill rotWithShape="1">
          <a:blip r:embed="rId2"/>
          <a:srcRect r="66202"/>
          <a:stretch/>
        </p:blipFill>
        <p:spPr>
          <a:xfrm>
            <a:off x="3253973" y="5966115"/>
            <a:ext cx="373464" cy="683289"/>
          </a:xfrm>
          <a:prstGeom prst="rect">
            <a:avLst/>
          </a:prstGeom>
        </p:spPr>
      </p:pic>
      <p:sp>
        <p:nvSpPr>
          <p:cNvPr id="167" name="Rectangle 166"/>
          <p:cNvSpPr/>
          <p:nvPr/>
        </p:nvSpPr>
        <p:spPr>
          <a:xfrm>
            <a:off x="0" y="-1"/>
            <a:ext cx="2997187" cy="6994526"/>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76" name="Rectangle 175"/>
          <p:cNvSpPr/>
          <p:nvPr/>
        </p:nvSpPr>
        <p:spPr>
          <a:xfrm>
            <a:off x="9451948" y="-1"/>
            <a:ext cx="2984527" cy="6994526"/>
          </a:xfrm>
          <a:prstGeom prst="rect">
            <a:avLst/>
          </a:prstGeom>
          <a:solidFill>
            <a:schemeClr val="accent3">
              <a:lumMod val="75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58" name="Rectangle 157"/>
          <p:cNvSpPr/>
          <p:nvPr/>
        </p:nvSpPr>
        <p:spPr>
          <a:xfrm>
            <a:off x="10478721" y="3199464"/>
            <a:ext cx="1957754" cy="3132407"/>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59" name="Freeform 6"/>
          <p:cNvSpPr>
            <a:spLocks/>
          </p:cNvSpPr>
          <p:nvPr/>
        </p:nvSpPr>
        <p:spPr bwMode="auto">
          <a:xfrm>
            <a:off x="11155943" y="5966115"/>
            <a:ext cx="1171654" cy="771057"/>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FFFFFF">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ndParaRPr>
          </a:p>
        </p:txBody>
      </p:sp>
      <p:sp>
        <p:nvSpPr>
          <p:cNvPr id="160" name="Rectangle 159"/>
          <p:cNvSpPr/>
          <p:nvPr/>
        </p:nvSpPr>
        <p:spPr>
          <a:xfrm>
            <a:off x="1039433" y="2285074"/>
            <a:ext cx="1957754" cy="3223846"/>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63" name="Rectangle 162"/>
          <p:cNvSpPr/>
          <p:nvPr/>
        </p:nvSpPr>
        <p:spPr>
          <a:xfrm rot="18900000">
            <a:off x="8365864" y="334796"/>
            <a:ext cx="1041722" cy="1041722"/>
          </a:xfrm>
          <a:prstGeom prst="rect">
            <a:avLst/>
          </a:prstGeom>
          <a:solidFill>
            <a:schemeClr val="accent3"/>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64" name="Rectangle 163"/>
          <p:cNvSpPr/>
          <p:nvPr/>
        </p:nvSpPr>
        <p:spPr>
          <a:xfrm rot="18900000">
            <a:off x="5243332" y="334796"/>
            <a:ext cx="1041722" cy="1041722"/>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68" name="TextBox 167"/>
          <p:cNvSpPr txBox="1"/>
          <p:nvPr/>
        </p:nvSpPr>
        <p:spPr>
          <a:xfrm rot="16200000">
            <a:off x="-142527" y="3066847"/>
            <a:ext cx="1958217" cy="400110"/>
          </a:xfrm>
          <a:prstGeom prst="rect">
            <a:avLst/>
          </a:prstGeom>
          <a:noFill/>
        </p:spPr>
        <p:txBody>
          <a:bodyPr wrap="square" rtlCol="0">
            <a:spAutoFit/>
          </a:bodyPr>
          <a:lstStyle/>
          <a:p>
            <a:pPr algn="r" defTabSz="914400"/>
            <a:r>
              <a:rPr lang="en-US" sz="2000" spc="50" dirty="0">
                <a:solidFill>
                  <a:prstClr val="white"/>
                </a:solidFill>
                <a:latin typeface="Segoe UI Light" panose="020B0502040204020203" pitchFamily="34" charset="0"/>
                <a:cs typeface="Segoe UI Light" panose="020B0502040204020203" pitchFamily="34" charset="0"/>
              </a:rPr>
              <a:t>Develop</a:t>
            </a:r>
          </a:p>
        </p:txBody>
      </p:sp>
      <p:sp>
        <p:nvSpPr>
          <p:cNvPr id="169" name="Rectangle 4"/>
          <p:cNvSpPr/>
          <p:nvPr/>
        </p:nvSpPr>
        <p:spPr bwMode="gray">
          <a:xfrm>
            <a:off x="1039433" y="2361274"/>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100" kern="0" dirty="0">
                <a:solidFill>
                  <a:prstClr val="white"/>
                </a:solidFill>
                <a:latin typeface="Segoe UI" panose="020B0502040204020203" pitchFamily="34" charset="0"/>
                <a:ea typeface="Segoe UI" panose="020B0502040204020203" pitchFamily="34" charset="0"/>
                <a:cs typeface="Segoe UI" panose="020B0502040204020203" pitchFamily="34" charset="0"/>
              </a:rPr>
              <a:t>Developer IDE</a:t>
            </a:r>
          </a:p>
        </p:txBody>
      </p:sp>
      <p:sp>
        <p:nvSpPr>
          <p:cNvPr id="170" name="Rectangle 4"/>
          <p:cNvSpPr/>
          <p:nvPr/>
        </p:nvSpPr>
        <p:spPr bwMode="gray">
          <a:xfrm>
            <a:off x="1039433" y="3950494"/>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100" kern="0" dirty="0">
                <a:solidFill>
                  <a:prstClr val="white"/>
                </a:solidFill>
                <a:latin typeface="Segoe UI" panose="020B0502040204020203" pitchFamily="34" charset="0"/>
                <a:ea typeface="Segoe UI" panose="020B0502040204020203" pitchFamily="34" charset="0"/>
                <a:cs typeface="Segoe UI" panose="020B0502040204020203" pitchFamily="34" charset="0"/>
              </a:rPr>
              <a:t>Team Collaboration</a:t>
            </a:r>
          </a:p>
        </p:txBody>
      </p:sp>
      <p:sp>
        <p:nvSpPr>
          <p:cNvPr id="173" name="Rectangle 172"/>
          <p:cNvSpPr/>
          <p:nvPr/>
        </p:nvSpPr>
        <p:spPr>
          <a:xfrm>
            <a:off x="4160837" y="2559391"/>
            <a:ext cx="1957754" cy="3223846"/>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74" name="TextBox 173"/>
          <p:cNvSpPr txBox="1"/>
          <p:nvPr/>
        </p:nvSpPr>
        <p:spPr>
          <a:xfrm rot="16200000">
            <a:off x="3007298" y="3345592"/>
            <a:ext cx="1958217" cy="400110"/>
          </a:xfrm>
          <a:prstGeom prst="rect">
            <a:avLst/>
          </a:prstGeom>
          <a:noFill/>
        </p:spPr>
        <p:txBody>
          <a:bodyPr wrap="square" rtlCol="0">
            <a:spAutoFit/>
          </a:bodyPr>
          <a:lstStyle/>
          <a:p>
            <a:pPr algn="r" defTabSz="914400"/>
            <a:r>
              <a:rPr lang="en-US" sz="2000" spc="50" dirty="0">
                <a:solidFill>
                  <a:prstClr val="white"/>
                </a:solidFill>
                <a:latin typeface="Segoe UI Light" panose="020B0502040204020203" pitchFamily="34" charset="0"/>
                <a:cs typeface="Segoe UI Light" panose="020B0502040204020203" pitchFamily="34" charset="0"/>
              </a:rPr>
              <a:t>Build + Test</a:t>
            </a:r>
          </a:p>
        </p:txBody>
      </p:sp>
      <p:sp>
        <p:nvSpPr>
          <p:cNvPr id="175" name="Rectangle 4"/>
          <p:cNvSpPr/>
          <p:nvPr/>
        </p:nvSpPr>
        <p:spPr bwMode="gray">
          <a:xfrm>
            <a:off x="4160837" y="2635591"/>
            <a:ext cx="1957754"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100" kern="0" dirty="0">
                <a:solidFill>
                  <a:prstClr val="white"/>
                </a:solidFill>
                <a:latin typeface="Segoe UI" panose="020B0502040204020203" pitchFamily="34" charset="0"/>
                <a:ea typeface="Segoe UI" panose="020B0502040204020203" pitchFamily="34" charset="0"/>
                <a:cs typeface="Segoe UI" panose="020B0502040204020203" pitchFamily="34" charset="0"/>
              </a:rPr>
              <a:t>Build/CI</a:t>
            </a:r>
          </a:p>
        </p:txBody>
      </p:sp>
      <p:sp>
        <p:nvSpPr>
          <p:cNvPr id="178" name="Rectangle 4"/>
          <p:cNvSpPr/>
          <p:nvPr/>
        </p:nvSpPr>
        <p:spPr bwMode="gray">
          <a:xfrm>
            <a:off x="4163799" y="4588717"/>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100" kern="0" dirty="0">
                <a:solidFill>
                  <a:prstClr val="white"/>
                </a:solidFill>
                <a:latin typeface="Segoe UI" panose="020B0502040204020203" pitchFamily="34" charset="0"/>
                <a:ea typeface="Segoe UI" panose="020B0502040204020203" pitchFamily="34" charset="0"/>
                <a:cs typeface="Segoe UI" panose="020B0502040204020203" pitchFamily="34" charset="0"/>
              </a:rPr>
              <a:t>Test</a:t>
            </a:r>
          </a:p>
        </p:txBody>
      </p:sp>
      <p:sp>
        <p:nvSpPr>
          <p:cNvPr id="187" name="TextBox 186"/>
          <p:cNvSpPr txBox="1"/>
          <p:nvPr/>
        </p:nvSpPr>
        <p:spPr>
          <a:xfrm rot="16200000">
            <a:off x="6138688" y="3644381"/>
            <a:ext cx="1958217" cy="400110"/>
          </a:xfrm>
          <a:prstGeom prst="rect">
            <a:avLst/>
          </a:prstGeom>
          <a:noFill/>
        </p:spPr>
        <p:txBody>
          <a:bodyPr wrap="square" rtlCol="0">
            <a:spAutoFit/>
          </a:bodyPr>
          <a:lstStyle/>
          <a:p>
            <a:pPr algn="r" defTabSz="914400"/>
            <a:r>
              <a:rPr lang="en-US" sz="2000" spc="50" dirty="0">
                <a:solidFill>
                  <a:prstClr val="white"/>
                </a:solidFill>
                <a:latin typeface="Segoe UI Light" panose="020B0502040204020203" pitchFamily="34" charset="0"/>
                <a:cs typeface="Segoe UI Light" panose="020B0502040204020203" pitchFamily="34" charset="0"/>
              </a:rPr>
              <a:t>Deploy</a:t>
            </a:r>
          </a:p>
        </p:txBody>
      </p:sp>
      <p:sp>
        <p:nvSpPr>
          <p:cNvPr id="206" name="TextBox 205"/>
          <p:cNvSpPr txBox="1"/>
          <p:nvPr/>
        </p:nvSpPr>
        <p:spPr>
          <a:xfrm rot="16200000">
            <a:off x="9178949" y="4110986"/>
            <a:ext cx="2174504" cy="400110"/>
          </a:xfrm>
          <a:prstGeom prst="rect">
            <a:avLst/>
          </a:prstGeom>
          <a:noFill/>
        </p:spPr>
        <p:txBody>
          <a:bodyPr wrap="square" rtlCol="0">
            <a:spAutoFit/>
          </a:bodyPr>
          <a:lstStyle/>
          <a:p>
            <a:pPr algn="r" defTabSz="914400"/>
            <a:r>
              <a:rPr lang="en-US" sz="2000" spc="50" dirty="0">
                <a:solidFill>
                  <a:prstClr val="white"/>
                </a:solidFill>
                <a:latin typeface="Segoe UI Light" panose="020B0502040204020203" pitchFamily="34" charset="0"/>
                <a:cs typeface="Segoe UI Light" panose="020B0502040204020203" pitchFamily="34" charset="0"/>
              </a:rPr>
              <a:t>Monitor + Learn</a:t>
            </a:r>
          </a:p>
        </p:txBody>
      </p:sp>
      <p:sp>
        <p:nvSpPr>
          <p:cNvPr id="207" name="Rectangle 4"/>
          <p:cNvSpPr/>
          <p:nvPr/>
        </p:nvSpPr>
        <p:spPr bwMode="gray">
          <a:xfrm>
            <a:off x="10481683" y="3275664"/>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100" kern="0" dirty="0">
                <a:solidFill>
                  <a:prstClr val="white"/>
                </a:solidFill>
                <a:latin typeface="Segoe UI" panose="020B0502040204020203" pitchFamily="34" charset="0"/>
                <a:ea typeface="Segoe UI" panose="020B0502040204020203" pitchFamily="34" charset="0"/>
                <a:cs typeface="Segoe UI" panose="020B0502040204020203" pitchFamily="34" charset="0"/>
              </a:rPr>
              <a:t>Monitor</a:t>
            </a:r>
          </a:p>
        </p:txBody>
      </p:sp>
      <p:sp>
        <p:nvSpPr>
          <p:cNvPr id="208" name="Rectangle 207"/>
          <p:cNvSpPr/>
          <p:nvPr/>
        </p:nvSpPr>
        <p:spPr>
          <a:xfrm rot="18900000">
            <a:off x="2104599" y="334796"/>
            <a:ext cx="1041722" cy="1041722"/>
          </a:xfrm>
          <a:prstGeom prst="rect">
            <a:avLst/>
          </a:prstGeom>
          <a:solidFill>
            <a:schemeClr val="accent3">
              <a:lumMod val="40000"/>
              <a:lumOff val="60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234" name="Freeform 6"/>
          <p:cNvSpPr>
            <a:spLocks/>
          </p:cNvSpPr>
          <p:nvPr/>
        </p:nvSpPr>
        <p:spPr bwMode="auto">
          <a:xfrm>
            <a:off x="1729466" y="2813220"/>
            <a:ext cx="1171654" cy="771057"/>
          </a:xfrm>
          <a:custGeom>
            <a:avLst/>
            <a:gdLst>
              <a:gd name="T0" fmla="*/ 663 w 789"/>
              <a:gd name="T1" fmla="*/ 227 h 519"/>
              <a:gd name="T2" fmla="*/ 663 w 789"/>
              <a:gd name="T3" fmla="*/ 217 h 519"/>
              <a:gd name="T4" fmla="*/ 445 w 789"/>
              <a:gd name="T5" fmla="*/ 0 h 519"/>
              <a:gd name="T6" fmla="*/ 264 w 789"/>
              <a:gd name="T7" fmla="*/ 97 h 519"/>
              <a:gd name="T8" fmla="*/ 204 w 789"/>
              <a:gd name="T9" fmla="*/ 81 h 519"/>
              <a:gd name="T10" fmla="*/ 134 w 789"/>
              <a:gd name="T11" fmla="*/ 102 h 519"/>
              <a:gd name="T12" fmla="*/ 78 w 789"/>
              <a:gd name="T13" fmla="*/ 204 h 519"/>
              <a:gd name="T14" fmla="*/ 0 w 789"/>
              <a:gd name="T15" fmla="*/ 348 h 519"/>
              <a:gd name="T16" fmla="*/ 152 w 789"/>
              <a:gd name="T17" fmla="*/ 519 h 519"/>
              <a:gd name="T18" fmla="*/ 171 w 789"/>
              <a:gd name="T19" fmla="*/ 519 h 519"/>
              <a:gd name="T20" fmla="*/ 188 w 789"/>
              <a:gd name="T21" fmla="*/ 519 h 519"/>
              <a:gd name="T22" fmla="*/ 544 w 789"/>
              <a:gd name="T23" fmla="*/ 519 h 519"/>
              <a:gd name="T24" fmla="*/ 551 w 789"/>
              <a:gd name="T25" fmla="*/ 519 h 519"/>
              <a:gd name="T26" fmla="*/ 560 w 789"/>
              <a:gd name="T27" fmla="*/ 519 h 519"/>
              <a:gd name="T28" fmla="*/ 586 w 789"/>
              <a:gd name="T29" fmla="*/ 519 h 519"/>
              <a:gd name="T30" fmla="*/ 642 w 789"/>
              <a:gd name="T31" fmla="*/ 519 h 519"/>
              <a:gd name="T32" fmla="*/ 789 w 789"/>
              <a:gd name="T33" fmla="*/ 372 h 519"/>
              <a:gd name="T34" fmla="*/ 663 w 789"/>
              <a:gd name="T35" fmla="*/ 22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9" h="519">
                <a:moveTo>
                  <a:pt x="663" y="227"/>
                </a:moveTo>
                <a:cubicBezTo>
                  <a:pt x="663" y="225"/>
                  <a:pt x="663" y="220"/>
                  <a:pt x="663" y="217"/>
                </a:cubicBezTo>
                <a:cubicBezTo>
                  <a:pt x="663" y="97"/>
                  <a:pt x="565" y="0"/>
                  <a:pt x="445" y="0"/>
                </a:cubicBezTo>
                <a:cubicBezTo>
                  <a:pt x="370" y="0"/>
                  <a:pt x="303" y="39"/>
                  <a:pt x="264" y="97"/>
                </a:cubicBezTo>
                <a:cubicBezTo>
                  <a:pt x="246" y="87"/>
                  <a:pt x="226" y="81"/>
                  <a:pt x="204" y="81"/>
                </a:cubicBezTo>
                <a:cubicBezTo>
                  <a:pt x="178" y="81"/>
                  <a:pt x="154" y="89"/>
                  <a:pt x="134" y="102"/>
                </a:cubicBezTo>
                <a:cubicBezTo>
                  <a:pt x="101" y="124"/>
                  <a:pt x="79" y="162"/>
                  <a:pt x="78" y="204"/>
                </a:cubicBezTo>
                <a:cubicBezTo>
                  <a:pt x="32" y="235"/>
                  <a:pt x="0" y="288"/>
                  <a:pt x="0" y="348"/>
                </a:cubicBezTo>
                <a:cubicBezTo>
                  <a:pt x="0" y="436"/>
                  <a:pt x="66" y="509"/>
                  <a:pt x="152" y="519"/>
                </a:cubicBezTo>
                <a:cubicBezTo>
                  <a:pt x="158" y="519"/>
                  <a:pt x="165" y="519"/>
                  <a:pt x="171" y="519"/>
                </a:cubicBezTo>
                <a:cubicBezTo>
                  <a:pt x="177" y="519"/>
                  <a:pt x="182" y="519"/>
                  <a:pt x="188" y="519"/>
                </a:cubicBezTo>
                <a:cubicBezTo>
                  <a:pt x="268" y="519"/>
                  <a:pt x="455" y="519"/>
                  <a:pt x="544" y="519"/>
                </a:cubicBezTo>
                <a:cubicBezTo>
                  <a:pt x="546" y="519"/>
                  <a:pt x="549" y="519"/>
                  <a:pt x="551" y="519"/>
                </a:cubicBezTo>
                <a:cubicBezTo>
                  <a:pt x="560" y="519"/>
                  <a:pt x="560" y="519"/>
                  <a:pt x="560" y="519"/>
                </a:cubicBezTo>
                <a:cubicBezTo>
                  <a:pt x="564" y="519"/>
                  <a:pt x="577" y="519"/>
                  <a:pt x="586" y="519"/>
                </a:cubicBezTo>
                <a:cubicBezTo>
                  <a:pt x="642" y="519"/>
                  <a:pt x="642" y="519"/>
                  <a:pt x="642" y="519"/>
                </a:cubicBezTo>
                <a:cubicBezTo>
                  <a:pt x="724" y="517"/>
                  <a:pt x="789" y="452"/>
                  <a:pt x="789" y="372"/>
                </a:cubicBezTo>
                <a:cubicBezTo>
                  <a:pt x="789" y="298"/>
                  <a:pt x="734" y="238"/>
                  <a:pt x="663" y="227"/>
                </a:cubicBezTo>
                <a:close/>
              </a:path>
            </a:pathLst>
          </a:custGeom>
          <a:solidFill>
            <a:srgbClr val="2F5597">
              <a:alpha val="5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600">
              <a:solidFill>
                <a:prstClr val="black"/>
              </a:solidFill>
              <a:latin typeface="Calibri" panose="020F0502020204030204"/>
            </a:endParaRPr>
          </a:p>
        </p:txBody>
      </p:sp>
      <p:sp>
        <p:nvSpPr>
          <p:cNvPr id="240" name="Rectangle 239"/>
          <p:cNvSpPr/>
          <p:nvPr/>
        </p:nvSpPr>
        <p:spPr>
          <a:xfrm rot="18900000">
            <a:off x="2994737" y="1012082"/>
            <a:ext cx="1041722" cy="1041722"/>
          </a:xfrm>
          <a:prstGeom prst="rect">
            <a:avLst/>
          </a:prstGeom>
          <a:solidFill>
            <a:schemeClr val="accent3">
              <a:lumMod val="60000"/>
              <a:lumOff val="40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241" name="Rectangle 240"/>
          <p:cNvSpPr/>
          <p:nvPr/>
        </p:nvSpPr>
        <p:spPr>
          <a:xfrm rot="18900000">
            <a:off x="6159665" y="1016624"/>
            <a:ext cx="1041722" cy="1041722"/>
          </a:xfrm>
          <a:prstGeom prst="rect">
            <a:avLst/>
          </a:prstGeom>
          <a:solidFill>
            <a:schemeClr val="accent3"/>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242" name="Rectangle 241"/>
          <p:cNvSpPr/>
          <p:nvPr/>
        </p:nvSpPr>
        <p:spPr>
          <a:xfrm rot="18900000">
            <a:off x="9313029" y="1007155"/>
            <a:ext cx="1041722" cy="1041722"/>
          </a:xfrm>
          <a:prstGeom prst="rect">
            <a:avLst/>
          </a:prstGeom>
          <a:solidFill>
            <a:schemeClr val="accent3">
              <a:lumMod val="75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243" name="Rounded Rectangle 242"/>
          <p:cNvSpPr/>
          <p:nvPr/>
        </p:nvSpPr>
        <p:spPr bwMode="auto">
          <a:xfrm>
            <a:off x="2725982" y="850255"/>
            <a:ext cx="9283455" cy="689938"/>
          </a:xfrm>
          <a:prstGeom prst="roundRect">
            <a:avLst/>
          </a:prstGeom>
          <a:solidFill>
            <a:srgbClr val="FFFFFF">
              <a:alpha val="20000"/>
            </a:srgbClr>
          </a:solidFill>
          <a:ln w="142875" cap="rnd" cmpd="sng" algn="ctr">
            <a:solidFill>
              <a:srgbClr val="FFFFFF">
                <a:alpha val="3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p:cNvSpPr/>
          <p:nvPr/>
        </p:nvSpPr>
        <p:spPr>
          <a:xfrm>
            <a:off x="3200750" y="1021140"/>
            <a:ext cx="2320443" cy="338554"/>
          </a:xfrm>
          <a:prstGeom prst="rect">
            <a:avLst/>
          </a:prstGeom>
        </p:spPr>
        <p:txBody>
          <a:bodyPr wrap="none">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 People | Process | Tools</a:t>
            </a:r>
            <a:endParaRPr kumimoji="0" lang="en-US" sz="1600" b="0" i="0" u="none" strike="noStrike" kern="0" cap="none" spc="0" normalizeH="0" baseline="0" noProof="0" dirty="0">
              <a:ln>
                <a:noFill/>
              </a:ln>
              <a:solidFill>
                <a:srgbClr val="505050"/>
              </a:solidFill>
              <a:effectLst/>
              <a:uLnTx/>
              <a:uFillTx/>
            </a:endParaRPr>
          </a:p>
        </p:txBody>
      </p:sp>
      <p:sp>
        <p:nvSpPr>
          <p:cNvPr id="248" name="Freeform 7"/>
          <p:cNvSpPr>
            <a:spLocks/>
          </p:cNvSpPr>
          <p:nvPr/>
        </p:nvSpPr>
        <p:spPr bwMode="auto">
          <a:xfrm>
            <a:off x="11535284" y="6331871"/>
            <a:ext cx="900805" cy="591199"/>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chemeClr val="accent1">
              <a:lumMod val="60000"/>
              <a:lumOff val="40000"/>
              <a:alpha val="5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a:ln>
                <a:noFill/>
              </a:ln>
              <a:solidFill>
                <a:prstClr val="black"/>
              </a:solidFill>
              <a:effectLst/>
              <a:uLnTx/>
              <a:uFillTx/>
              <a:latin typeface="Calibri" panose="020F0502020204030204"/>
            </a:endParaRPr>
          </a:p>
        </p:txBody>
      </p:sp>
      <p:sp>
        <p:nvSpPr>
          <p:cNvPr id="250" name="Isosceles Triangle 3"/>
          <p:cNvSpPr/>
          <p:nvPr/>
        </p:nvSpPr>
        <p:spPr bwMode="auto">
          <a:xfrm rot="5400000">
            <a:off x="2872374" y="727526"/>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Isosceles Triangle 3"/>
          <p:cNvSpPr/>
          <p:nvPr/>
        </p:nvSpPr>
        <p:spPr bwMode="auto">
          <a:xfrm rot="5400000">
            <a:off x="6018803" y="727526"/>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Isosceles Triangle 3"/>
          <p:cNvSpPr/>
          <p:nvPr/>
        </p:nvSpPr>
        <p:spPr bwMode="auto">
          <a:xfrm rot="5400000">
            <a:off x="9134602" y="727527"/>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Isosceles Triangle 3"/>
          <p:cNvSpPr/>
          <p:nvPr/>
        </p:nvSpPr>
        <p:spPr bwMode="auto">
          <a:xfrm rot="16200000" flipH="1">
            <a:off x="2770204" y="1410367"/>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Isosceles Triangle 3"/>
          <p:cNvSpPr/>
          <p:nvPr/>
        </p:nvSpPr>
        <p:spPr bwMode="auto">
          <a:xfrm rot="16200000" flipH="1">
            <a:off x="5919842" y="1410368"/>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Isosceles Triangle 3"/>
          <p:cNvSpPr/>
          <p:nvPr/>
        </p:nvSpPr>
        <p:spPr bwMode="auto">
          <a:xfrm rot="16200000" flipH="1">
            <a:off x="9058431" y="1410369"/>
            <a:ext cx="509067" cy="259444"/>
          </a:xfrm>
          <a:custGeom>
            <a:avLst/>
            <a:gdLst>
              <a:gd name="connsiteX0" fmla="*/ 0 w 315391"/>
              <a:gd name="connsiteY0" fmla="*/ 256269 h 256269"/>
              <a:gd name="connsiteX1" fmla="*/ 157696 w 315391"/>
              <a:gd name="connsiteY1" fmla="*/ 0 h 256269"/>
              <a:gd name="connsiteX2" fmla="*/ 315391 w 315391"/>
              <a:gd name="connsiteY2" fmla="*/ 256269 h 256269"/>
              <a:gd name="connsiteX3" fmla="*/ 0 w 315391"/>
              <a:gd name="connsiteY3" fmla="*/ 256269 h 256269"/>
              <a:gd name="connsiteX0" fmla="*/ 0 w 420166"/>
              <a:gd name="connsiteY0" fmla="*/ 256269 h 256269"/>
              <a:gd name="connsiteX1" fmla="*/ 157696 w 420166"/>
              <a:gd name="connsiteY1" fmla="*/ 0 h 256269"/>
              <a:gd name="connsiteX2" fmla="*/ 420166 w 420166"/>
              <a:gd name="connsiteY2" fmla="*/ 256269 h 256269"/>
              <a:gd name="connsiteX3" fmla="*/ 0 w 420166"/>
              <a:gd name="connsiteY3" fmla="*/ 256269 h 256269"/>
              <a:gd name="connsiteX0" fmla="*/ 0 w 505889"/>
              <a:gd name="connsiteY0" fmla="*/ 256269 h 256269"/>
              <a:gd name="connsiteX1" fmla="*/ 243419 w 505889"/>
              <a:gd name="connsiteY1" fmla="*/ 0 h 256269"/>
              <a:gd name="connsiteX2" fmla="*/ 505889 w 505889"/>
              <a:gd name="connsiteY2" fmla="*/ 256269 h 256269"/>
              <a:gd name="connsiteX3" fmla="*/ 0 w 505889"/>
              <a:gd name="connsiteY3" fmla="*/ 256269 h 256269"/>
              <a:gd name="connsiteX0" fmla="*/ 0 w 505889"/>
              <a:gd name="connsiteY0" fmla="*/ 259444 h 259444"/>
              <a:gd name="connsiteX1" fmla="*/ 246594 w 505889"/>
              <a:gd name="connsiteY1" fmla="*/ 0 h 259444"/>
              <a:gd name="connsiteX2" fmla="*/ 505889 w 505889"/>
              <a:gd name="connsiteY2" fmla="*/ 259444 h 259444"/>
              <a:gd name="connsiteX3" fmla="*/ 0 w 505889"/>
              <a:gd name="connsiteY3" fmla="*/ 259444 h 259444"/>
              <a:gd name="connsiteX0" fmla="*/ 0 w 509067"/>
              <a:gd name="connsiteY0" fmla="*/ 259444 h 259444"/>
              <a:gd name="connsiteX1" fmla="*/ 246594 w 509067"/>
              <a:gd name="connsiteY1" fmla="*/ 0 h 259444"/>
              <a:gd name="connsiteX2" fmla="*/ 509067 w 509067"/>
              <a:gd name="connsiteY2" fmla="*/ 259444 h 259444"/>
              <a:gd name="connsiteX3" fmla="*/ 0 w 509067"/>
              <a:gd name="connsiteY3" fmla="*/ 259444 h 259444"/>
            </a:gdLst>
            <a:ahLst/>
            <a:cxnLst>
              <a:cxn ang="0">
                <a:pos x="connsiteX0" y="connsiteY0"/>
              </a:cxn>
              <a:cxn ang="0">
                <a:pos x="connsiteX1" y="connsiteY1"/>
              </a:cxn>
              <a:cxn ang="0">
                <a:pos x="connsiteX2" y="connsiteY2"/>
              </a:cxn>
              <a:cxn ang="0">
                <a:pos x="connsiteX3" y="connsiteY3"/>
              </a:cxn>
            </a:cxnLst>
            <a:rect l="l" t="t" r="r" b="b"/>
            <a:pathLst>
              <a:path w="509067" h="259444">
                <a:moveTo>
                  <a:pt x="0" y="259444"/>
                </a:moveTo>
                <a:lnTo>
                  <a:pt x="246594" y="0"/>
                </a:lnTo>
                <a:lnTo>
                  <a:pt x="509067" y="259444"/>
                </a:lnTo>
                <a:lnTo>
                  <a:pt x="0" y="259444"/>
                </a:lnTo>
                <a:close/>
              </a:path>
            </a:pathLst>
          </a:custGeom>
          <a:solidFill>
            <a:srgbClr val="FFFFFF">
              <a:alpha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6" name="Group 255"/>
          <p:cNvGrpSpPr/>
          <p:nvPr/>
        </p:nvGrpSpPr>
        <p:grpSpPr>
          <a:xfrm>
            <a:off x="9647237" y="152475"/>
            <a:ext cx="2229794" cy="1452178"/>
            <a:chOff x="9698195" y="0"/>
            <a:chExt cx="2229794" cy="1452178"/>
          </a:xfrm>
        </p:grpSpPr>
        <p:pic>
          <p:nvPicPr>
            <p:cNvPr id="257" name="Picture 256"/>
            <p:cNvPicPr>
              <a:picLocks noChangeAspect="1"/>
            </p:cNvPicPr>
            <p:nvPr/>
          </p:nvPicPr>
          <p:blipFill>
            <a:blip r:embed="rId3"/>
            <a:stretch>
              <a:fillRect/>
            </a:stretch>
          </p:blipFill>
          <p:spPr>
            <a:xfrm>
              <a:off x="9698195" y="219347"/>
              <a:ext cx="1695143" cy="1232831"/>
            </a:xfrm>
            <a:prstGeom prst="rect">
              <a:avLst/>
            </a:prstGeom>
          </p:spPr>
        </p:pic>
        <p:grpSp>
          <p:nvGrpSpPr>
            <p:cNvPr id="258" name="Group 257"/>
            <p:cNvGrpSpPr/>
            <p:nvPr/>
          </p:nvGrpSpPr>
          <p:grpSpPr>
            <a:xfrm>
              <a:off x="11080289" y="0"/>
              <a:ext cx="847700" cy="1452178"/>
              <a:chOff x="10147300" y="798513"/>
              <a:chExt cx="1128713" cy="1933575"/>
            </a:xfrm>
          </p:grpSpPr>
          <p:sp>
            <p:nvSpPr>
              <p:cNvPr id="259" name="Freeform 5"/>
              <p:cNvSpPr>
                <a:spLocks/>
              </p:cNvSpPr>
              <p:nvPr/>
            </p:nvSpPr>
            <p:spPr bwMode="auto">
              <a:xfrm>
                <a:off x="10566400" y="1195388"/>
                <a:ext cx="609600" cy="1306513"/>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0" name="Freeform 6"/>
              <p:cNvSpPr>
                <a:spLocks/>
              </p:cNvSpPr>
              <p:nvPr/>
            </p:nvSpPr>
            <p:spPr bwMode="auto">
              <a:xfrm>
                <a:off x="10721975" y="2654300"/>
                <a:ext cx="158750" cy="77788"/>
              </a:xfrm>
              <a:custGeom>
                <a:avLst/>
                <a:gdLst>
                  <a:gd name="T0" fmla="*/ 36 w 71"/>
                  <a:gd name="T1" fmla="*/ 0 h 35"/>
                  <a:gd name="T2" fmla="*/ 0 w 71"/>
                  <a:gd name="T3" fmla="*/ 35 h 35"/>
                  <a:gd name="T4" fmla="*/ 71 w 71"/>
                  <a:gd name="T5" fmla="*/ 35 h 35"/>
                  <a:gd name="T6" fmla="*/ 36 w 71"/>
                  <a:gd name="T7" fmla="*/ 0 h 35"/>
                </a:gdLst>
                <a:ahLst/>
                <a:cxnLst>
                  <a:cxn ang="0">
                    <a:pos x="T0" y="T1"/>
                  </a:cxn>
                  <a:cxn ang="0">
                    <a:pos x="T2" y="T3"/>
                  </a:cxn>
                  <a:cxn ang="0">
                    <a:pos x="T4" y="T5"/>
                  </a:cxn>
                  <a:cxn ang="0">
                    <a:pos x="T6" y="T7"/>
                  </a:cxn>
                </a:cxnLst>
                <a:rect l="0" t="0" r="r" b="b"/>
                <a:pathLst>
                  <a:path w="71" h="35">
                    <a:moveTo>
                      <a:pt x="36" y="0"/>
                    </a:moveTo>
                    <a:cubicBezTo>
                      <a:pt x="16" y="0"/>
                      <a:pt x="0" y="16"/>
                      <a:pt x="0" y="35"/>
                    </a:cubicBezTo>
                    <a:cubicBezTo>
                      <a:pt x="71" y="35"/>
                      <a:pt x="71" y="35"/>
                      <a:pt x="71" y="35"/>
                    </a:cubicBezTo>
                    <a:cubicBezTo>
                      <a:pt x="71" y="16"/>
                      <a:pt x="55"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1" name="Freeform 7"/>
              <p:cNvSpPr>
                <a:spLocks/>
              </p:cNvSpPr>
              <p:nvPr/>
            </p:nvSpPr>
            <p:spPr bwMode="auto">
              <a:xfrm>
                <a:off x="10147300" y="2632075"/>
                <a:ext cx="200025" cy="100013"/>
              </a:xfrm>
              <a:custGeom>
                <a:avLst/>
                <a:gdLst>
                  <a:gd name="T0" fmla="*/ 45 w 90"/>
                  <a:gd name="T1" fmla="*/ 0 h 45"/>
                  <a:gd name="T2" fmla="*/ 0 w 90"/>
                  <a:gd name="T3" fmla="*/ 45 h 45"/>
                  <a:gd name="T4" fmla="*/ 90 w 90"/>
                  <a:gd name="T5" fmla="*/ 45 h 45"/>
                  <a:gd name="T6" fmla="*/ 45 w 90"/>
                  <a:gd name="T7" fmla="*/ 0 h 45"/>
                </a:gdLst>
                <a:ahLst/>
                <a:cxnLst>
                  <a:cxn ang="0">
                    <a:pos x="T0" y="T1"/>
                  </a:cxn>
                  <a:cxn ang="0">
                    <a:pos x="T2" y="T3"/>
                  </a:cxn>
                  <a:cxn ang="0">
                    <a:pos x="T4" y="T5"/>
                  </a:cxn>
                  <a:cxn ang="0">
                    <a:pos x="T6" y="T7"/>
                  </a:cxn>
                </a:cxnLst>
                <a:rect l="0" t="0" r="r" b="b"/>
                <a:pathLst>
                  <a:path w="90" h="45">
                    <a:moveTo>
                      <a:pt x="45" y="0"/>
                    </a:moveTo>
                    <a:cubicBezTo>
                      <a:pt x="20" y="0"/>
                      <a:pt x="0" y="20"/>
                      <a:pt x="0" y="45"/>
                    </a:cubicBezTo>
                    <a:cubicBezTo>
                      <a:pt x="90" y="45"/>
                      <a:pt x="90" y="45"/>
                      <a:pt x="90" y="45"/>
                    </a:cubicBezTo>
                    <a:cubicBezTo>
                      <a:pt x="90"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2" name="Freeform 8"/>
              <p:cNvSpPr>
                <a:spLocks/>
              </p:cNvSpPr>
              <p:nvPr/>
            </p:nvSpPr>
            <p:spPr bwMode="auto">
              <a:xfrm>
                <a:off x="10460038" y="2632075"/>
                <a:ext cx="201613" cy="100013"/>
              </a:xfrm>
              <a:custGeom>
                <a:avLst/>
                <a:gdLst>
                  <a:gd name="T0" fmla="*/ 45 w 91"/>
                  <a:gd name="T1" fmla="*/ 0 h 45"/>
                  <a:gd name="T2" fmla="*/ 0 w 91"/>
                  <a:gd name="T3" fmla="*/ 45 h 45"/>
                  <a:gd name="T4" fmla="*/ 91 w 91"/>
                  <a:gd name="T5" fmla="*/ 45 h 45"/>
                  <a:gd name="T6" fmla="*/ 45 w 91"/>
                  <a:gd name="T7" fmla="*/ 0 h 45"/>
                </a:gdLst>
                <a:ahLst/>
                <a:cxnLst>
                  <a:cxn ang="0">
                    <a:pos x="T0" y="T1"/>
                  </a:cxn>
                  <a:cxn ang="0">
                    <a:pos x="T2" y="T3"/>
                  </a:cxn>
                  <a:cxn ang="0">
                    <a:pos x="T4" y="T5"/>
                  </a:cxn>
                  <a:cxn ang="0">
                    <a:pos x="T6" y="T7"/>
                  </a:cxn>
                </a:cxnLst>
                <a:rect l="0" t="0" r="r" b="b"/>
                <a:pathLst>
                  <a:path w="91" h="45">
                    <a:moveTo>
                      <a:pt x="45" y="0"/>
                    </a:moveTo>
                    <a:cubicBezTo>
                      <a:pt x="20" y="0"/>
                      <a:pt x="0" y="20"/>
                      <a:pt x="0" y="45"/>
                    </a:cubicBezTo>
                    <a:cubicBezTo>
                      <a:pt x="91" y="45"/>
                      <a:pt x="91" y="45"/>
                      <a:pt x="91" y="45"/>
                    </a:cubicBezTo>
                    <a:cubicBezTo>
                      <a:pt x="91" y="20"/>
                      <a:pt x="70" y="0"/>
                      <a:pt x="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3" name="Freeform 9"/>
              <p:cNvSpPr>
                <a:spLocks/>
              </p:cNvSpPr>
              <p:nvPr/>
            </p:nvSpPr>
            <p:spPr bwMode="auto">
              <a:xfrm>
                <a:off x="10898188" y="2654300"/>
                <a:ext cx="155575" cy="77788"/>
              </a:xfrm>
              <a:custGeom>
                <a:avLst/>
                <a:gdLst>
                  <a:gd name="T0" fmla="*/ 35 w 70"/>
                  <a:gd name="T1" fmla="*/ 0 h 35"/>
                  <a:gd name="T2" fmla="*/ 0 w 70"/>
                  <a:gd name="T3" fmla="*/ 35 h 35"/>
                  <a:gd name="T4" fmla="*/ 70 w 70"/>
                  <a:gd name="T5" fmla="*/ 35 h 35"/>
                  <a:gd name="T6" fmla="*/ 35 w 70"/>
                  <a:gd name="T7" fmla="*/ 0 h 35"/>
                </a:gdLst>
                <a:ahLst/>
                <a:cxnLst>
                  <a:cxn ang="0">
                    <a:pos x="T0" y="T1"/>
                  </a:cxn>
                  <a:cxn ang="0">
                    <a:pos x="T2" y="T3"/>
                  </a:cxn>
                  <a:cxn ang="0">
                    <a:pos x="T4" y="T5"/>
                  </a:cxn>
                  <a:cxn ang="0">
                    <a:pos x="T6" y="T7"/>
                  </a:cxn>
                </a:cxnLst>
                <a:rect l="0" t="0" r="r" b="b"/>
                <a:pathLst>
                  <a:path w="70" h="35">
                    <a:moveTo>
                      <a:pt x="35" y="0"/>
                    </a:moveTo>
                    <a:cubicBezTo>
                      <a:pt x="16" y="0"/>
                      <a:pt x="0" y="16"/>
                      <a:pt x="0" y="35"/>
                    </a:cubicBezTo>
                    <a:cubicBezTo>
                      <a:pt x="70" y="35"/>
                      <a:pt x="70" y="35"/>
                      <a:pt x="70" y="35"/>
                    </a:cubicBezTo>
                    <a:cubicBezTo>
                      <a:pt x="70" y="16"/>
                      <a:pt x="54" y="0"/>
                      <a:pt x="35"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4" name="Freeform 10"/>
              <p:cNvSpPr>
                <a:spLocks/>
              </p:cNvSpPr>
              <p:nvPr/>
            </p:nvSpPr>
            <p:spPr bwMode="auto">
              <a:xfrm>
                <a:off x="10780713" y="828675"/>
                <a:ext cx="241300" cy="293688"/>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5" name="Freeform 11"/>
              <p:cNvSpPr>
                <a:spLocks/>
              </p:cNvSpPr>
              <p:nvPr/>
            </p:nvSpPr>
            <p:spPr bwMode="auto">
              <a:xfrm>
                <a:off x="10747375" y="798513"/>
                <a:ext cx="241300" cy="273050"/>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6" name="Freeform 12"/>
              <p:cNvSpPr>
                <a:spLocks/>
              </p:cNvSpPr>
              <p:nvPr/>
            </p:nvSpPr>
            <p:spPr bwMode="auto">
              <a:xfrm>
                <a:off x="10826750" y="1050925"/>
                <a:ext cx="123825" cy="131763"/>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7" name="Freeform 13"/>
              <p:cNvSpPr>
                <a:spLocks/>
              </p:cNvSpPr>
              <p:nvPr/>
            </p:nvSpPr>
            <p:spPr bwMode="auto">
              <a:xfrm>
                <a:off x="10493375" y="1195388"/>
                <a:ext cx="304800" cy="690563"/>
              </a:xfrm>
              <a:custGeom>
                <a:avLst/>
                <a:gdLst>
                  <a:gd name="T0" fmla="*/ 137 w 137"/>
                  <a:gd name="T1" fmla="*/ 10 h 311"/>
                  <a:gd name="T2" fmla="*/ 72 w 137"/>
                  <a:gd name="T3" fmla="*/ 0 h 311"/>
                  <a:gd name="T4" fmla="*/ 0 w 137"/>
                  <a:gd name="T5" fmla="*/ 311 h 311"/>
                  <a:gd name="T6" fmla="*/ 49 w 137"/>
                  <a:gd name="T7" fmla="*/ 311 h 311"/>
                  <a:gd name="T8" fmla="*/ 137 w 137"/>
                  <a:gd name="T9" fmla="*/ 10 h 311"/>
                </a:gdLst>
                <a:ahLst/>
                <a:cxnLst>
                  <a:cxn ang="0">
                    <a:pos x="T0" y="T1"/>
                  </a:cxn>
                  <a:cxn ang="0">
                    <a:pos x="T2" y="T3"/>
                  </a:cxn>
                  <a:cxn ang="0">
                    <a:pos x="T4" y="T5"/>
                  </a:cxn>
                  <a:cxn ang="0">
                    <a:pos x="T6" y="T7"/>
                  </a:cxn>
                  <a:cxn ang="0">
                    <a:pos x="T8" y="T9"/>
                  </a:cxn>
                </a:cxnLst>
                <a:rect l="0" t="0" r="r" b="b"/>
                <a:pathLst>
                  <a:path w="137" h="311">
                    <a:moveTo>
                      <a:pt x="137" y="10"/>
                    </a:moveTo>
                    <a:cubicBezTo>
                      <a:pt x="121" y="6"/>
                      <a:pt x="88" y="5"/>
                      <a:pt x="72" y="0"/>
                    </a:cubicBezTo>
                    <a:cubicBezTo>
                      <a:pt x="26" y="101"/>
                      <a:pt x="10" y="201"/>
                      <a:pt x="0" y="311"/>
                    </a:cubicBezTo>
                    <a:cubicBezTo>
                      <a:pt x="49" y="311"/>
                      <a:pt x="49" y="311"/>
                      <a:pt x="49" y="311"/>
                    </a:cubicBezTo>
                    <a:cubicBezTo>
                      <a:pt x="60" y="206"/>
                      <a:pt x="92" y="106"/>
                      <a:pt x="137" y="1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8" name="Freeform 14"/>
              <p:cNvSpPr>
                <a:spLocks/>
              </p:cNvSpPr>
              <p:nvPr/>
            </p:nvSpPr>
            <p:spPr bwMode="auto">
              <a:xfrm>
                <a:off x="10983913" y="1189038"/>
                <a:ext cx="292100" cy="690563"/>
              </a:xfrm>
              <a:custGeom>
                <a:avLst/>
                <a:gdLst>
                  <a:gd name="T0" fmla="*/ 58 w 131"/>
                  <a:gd name="T1" fmla="*/ 177 h 311"/>
                  <a:gd name="T2" fmla="*/ 0 w 131"/>
                  <a:gd name="T3" fmla="*/ 13 h 311"/>
                  <a:gd name="T4" fmla="*/ 58 w 131"/>
                  <a:gd name="T5" fmla="*/ 0 h 311"/>
                  <a:gd name="T6" fmla="*/ 116 w 131"/>
                  <a:gd name="T7" fmla="*/ 192 h 311"/>
                  <a:gd name="T8" fmla="*/ 131 w 131"/>
                  <a:gd name="T9" fmla="*/ 311 h 311"/>
                  <a:gd name="T10" fmla="*/ 82 w 131"/>
                  <a:gd name="T11" fmla="*/ 311 h 311"/>
                  <a:gd name="T12" fmla="*/ 58 w 131"/>
                  <a:gd name="T13" fmla="*/ 177 h 311"/>
                </a:gdLst>
                <a:ahLst/>
                <a:cxnLst>
                  <a:cxn ang="0">
                    <a:pos x="T0" y="T1"/>
                  </a:cxn>
                  <a:cxn ang="0">
                    <a:pos x="T2" y="T3"/>
                  </a:cxn>
                  <a:cxn ang="0">
                    <a:pos x="T4" y="T5"/>
                  </a:cxn>
                  <a:cxn ang="0">
                    <a:pos x="T6" y="T7"/>
                  </a:cxn>
                  <a:cxn ang="0">
                    <a:pos x="T8" y="T9"/>
                  </a:cxn>
                  <a:cxn ang="0">
                    <a:pos x="T10" y="T11"/>
                  </a:cxn>
                  <a:cxn ang="0">
                    <a:pos x="T12" y="T13"/>
                  </a:cxn>
                </a:cxnLst>
                <a:rect l="0" t="0" r="r" b="b"/>
                <a:pathLst>
                  <a:path w="131" h="311">
                    <a:moveTo>
                      <a:pt x="58" y="177"/>
                    </a:moveTo>
                    <a:cubicBezTo>
                      <a:pt x="45" y="121"/>
                      <a:pt x="26" y="67"/>
                      <a:pt x="0" y="13"/>
                    </a:cubicBezTo>
                    <a:cubicBezTo>
                      <a:pt x="16" y="9"/>
                      <a:pt x="42" y="4"/>
                      <a:pt x="58" y="0"/>
                    </a:cubicBezTo>
                    <a:cubicBezTo>
                      <a:pt x="87" y="63"/>
                      <a:pt x="104" y="126"/>
                      <a:pt x="116" y="192"/>
                    </a:cubicBezTo>
                    <a:cubicBezTo>
                      <a:pt x="122" y="230"/>
                      <a:pt x="127" y="270"/>
                      <a:pt x="131" y="311"/>
                    </a:cubicBezTo>
                    <a:cubicBezTo>
                      <a:pt x="82" y="311"/>
                      <a:pt x="82" y="311"/>
                      <a:pt x="82" y="311"/>
                    </a:cubicBezTo>
                    <a:cubicBezTo>
                      <a:pt x="77" y="265"/>
                      <a:pt x="69" y="220"/>
                      <a:pt x="58" y="17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69" name="Freeform 15"/>
              <p:cNvSpPr>
                <a:spLocks/>
              </p:cNvSpPr>
              <p:nvPr/>
            </p:nvSpPr>
            <p:spPr bwMode="auto">
              <a:xfrm>
                <a:off x="10709275" y="1781175"/>
                <a:ext cx="173038" cy="887413"/>
              </a:xfrm>
              <a:custGeom>
                <a:avLst/>
                <a:gdLst>
                  <a:gd name="T0" fmla="*/ 94 w 109"/>
                  <a:gd name="T1" fmla="*/ 559 h 559"/>
                  <a:gd name="T2" fmla="*/ 22 w 109"/>
                  <a:gd name="T3" fmla="*/ 559 h 559"/>
                  <a:gd name="T4" fmla="*/ 0 w 109"/>
                  <a:gd name="T5" fmla="*/ 0 h 559"/>
                  <a:gd name="T6" fmla="*/ 109 w 109"/>
                  <a:gd name="T7" fmla="*/ 101 h 559"/>
                  <a:gd name="T8" fmla="*/ 94 w 109"/>
                  <a:gd name="T9" fmla="*/ 559 h 559"/>
                </a:gdLst>
                <a:ahLst/>
                <a:cxnLst>
                  <a:cxn ang="0">
                    <a:pos x="T0" y="T1"/>
                  </a:cxn>
                  <a:cxn ang="0">
                    <a:pos x="T2" y="T3"/>
                  </a:cxn>
                  <a:cxn ang="0">
                    <a:pos x="T4" y="T5"/>
                  </a:cxn>
                  <a:cxn ang="0">
                    <a:pos x="T6" y="T7"/>
                  </a:cxn>
                  <a:cxn ang="0">
                    <a:pos x="T8" y="T9"/>
                  </a:cxn>
                </a:cxnLst>
                <a:rect l="0" t="0" r="r" b="b"/>
                <a:pathLst>
                  <a:path w="109" h="559">
                    <a:moveTo>
                      <a:pt x="94" y="559"/>
                    </a:moveTo>
                    <a:lnTo>
                      <a:pt x="22" y="559"/>
                    </a:lnTo>
                    <a:lnTo>
                      <a:pt x="0" y="0"/>
                    </a:lnTo>
                    <a:lnTo>
                      <a:pt x="109" y="101"/>
                    </a:lnTo>
                    <a:lnTo>
                      <a:pt x="94"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0" name="Freeform 16"/>
              <p:cNvSpPr>
                <a:spLocks/>
              </p:cNvSpPr>
              <p:nvPr/>
            </p:nvSpPr>
            <p:spPr bwMode="auto">
              <a:xfrm>
                <a:off x="10888663" y="1781175"/>
                <a:ext cx="161925" cy="887413"/>
              </a:xfrm>
              <a:custGeom>
                <a:avLst/>
                <a:gdLst>
                  <a:gd name="T0" fmla="*/ 88 w 102"/>
                  <a:gd name="T1" fmla="*/ 559 h 559"/>
                  <a:gd name="T2" fmla="*/ 17 w 102"/>
                  <a:gd name="T3" fmla="*/ 559 h 559"/>
                  <a:gd name="T4" fmla="*/ 0 w 102"/>
                  <a:gd name="T5" fmla="*/ 101 h 559"/>
                  <a:gd name="T6" fmla="*/ 102 w 102"/>
                  <a:gd name="T7" fmla="*/ 0 h 559"/>
                  <a:gd name="T8" fmla="*/ 88 w 102"/>
                  <a:gd name="T9" fmla="*/ 559 h 559"/>
                </a:gdLst>
                <a:ahLst/>
                <a:cxnLst>
                  <a:cxn ang="0">
                    <a:pos x="T0" y="T1"/>
                  </a:cxn>
                  <a:cxn ang="0">
                    <a:pos x="T2" y="T3"/>
                  </a:cxn>
                  <a:cxn ang="0">
                    <a:pos x="T4" y="T5"/>
                  </a:cxn>
                  <a:cxn ang="0">
                    <a:pos x="T6" y="T7"/>
                  </a:cxn>
                  <a:cxn ang="0">
                    <a:pos x="T8" y="T9"/>
                  </a:cxn>
                </a:cxnLst>
                <a:rect l="0" t="0" r="r" b="b"/>
                <a:pathLst>
                  <a:path w="102" h="559">
                    <a:moveTo>
                      <a:pt x="88" y="559"/>
                    </a:moveTo>
                    <a:lnTo>
                      <a:pt x="17" y="559"/>
                    </a:lnTo>
                    <a:lnTo>
                      <a:pt x="0" y="101"/>
                    </a:lnTo>
                    <a:lnTo>
                      <a:pt x="102" y="0"/>
                    </a:lnTo>
                    <a:lnTo>
                      <a:pt x="88" y="55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1" name="Freeform 17"/>
              <p:cNvSpPr>
                <a:spLocks/>
              </p:cNvSpPr>
              <p:nvPr/>
            </p:nvSpPr>
            <p:spPr bwMode="auto">
              <a:xfrm>
                <a:off x="10506075" y="1885950"/>
                <a:ext cx="80963" cy="88900"/>
              </a:xfrm>
              <a:custGeom>
                <a:avLst/>
                <a:gdLst>
                  <a:gd name="T0" fmla="*/ 0 w 36"/>
                  <a:gd name="T1" fmla="*/ 0 h 40"/>
                  <a:gd name="T2" fmla="*/ 0 w 36"/>
                  <a:gd name="T3" fmla="*/ 22 h 40"/>
                  <a:gd name="T4" fmla="*/ 18 w 36"/>
                  <a:gd name="T5" fmla="*/ 40 h 40"/>
                  <a:gd name="T6" fmla="*/ 36 w 36"/>
                  <a:gd name="T7" fmla="*/ 22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2"/>
                      <a:pt x="0" y="22"/>
                      <a:pt x="0" y="22"/>
                    </a:cubicBezTo>
                    <a:cubicBezTo>
                      <a:pt x="0" y="32"/>
                      <a:pt x="8" y="40"/>
                      <a:pt x="18" y="40"/>
                    </a:cubicBezTo>
                    <a:cubicBezTo>
                      <a:pt x="28" y="40"/>
                      <a:pt x="36" y="32"/>
                      <a:pt x="36" y="22"/>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2" name="Freeform 18"/>
              <p:cNvSpPr>
                <a:spLocks/>
              </p:cNvSpPr>
              <p:nvPr/>
            </p:nvSpPr>
            <p:spPr bwMode="auto">
              <a:xfrm>
                <a:off x="11180763" y="1879600"/>
                <a:ext cx="79375" cy="88900"/>
              </a:xfrm>
              <a:custGeom>
                <a:avLst/>
                <a:gdLst>
                  <a:gd name="T0" fmla="*/ 0 w 36"/>
                  <a:gd name="T1" fmla="*/ 0 h 40"/>
                  <a:gd name="T2" fmla="*/ 0 w 36"/>
                  <a:gd name="T3" fmla="*/ 21 h 40"/>
                  <a:gd name="T4" fmla="*/ 18 w 36"/>
                  <a:gd name="T5" fmla="*/ 40 h 40"/>
                  <a:gd name="T6" fmla="*/ 36 w 36"/>
                  <a:gd name="T7" fmla="*/ 21 h 40"/>
                  <a:gd name="T8" fmla="*/ 36 w 36"/>
                  <a:gd name="T9" fmla="*/ 0 h 40"/>
                  <a:gd name="T10" fmla="*/ 0 w 36"/>
                  <a:gd name="T11" fmla="*/ 0 h 40"/>
                </a:gdLst>
                <a:ahLst/>
                <a:cxnLst>
                  <a:cxn ang="0">
                    <a:pos x="T0" y="T1"/>
                  </a:cxn>
                  <a:cxn ang="0">
                    <a:pos x="T2" y="T3"/>
                  </a:cxn>
                  <a:cxn ang="0">
                    <a:pos x="T4" y="T5"/>
                  </a:cxn>
                  <a:cxn ang="0">
                    <a:pos x="T6" y="T7"/>
                  </a:cxn>
                  <a:cxn ang="0">
                    <a:pos x="T8" y="T9"/>
                  </a:cxn>
                  <a:cxn ang="0">
                    <a:pos x="T10" y="T11"/>
                  </a:cxn>
                </a:cxnLst>
                <a:rect l="0" t="0" r="r" b="b"/>
                <a:pathLst>
                  <a:path w="36" h="40">
                    <a:moveTo>
                      <a:pt x="0" y="0"/>
                    </a:moveTo>
                    <a:cubicBezTo>
                      <a:pt x="0" y="21"/>
                      <a:pt x="0" y="21"/>
                      <a:pt x="0" y="21"/>
                    </a:cubicBezTo>
                    <a:cubicBezTo>
                      <a:pt x="0" y="31"/>
                      <a:pt x="8" y="40"/>
                      <a:pt x="18" y="40"/>
                    </a:cubicBezTo>
                    <a:cubicBezTo>
                      <a:pt x="28" y="40"/>
                      <a:pt x="36" y="31"/>
                      <a:pt x="36" y="21"/>
                    </a:cubicBezTo>
                    <a:cubicBezTo>
                      <a:pt x="36" y="0"/>
                      <a:pt x="36" y="0"/>
                      <a:pt x="3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3" name="Freeform 19"/>
              <p:cNvSpPr>
                <a:spLocks/>
              </p:cNvSpPr>
              <p:nvPr/>
            </p:nvSpPr>
            <p:spPr bwMode="auto">
              <a:xfrm>
                <a:off x="10764838" y="901700"/>
                <a:ext cx="246063" cy="220663"/>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4" name="Freeform 20"/>
              <p:cNvSpPr>
                <a:spLocks noEditPoints="1"/>
              </p:cNvSpPr>
              <p:nvPr/>
            </p:nvSpPr>
            <p:spPr bwMode="auto">
              <a:xfrm>
                <a:off x="10450513" y="2552700"/>
                <a:ext cx="207963" cy="100013"/>
              </a:xfrm>
              <a:custGeom>
                <a:avLst/>
                <a:gdLst>
                  <a:gd name="T0" fmla="*/ 92 w 93"/>
                  <a:gd name="T1" fmla="*/ 21 h 45"/>
                  <a:gd name="T2" fmla="*/ 69 w 93"/>
                  <a:gd name="T3" fmla="*/ 15 h 45"/>
                  <a:gd name="T4" fmla="*/ 46 w 93"/>
                  <a:gd name="T5" fmla="*/ 14 h 45"/>
                  <a:gd name="T6" fmla="*/ 25 w 93"/>
                  <a:gd name="T7" fmla="*/ 4 h 45"/>
                  <a:gd name="T8" fmla="*/ 1 w 93"/>
                  <a:gd name="T9" fmla="*/ 0 h 45"/>
                  <a:gd name="T10" fmla="*/ 0 w 93"/>
                  <a:gd name="T11" fmla="*/ 3 h 45"/>
                  <a:gd name="T12" fmla="*/ 2 w 93"/>
                  <a:gd name="T13" fmla="*/ 7 h 45"/>
                  <a:gd name="T14" fmla="*/ 3 w 93"/>
                  <a:gd name="T15" fmla="*/ 15 h 45"/>
                  <a:gd name="T16" fmla="*/ 22 w 93"/>
                  <a:gd name="T17" fmla="*/ 32 h 45"/>
                  <a:gd name="T18" fmla="*/ 41 w 93"/>
                  <a:gd name="T19" fmla="*/ 20 h 45"/>
                  <a:gd name="T20" fmla="*/ 45 w 93"/>
                  <a:gd name="T21" fmla="*/ 19 h 45"/>
                  <a:gd name="T22" fmla="*/ 48 w 93"/>
                  <a:gd name="T23" fmla="*/ 21 h 45"/>
                  <a:gd name="T24" fmla="*/ 59 w 93"/>
                  <a:gd name="T25" fmla="*/ 41 h 45"/>
                  <a:gd name="T26" fmla="*/ 83 w 93"/>
                  <a:gd name="T27" fmla="*/ 34 h 45"/>
                  <a:gd name="T28" fmla="*/ 88 w 93"/>
                  <a:gd name="T29" fmla="*/ 27 h 45"/>
                  <a:gd name="T30" fmla="*/ 91 w 93"/>
                  <a:gd name="T31" fmla="*/ 24 h 45"/>
                  <a:gd name="T32" fmla="*/ 92 w 93"/>
                  <a:gd name="T33" fmla="*/ 21 h 45"/>
                  <a:gd name="T34" fmla="*/ 31 w 93"/>
                  <a:gd name="T35" fmla="*/ 27 h 45"/>
                  <a:gd name="T36" fmla="*/ 13 w 93"/>
                  <a:gd name="T37" fmla="*/ 28 h 45"/>
                  <a:gd name="T38" fmla="*/ 7 w 93"/>
                  <a:gd name="T39" fmla="*/ 9 h 45"/>
                  <a:gd name="T40" fmla="*/ 25 w 93"/>
                  <a:gd name="T41" fmla="*/ 6 h 45"/>
                  <a:gd name="T42" fmla="*/ 36 w 93"/>
                  <a:gd name="T43" fmla="*/ 12 h 45"/>
                  <a:gd name="T44" fmla="*/ 31 w 93"/>
                  <a:gd name="T45" fmla="*/ 27 h 45"/>
                  <a:gd name="T46" fmla="*/ 68 w 93"/>
                  <a:gd name="T47" fmla="*/ 41 h 45"/>
                  <a:gd name="T48" fmla="*/ 53 w 93"/>
                  <a:gd name="T49" fmla="*/ 33 h 45"/>
                  <a:gd name="T50" fmla="*/ 56 w 93"/>
                  <a:gd name="T51" fmla="*/ 17 h 45"/>
                  <a:gd name="T52" fmla="*/ 68 w 93"/>
                  <a:gd name="T53" fmla="*/ 17 h 45"/>
                  <a:gd name="T54" fmla="*/ 83 w 93"/>
                  <a:gd name="T55" fmla="*/ 27 h 45"/>
                  <a:gd name="T56" fmla="*/ 68 w 93"/>
                  <a:gd name="T57"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3" h="45">
                    <a:moveTo>
                      <a:pt x="92" y="21"/>
                    </a:moveTo>
                    <a:cubicBezTo>
                      <a:pt x="92" y="21"/>
                      <a:pt x="79" y="16"/>
                      <a:pt x="69" y="15"/>
                    </a:cubicBezTo>
                    <a:cubicBezTo>
                      <a:pt x="59" y="14"/>
                      <a:pt x="50" y="15"/>
                      <a:pt x="46" y="14"/>
                    </a:cubicBezTo>
                    <a:cubicBezTo>
                      <a:pt x="41" y="13"/>
                      <a:pt x="34" y="8"/>
                      <a:pt x="25" y="4"/>
                    </a:cubicBezTo>
                    <a:cubicBezTo>
                      <a:pt x="15" y="1"/>
                      <a:pt x="1" y="0"/>
                      <a:pt x="1" y="0"/>
                    </a:cubicBezTo>
                    <a:cubicBezTo>
                      <a:pt x="0" y="0"/>
                      <a:pt x="0" y="1"/>
                      <a:pt x="0" y="3"/>
                    </a:cubicBezTo>
                    <a:cubicBezTo>
                      <a:pt x="0" y="4"/>
                      <a:pt x="0" y="5"/>
                      <a:pt x="2" y="7"/>
                    </a:cubicBezTo>
                    <a:cubicBezTo>
                      <a:pt x="4" y="8"/>
                      <a:pt x="3" y="15"/>
                      <a:pt x="3" y="15"/>
                    </a:cubicBezTo>
                    <a:cubicBezTo>
                      <a:pt x="3" y="26"/>
                      <a:pt x="10" y="31"/>
                      <a:pt x="22" y="32"/>
                    </a:cubicBezTo>
                    <a:cubicBezTo>
                      <a:pt x="34" y="33"/>
                      <a:pt x="39" y="21"/>
                      <a:pt x="41" y="20"/>
                    </a:cubicBezTo>
                    <a:cubicBezTo>
                      <a:pt x="43" y="18"/>
                      <a:pt x="45" y="19"/>
                      <a:pt x="45" y="19"/>
                    </a:cubicBezTo>
                    <a:cubicBezTo>
                      <a:pt x="45" y="19"/>
                      <a:pt x="47" y="19"/>
                      <a:pt x="48" y="21"/>
                    </a:cubicBezTo>
                    <a:cubicBezTo>
                      <a:pt x="49" y="23"/>
                      <a:pt x="48" y="36"/>
                      <a:pt x="59" y="41"/>
                    </a:cubicBezTo>
                    <a:cubicBezTo>
                      <a:pt x="70" y="45"/>
                      <a:pt x="79" y="44"/>
                      <a:pt x="83" y="34"/>
                    </a:cubicBezTo>
                    <a:cubicBezTo>
                      <a:pt x="83" y="34"/>
                      <a:pt x="85" y="28"/>
                      <a:pt x="88" y="27"/>
                    </a:cubicBezTo>
                    <a:cubicBezTo>
                      <a:pt x="90" y="27"/>
                      <a:pt x="90" y="26"/>
                      <a:pt x="91" y="24"/>
                    </a:cubicBezTo>
                    <a:cubicBezTo>
                      <a:pt x="92" y="23"/>
                      <a:pt x="93" y="22"/>
                      <a:pt x="92" y="21"/>
                    </a:cubicBezTo>
                    <a:close/>
                    <a:moveTo>
                      <a:pt x="31" y="27"/>
                    </a:moveTo>
                    <a:cubicBezTo>
                      <a:pt x="27" y="31"/>
                      <a:pt x="21" y="31"/>
                      <a:pt x="13" y="28"/>
                    </a:cubicBezTo>
                    <a:cubicBezTo>
                      <a:pt x="6" y="25"/>
                      <a:pt x="4" y="19"/>
                      <a:pt x="7" y="9"/>
                    </a:cubicBezTo>
                    <a:cubicBezTo>
                      <a:pt x="9" y="0"/>
                      <a:pt x="25" y="6"/>
                      <a:pt x="25" y="6"/>
                    </a:cubicBezTo>
                    <a:cubicBezTo>
                      <a:pt x="31" y="9"/>
                      <a:pt x="31" y="9"/>
                      <a:pt x="36" y="12"/>
                    </a:cubicBezTo>
                    <a:cubicBezTo>
                      <a:pt x="40" y="15"/>
                      <a:pt x="35" y="24"/>
                      <a:pt x="31" y="27"/>
                    </a:cubicBezTo>
                    <a:close/>
                    <a:moveTo>
                      <a:pt x="68" y="41"/>
                    </a:moveTo>
                    <a:cubicBezTo>
                      <a:pt x="61" y="40"/>
                      <a:pt x="55" y="37"/>
                      <a:pt x="53" y="33"/>
                    </a:cubicBezTo>
                    <a:cubicBezTo>
                      <a:pt x="51" y="28"/>
                      <a:pt x="50" y="18"/>
                      <a:pt x="56" y="17"/>
                    </a:cubicBezTo>
                    <a:cubicBezTo>
                      <a:pt x="61" y="16"/>
                      <a:pt x="61" y="16"/>
                      <a:pt x="68" y="17"/>
                    </a:cubicBezTo>
                    <a:cubicBezTo>
                      <a:pt x="68" y="17"/>
                      <a:pt x="85" y="18"/>
                      <a:pt x="83" y="27"/>
                    </a:cubicBezTo>
                    <a:cubicBezTo>
                      <a:pt x="80" y="37"/>
                      <a:pt x="76" y="42"/>
                      <a:pt x="68"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5" name="Freeform 21"/>
              <p:cNvSpPr>
                <a:spLocks/>
              </p:cNvSpPr>
              <p:nvPr/>
            </p:nvSpPr>
            <p:spPr bwMode="auto">
              <a:xfrm>
                <a:off x="10455275" y="2554288"/>
                <a:ext cx="6350" cy="7938"/>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2" y="3"/>
                      <a:pt x="2" y="3"/>
                      <a:pt x="1" y="3"/>
                    </a:cubicBezTo>
                    <a:cubicBezTo>
                      <a:pt x="0" y="3"/>
                      <a:pt x="0" y="2"/>
                      <a:pt x="0" y="1"/>
                    </a:cubicBezTo>
                    <a:cubicBezTo>
                      <a:pt x="0" y="1"/>
                      <a:pt x="1" y="0"/>
                      <a:pt x="2" y="0"/>
                    </a:cubicBezTo>
                    <a:cubicBezTo>
                      <a:pt x="2" y="1"/>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6" name="Freeform 22"/>
              <p:cNvSpPr>
                <a:spLocks/>
              </p:cNvSpPr>
              <p:nvPr/>
            </p:nvSpPr>
            <p:spPr bwMode="auto">
              <a:xfrm>
                <a:off x="10644188" y="2601913"/>
                <a:ext cx="6350" cy="6350"/>
              </a:xfrm>
              <a:custGeom>
                <a:avLst/>
                <a:gdLst>
                  <a:gd name="T0" fmla="*/ 3 w 3"/>
                  <a:gd name="T1" fmla="*/ 2 h 3"/>
                  <a:gd name="T2" fmla="*/ 1 w 3"/>
                  <a:gd name="T3" fmla="*/ 3 h 3"/>
                  <a:gd name="T4" fmla="*/ 0 w 3"/>
                  <a:gd name="T5" fmla="*/ 1 h 3"/>
                  <a:gd name="T6" fmla="*/ 2 w 3"/>
                  <a:gd name="T7" fmla="*/ 0 h 3"/>
                  <a:gd name="T8" fmla="*/ 3 w 3"/>
                  <a:gd name="T9" fmla="*/ 2 h 3"/>
                </a:gdLst>
                <a:ahLst/>
                <a:cxnLst>
                  <a:cxn ang="0">
                    <a:pos x="T0" y="T1"/>
                  </a:cxn>
                  <a:cxn ang="0">
                    <a:pos x="T2" y="T3"/>
                  </a:cxn>
                  <a:cxn ang="0">
                    <a:pos x="T4" y="T5"/>
                  </a:cxn>
                  <a:cxn ang="0">
                    <a:pos x="T6" y="T7"/>
                  </a:cxn>
                  <a:cxn ang="0">
                    <a:pos x="T8" y="T9"/>
                  </a:cxn>
                </a:cxnLst>
                <a:rect l="0" t="0" r="r" b="b"/>
                <a:pathLst>
                  <a:path w="3" h="3">
                    <a:moveTo>
                      <a:pt x="3" y="2"/>
                    </a:moveTo>
                    <a:cubicBezTo>
                      <a:pt x="3" y="2"/>
                      <a:pt x="2" y="3"/>
                      <a:pt x="1" y="3"/>
                    </a:cubicBezTo>
                    <a:cubicBezTo>
                      <a:pt x="0" y="2"/>
                      <a:pt x="0" y="2"/>
                      <a:pt x="0" y="1"/>
                    </a:cubicBezTo>
                    <a:cubicBezTo>
                      <a:pt x="0" y="0"/>
                      <a:pt x="1" y="0"/>
                      <a:pt x="2" y="0"/>
                    </a:cubicBezTo>
                    <a:cubicBezTo>
                      <a:pt x="3" y="0"/>
                      <a:pt x="3" y="1"/>
                      <a:pt x="3"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7" name="Rectangle 23"/>
              <p:cNvSpPr>
                <a:spLocks noChangeArrowheads="1"/>
              </p:cNvSpPr>
              <p:nvPr/>
            </p:nvSpPr>
            <p:spPr bwMode="auto">
              <a:xfrm>
                <a:off x="10247313" y="2632075"/>
                <a:ext cx="312738" cy="1000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8" name="Freeform 24"/>
              <p:cNvSpPr>
                <a:spLocks/>
              </p:cNvSpPr>
              <p:nvPr/>
            </p:nvSpPr>
            <p:spPr bwMode="auto">
              <a:xfrm>
                <a:off x="10328275" y="2601913"/>
                <a:ext cx="96838"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9" name="Freeform 25"/>
              <p:cNvSpPr>
                <a:spLocks/>
              </p:cNvSpPr>
              <p:nvPr/>
            </p:nvSpPr>
            <p:spPr bwMode="auto">
              <a:xfrm>
                <a:off x="10477500" y="2601913"/>
                <a:ext cx="95250" cy="46038"/>
              </a:xfrm>
              <a:custGeom>
                <a:avLst/>
                <a:gdLst>
                  <a:gd name="T0" fmla="*/ 22 w 43"/>
                  <a:gd name="T1" fmla="*/ 0 h 21"/>
                  <a:gd name="T2" fmla="*/ 0 w 43"/>
                  <a:gd name="T3" fmla="*/ 21 h 21"/>
                  <a:gd name="T4" fmla="*/ 43 w 43"/>
                  <a:gd name="T5" fmla="*/ 21 h 21"/>
                  <a:gd name="T6" fmla="*/ 22 w 43"/>
                  <a:gd name="T7" fmla="*/ 0 h 21"/>
                </a:gdLst>
                <a:ahLst/>
                <a:cxnLst>
                  <a:cxn ang="0">
                    <a:pos x="T0" y="T1"/>
                  </a:cxn>
                  <a:cxn ang="0">
                    <a:pos x="T2" y="T3"/>
                  </a:cxn>
                  <a:cxn ang="0">
                    <a:pos x="T4" y="T5"/>
                  </a:cxn>
                  <a:cxn ang="0">
                    <a:pos x="T6" y="T7"/>
                  </a:cxn>
                </a:cxnLst>
                <a:rect l="0" t="0" r="r" b="b"/>
                <a:pathLst>
                  <a:path w="43" h="21">
                    <a:moveTo>
                      <a:pt x="22" y="0"/>
                    </a:moveTo>
                    <a:cubicBezTo>
                      <a:pt x="10" y="0"/>
                      <a:pt x="0" y="9"/>
                      <a:pt x="0" y="21"/>
                    </a:cubicBezTo>
                    <a:cubicBezTo>
                      <a:pt x="43" y="21"/>
                      <a:pt x="43" y="21"/>
                      <a:pt x="43" y="21"/>
                    </a:cubicBezTo>
                    <a:cubicBezTo>
                      <a:pt x="43" y="9"/>
                      <a:pt x="34" y="0"/>
                      <a:pt x="22"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0" name="Rectangle 26"/>
              <p:cNvSpPr>
                <a:spLocks noChangeArrowheads="1"/>
              </p:cNvSpPr>
              <p:nvPr/>
            </p:nvSpPr>
            <p:spPr bwMode="auto">
              <a:xfrm>
                <a:off x="10377488" y="2601913"/>
                <a:ext cx="149225" cy="460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1" name="Freeform 27"/>
              <p:cNvSpPr>
                <a:spLocks/>
              </p:cNvSpPr>
              <p:nvPr/>
            </p:nvSpPr>
            <p:spPr bwMode="auto">
              <a:xfrm>
                <a:off x="10653713" y="1166813"/>
                <a:ext cx="460375" cy="614363"/>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2" name="Freeform 28"/>
              <p:cNvSpPr>
                <a:spLocks/>
              </p:cNvSpPr>
              <p:nvPr/>
            </p:nvSpPr>
            <p:spPr bwMode="auto">
              <a:xfrm>
                <a:off x="10709275" y="1781175"/>
                <a:ext cx="341313" cy="182563"/>
              </a:xfrm>
              <a:custGeom>
                <a:avLst/>
                <a:gdLst>
                  <a:gd name="T0" fmla="*/ 154 w 154"/>
                  <a:gd name="T1" fmla="*/ 0 h 82"/>
                  <a:gd name="T2" fmla="*/ 0 w 154"/>
                  <a:gd name="T3" fmla="*/ 0 h 82"/>
                  <a:gd name="T4" fmla="*/ 60 w 154"/>
                  <a:gd name="T5" fmla="*/ 70 h 82"/>
                  <a:gd name="T6" fmla="*/ 79 w 154"/>
                  <a:gd name="T7" fmla="*/ 82 h 82"/>
                  <a:gd name="T8" fmla="*/ 98 w 154"/>
                  <a:gd name="T9" fmla="*/ 70 h 82"/>
                  <a:gd name="T10" fmla="*/ 154 w 154"/>
                  <a:gd name="T11" fmla="*/ 0 h 82"/>
                </a:gdLst>
                <a:ahLst/>
                <a:cxnLst>
                  <a:cxn ang="0">
                    <a:pos x="T0" y="T1"/>
                  </a:cxn>
                  <a:cxn ang="0">
                    <a:pos x="T2" y="T3"/>
                  </a:cxn>
                  <a:cxn ang="0">
                    <a:pos x="T4" y="T5"/>
                  </a:cxn>
                  <a:cxn ang="0">
                    <a:pos x="T6" y="T7"/>
                  </a:cxn>
                  <a:cxn ang="0">
                    <a:pos x="T8" y="T9"/>
                  </a:cxn>
                  <a:cxn ang="0">
                    <a:pos x="T10" y="T11"/>
                  </a:cxn>
                </a:cxnLst>
                <a:rect l="0" t="0" r="r" b="b"/>
                <a:pathLst>
                  <a:path w="154" h="82">
                    <a:moveTo>
                      <a:pt x="154" y="0"/>
                    </a:moveTo>
                    <a:cubicBezTo>
                      <a:pt x="0" y="0"/>
                      <a:pt x="0" y="0"/>
                      <a:pt x="0" y="0"/>
                    </a:cubicBezTo>
                    <a:cubicBezTo>
                      <a:pt x="60" y="70"/>
                      <a:pt x="60" y="70"/>
                      <a:pt x="60" y="70"/>
                    </a:cubicBezTo>
                    <a:cubicBezTo>
                      <a:pt x="63" y="77"/>
                      <a:pt x="71" y="82"/>
                      <a:pt x="79" y="82"/>
                    </a:cubicBezTo>
                    <a:cubicBezTo>
                      <a:pt x="87" y="82"/>
                      <a:pt x="94" y="77"/>
                      <a:pt x="98" y="70"/>
                    </a:cubicBezTo>
                    <a:lnTo>
                      <a:pt x="15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3" name="Rectangle 29"/>
              <p:cNvSpPr>
                <a:spLocks noChangeArrowheads="1"/>
              </p:cNvSpPr>
              <p:nvPr/>
            </p:nvSpPr>
            <p:spPr bwMode="auto">
              <a:xfrm>
                <a:off x="10836275" y="1411288"/>
                <a:ext cx="22225" cy="1063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4" name="Freeform 30"/>
              <p:cNvSpPr>
                <a:spLocks/>
              </p:cNvSpPr>
              <p:nvPr/>
            </p:nvSpPr>
            <p:spPr bwMode="auto">
              <a:xfrm>
                <a:off x="10872788" y="1411288"/>
                <a:ext cx="85725" cy="106363"/>
              </a:xfrm>
              <a:custGeom>
                <a:avLst/>
                <a:gdLst>
                  <a:gd name="T0" fmla="*/ 54 w 54"/>
                  <a:gd name="T1" fmla="*/ 11 h 67"/>
                  <a:gd name="T2" fmla="*/ 34 w 54"/>
                  <a:gd name="T3" fmla="*/ 11 h 67"/>
                  <a:gd name="T4" fmla="*/ 34 w 54"/>
                  <a:gd name="T5" fmla="*/ 67 h 67"/>
                  <a:gd name="T6" fmla="*/ 20 w 54"/>
                  <a:gd name="T7" fmla="*/ 67 h 67"/>
                  <a:gd name="T8" fmla="*/ 20 w 54"/>
                  <a:gd name="T9" fmla="*/ 11 h 67"/>
                  <a:gd name="T10" fmla="*/ 0 w 54"/>
                  <a:gd name="T11" fmla="*/ 11 h 67"/>
                  <a:gd name="T12" fmla="*/ 0 w 54"/>
                  <a:gd name="T13" fmla="*/ 0 h 67"/>
                  <a:gd name="T14" fmla="*/ 54 w 54"/>
                  <a:gd name="T15" fmla="*/ 0 h 67"/>
                  <a:gd name="T16" fmla="*/ 54 w 54"/>
                  <a:gd name="T17"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67">
                    <a:moveTo>
                      <a:pt x="54" y="11"/>
                    </a:moveTo>
                    <a:lnTo>
                      <a:pt x="34" y="11"/>
                    </a:lnTo>
                    <a:lnTo>
                      <a:pt x="34" y="67"/>
                    </a:lnTo>
                    <a:lnTo>
                      <a:pt x="20" y="67"/>
                    </a:lnTo>
                    <a:lnTo>
                      <a:pt x="20" y="11"/>
                    </a:lnTo>
                    <a:lnTo>
                      <a:pt x="0" y="11"/>
                    </a:lnTo>
                    <a:lnTo>
                      <a:pt x="0" y="0"/>
                    </a:lnTo>
                    <a:lnTo>
                      <a:pt x="54" y="0"/>
                    </a:lnTo>
                    <a:lnTo>
                      <a:pt x="5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5" name="Freeform 31"/>
              <p:cNvSpPr>
                <a:spLocks noEditPoints="1"/>
              </p:cNvSpPr>
              <p:nvPr/>
            </p:nvSpPr>
            <p:spPr bwMode="auto">
              <a:xfrm>
                <a:off x="10769600" y="1323975"/>
                <a:ext cx="241300" cy="277813"/>
              </a:xfrm>
              <a:custGeom>
                <a:avLst/>
                <a:gdLst>
                  <a:gd name="T0" fmla="*/ 75 w 152"/>
                  <a:gd name="T1" fmla="*/ 0 h 175"/>
                  <a:gd name="T2" fmla="*/ 0 w 152"/>
                  <a:gd name="T3" fmla="*/ 44 h 175"/>
                  <a:gd name="T4" fmla="*/ 0 w 152"/>
                  <a:gd name="T5" fmla="*/ 132 h 175"/>
                  <a:gd name="T6" fmla="*/ 77 w 152"/>
                  <a:gd name="T7" fmla="*/ 175 h 175"/>
                  <a:gd name="T8" fmla="*/ 152 w 152"/>
                  <a:gd name="T9" fmla="*/ 132 h 175"/>
                  <a:gd name="T10" fmla="*/ 152 w 152"/>
                  <a:gd name="T11" fmla="*/ 44 h 175"/>
                  <a:gd name="T12" fmla="*/ 75 w 152"/>
                  <a:gd name="T13" fmla="*/ 0 h 175"/>
                  <a:gd name="T14" fmla="*/ 141 w 152"/>
                  <a:gd name="T15" fmla="*/ 125 h 175"/>
                  <a:gd name="T16" fmla="*/ 77 w 152"/>
                  <a:gd name="T17" fmla="*/ 163 h 175"/>
                  <a:gd name="T18" fmla="*/ 11 w 152"/>
                  <a:gd name="T19" fmla="*/ 125 h 175"/>
                  <a:gd name="T20" fmla="*/ 11 w 152"/>
                  <a:gd name="T21" fmla="*/ 51 h 175"/>
                  <a:gd name="T22" fmla="*/ 75 w 152"/>
                  <a:gd name="T23" fmla="*/ 13 h 175"/>
                  <a:gd name="T24" fmla="*/ 141 w 152"/>
                  <a:gd name="T25" fmla="*/ 51 h 175"/>
                  <a:gd name="T26" fmla="*/ 141 w 152"/>
                  <a:gd name="T27" fmla="*/ 12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175">
                    <a:moveTo>
                      <a:pt x="75" y="0"/>
                    </a:moveTo>
                    <a:lnTo>
                      <a:pt x="0" y="44"/>
                    </a:lnTo>
                    <a:lnTo>
                      <a:pt x="0" y="132"/>
                    </a:lnTo>
                    <a:lnTo>
                      <a:pt x="77" y="175"/>
                    </a:lnTo>
                    <a:lnTo>
                      <a:pt x="152" y="132"/>
                    </a:lnTo>
                    <a:lnTo>
                      <a:pt x="152" y="44"/>
                    </a:lnTo>
                    <a:lnTo>
                      <a:pt x="75" y="0"/>
                    </a:lnTo>
                    <a:close/>
                    <a:moveTo>
                      <a:pt x="141" y="125"/>
                    </a:moveTo>
                    <a:lnTo>
                      <a:pt x="77" y="163"/>
                    </a:lnTo>
                    <a:lnTo>
                      <a:pt x="11" y="125"/>
                    </a:lnTo>
                    <a:lnTo>
                      <a:pt x="11" y="51"/>
                    </a:lnTo>
                    <a:lnTo>
                      <a:pt x="75" y="13"/>
                    </a:lnTo>
                    <a:lnTo>
                      <a:pt x="141" y="51"/>
                    </a:lnTo>
                    <a:lnTo>
                      <a:pt x="141" y="1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6" name="Rectangle 32"/>
              <p:cNvSpPr>
                <a:spLocks noChangeArrowheads="1"/>
              </p:cNvSpPr>
              <p:nvPr/>
            </p:nvSpPr>
            <p:spPr bwMode="auto">
              <a:xfrm>
                <a:off x="10694988" y="1758950"/>
                <a:ext cx="374650" cy="53975"/>
              </a:xfrm>
              <a:prstGeom prst="rect">
                <a:avLst/>
              </a:prstGeom>
              <a:solidFill>
                <a:srgbClr val="FCD1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7" name="Freeform 33"/>
              <p:cNvSpPr>
                <a:spLocks/>
              </p:cNvSpPr>
              <p:nvPr/>
            </p:nvSpPr>
            <p:spPr bwMode="auto">
              <a:xfrm>
                <a:off x="10847388" y="1736725"/>
                <a:ext cx="85725" cy="100013"/>
              </a:xfrm>
              <a:custGeom>
                <a:avLst/>
                <a:gdLst>
                  <a:gd name="T0" fmla="*/ 28 w 54"/>
                  <a:gd name="T1" fmla="*/ 0 h 63"/>
                  <a:gd name="T2" fmla="*/ 0 w 54"/>
                  <a:gd name="T3" fmla="*/ 16 h 63"/>
                  <a:gd name="T4" fmla="*/ 0 w 54"/>
                  <a:gd name="T5" fmla="*/ 48 h 63"/>
                  <a:gd name="T6" fmla="*/ 28 w 54"/>
                  <a:gd name="T7" fmla="*/ 63 h 63"/>
                  <a:gd name="T8" fmla="*/ 54 w 54"/>
                  <a:gd name="T9" fmla="*/ 48 h 63"/>
                  <a:gd name="T10" fmla="*/ 54 w 54"/>
                  <a:gd name="T11" fmla="*/ 16 h 63"/>
                  <a:gd name="T12" fmla="*/ 28 w 54"/>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54" h="63">
                    <a:moveTo>
                      <a:pt x="28" y="0"/>
                    </a:moveTo>
                    <a:lnTo>
                      <a:pt x="0" y="16"/>
                    </a:lnTo>
                    <a:lnTo>
                      <a:pt x="0" y="48"/>
                    </a:lnTo>
                    <a:lnTo>
                      <a:pt x="28" y="63"/>
                    </a:lnTo>
                    <a:lnTo>
                      <a:pt x="54" y="48"/>
                    </a:lnTo>
                    <a:lnTo>
                      <a:pt x="54" y="16"/>
                    </a:lnTo>
                    <a:lnTo>
                      <a:pt x="28"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pic>
        <p:nvPicPr>
          <p:cNvPr id="288" name="Picture 287"/>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38091" y="5783237"/>
            <a:ext cx="823302" cy="541603"/>
          </a:xfrm>
          <a:prstGeom prst="rect">
            <a:avLst/>
          </a:prstGeom>
        </p:spPr>
      </p:pic>
      <p:sp>
        <p:nvSpPr>
          <p:cNvPr id="290" name="Freeform 7"/>
          <p:cNvSpPr>
            <a:spLocks/>
          </p:cNvSpPr>
          <p:nvPr/>
        </p:nvSpPr>
        <p:spPr bwMode="auto">
          <a:xfrm>
            <a:off x="4298018" y="6057554"/>
            <a:ext cx="900805" cy="591199"/>
          </a:xfrm>
          <a:custGeom>
            <a:avLst/>
            <a:gdLst>
              <a:gd name="T0" fmla="*/ 446 w 530"/>
              <a:gd name="T1" fmla="*/ 152 h 348"/>
              <a:gd name="T2" fmla="*/ 446 w 530"/>
              <a:gd name="T3" fmla="*/ 146 h 348"/>
              <a:gd name="T4" fmla="*/ 299 w 530"/>
              <a:gd name="T5" fmla="*/ 0 h 348"/>
              <a:gd name="T6" fmla="*/ 178 w 530"/>
              <a:gd name="T7" fmla="*/ 65 h 348"/>
              <a:gd name="T8" fmla="*/ 138 w 530"/>
              <a:gd name="T9" fmla="*/ 54 h 348"/>
              <a:gd name="T10" fmla="*/ 90 w 530"/>
              <a:gd name="T11" fmla="*/ 68 h 348"/>
              <a:gd name="T12" fmla="*/ 53 w 530"/>
              <a:gd name="T13" fmla="*/ 137 h 348"/>
              <a:gd name="T14" fmla="*/ 0 w 530"/>
              <a:gd name="T15" fmla="*/ 233 h 348"/>
              <a:gd name="T16" fmla="*/ 103 w 530"/>
              <a:gd name="T17" fmla="*/ 348 h 348"/>
              <a:gd name="T18" fmla="*/ 115 w 530"/>
              <a:gd name="T19" fmla="*/ 348 h 348"/>
              <a:gd name="T20" fmla="*/ 127 w 530"/>
              <a:gd name="T21" fmla="*/ 348 h 348"/>
              <a:gd name="T22" fmla="*/ 366 w 530"/>
              <a:gd name="T23" fmla="*/ 348 h 348"/>
              <a:gd name="T24" fmla="*/ 370 w 530"/>
              <a:gd name="T25" fmla="*/ 348 h 348"/>
              <a:gd name="T26" fmla="*/ 376 w 530"/>
              <a:gd name="T27" fmla="*/ 348 h 348"/>
              <a:gd name="T28" fmla="*/ 394 w 530"/>
              <a:gd name="T29" fmla="*/ 348 h 348"/>
              <a:gd name="T30" fmla="*/ 432 w 530"/>
              <a:gd name="T31" fmla="*/ 348 h 348"/>
              <a:gd name="T32" fmla="*/ 530 w 530"/>
              <a:gd name="T33" fmla="*/ 250 h 348"/>
              <a:gd name="T34" fmla="*/ 446 w 530"/>
              <a:gd name="T35" fmla="*/ 15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0" h="348">
                <a:moveTo>
                  <a:pt x="446" y="152"/>
                </a:moveTo>
                <a:cubicBezTo>
                  <a:pt x="446" y="150"/>
                  <a:pt x="446" y="148"/>
                  <a:pt x="446" y="146"/>
                </a:cubicBezTo>
                <a:cubicBezTo>
                  <a:pt x="446" y="65"/>
                  <a:pt x="380" y="0"/>
                  <a:pt x="299" y="0"/>
                </a:cubicBezTo>
                <a:cubicBezTo>
                  <a:pt x="249" y="0"/>
                  <a:pt x="204" y="26"/>
                  <a:pt x="178" y="65"/>
                </a:cubicBezTo>
                <a:cubicBezTo>
                  <a:pt x="166" y="58"/>
                  <a:pt x="152" y="54"/>
                  <a:pt x="138" y="54"/>
                </a:cubicBezTo>
                <a:cubicBezTo>
                  <a:pt x="120" y="54"/>
                  <a:pt x="104" y="59"/>
                  <a:pt x="90" y="68"/>
                </a:cubicBezTo>
                <a:cubicBezTo>
                  <a:pt x="68" y="83"/>
                  <a:pt x="53" y="108"/>
                  <a:pt x="53" y="137"/>
                </a:cubicBezTo>
                <a:cubicBezTo>
                  <a:pt x="22" y="157"/>
                  <a:pt x="0" y="193"/>
                  <a:pt x="0" y="233"/>
                </a:cubicBezTo>
                <a:cubicBezTo>
                  <a:pt x="0" y="293"/>
                  <a:pt x="45" y="341"/>
                  <a:pt x="103" y="348"/>
                </a:cubicBezTo>
                <a:cubicBezTo>
                  <a:pt x="106" y="348"/>
                  <a:pt x="111" y="348"/>
                  <a:pt x="115" y="348"/>
                </a:cubicBezTo>
                <a:cubicBezTo>
                  <a:pt x="119" y="348"/>
                  <a:pt x="123" y="348"/>
                  <a:pt x="127" y="348"/>
                </a:cubicBezTo>
                <a:cubicBezTo>
                  <a:pt x="181" y="348"/>
                  <a:pt x="306" y="348"/>
                  <a:pt x="366" y="348"/>
                </a:cubicBezTo>
                <a:cubicBezTo>
                  <a:pt x="368" y="348"/>
                  <a:pt x="369" y="348"/>
                  <a:pt x="370" y="348"/>
                </a:cubicBezTo>
                <a:cubicBezTo>
                  <a:pt x="376" y="348"/>
                  <a:pt x="376" y="348"/>
                  <a:pt x="376" y="348"/>
                </a:cubicBezTo>
                <a:cubicBezTo>
                  <a:pt x="379" y="348"/>
                  <a:pt x="388" y="348"/>
                  <a:pt x="394" y="348"/>
                </a:cubicBezTo>
                <a:cubicBezTo>
                  <a:pt x="432" y="348"/>
                  <a:pt x="432" y="348"/>
                  <a:pt x="432" y="348"/>
                </a:cubicBezTo>
                <a:cubicBezTo>
                  <a:pt x="487" y="347"/>
                  <a:pt x="530" y="303"/>
                  <a:pt x="530" y="250"/>
                </a:cubicBezTo>
                <a:cubicBezTo>
                  <a:pt x="530" y="200"/>
                  <a:pt x="493" y="159"/>
                  <a:pt x="446" y="152"/>
                </a:cubicBezTo>
                <a:close/>
              </a:path>
            </a:pathLst>
          </a:custGeom>
          <a:solidFill>
            <a:sysClr val="window" lastClr="FFFFFF">
              <a:alpha val="25000"/>
            </a:sys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600" kern="0">
              <a:solidFill>
                <a:prstClr val="black"/>
              </a:solidFill>
              <a:latin typeface="Calibri" panose="020F0502020204030204"/>
            </a:endParaRPr>
          </a:p>
        </p:txBody>
      </p:sp>
      <p:sp>
        <p:nvSpPr>
          <p:cNvPr id="2" name="Text Placeholder 1"/>
          <p:cNvSpPr>
            <a:spLocks noGrp="1"/>
          </p:cNvSpPr>
          <p:nvPr>
            <p:ph type="body" sz="quarter" idx="10"/>
          </p:nvPr>
        </p:nvSpPr>
        <p:spPr/>
        <p:txBody>
          <a:bodyPr>
            <a:noAutofit/>
          </a:bodyPr>
          <a:lstStyle/>
          <a:p>
            <a:r>
              <a:rPr lang="de-DE">
                <a:solidFill>
                  <a:schemeClr val="bg1"/>
                </a:solidFill>
              </a:rPr>
              <a:t>OSS</a:t>
            </a:r>
            <a:br>
              <a:rPr lang="de-DE">
                <a:solidFill>
                  <a:schemeClr val="bg1"/>
                </a:solidFill>
              </a:rPr>
            </a:br>
            <a:r>
              <a:rPr lang="de-DE">
                <a:solidFill>
                  <a:schemeClr val="bg1"/>
                </a:solidFill>
              </a:rPr>
              <a:t>Tooling</a:t>
            </a:r>
            <a:endParaRPr lang="en-US">
              <a:solidFill>
                <a:schemeClr val="bg1"/>
              </a:solidFill>
            </a:endParaRPr>
          </a:p>
        </p:txBody>
      </p:sp>
      <p:pic>
        <p:nvPicPr>
          <p:cNvPr id="132" name="Picture 131"/>
          <p:cNvPicPr>
            <a:picLocks noChangeAspect="1"/>
          </p:cNvPicPr>
          <p:nvPr/>
        </p:nvPicPr>
        <p:blipFill>
          <a:blip r:embed="rId5">
            <a:clrChange>
              <a:clrFrom>
                <a:srgbClr val="EFF1F4"/>
              </a:clrFrom>
              <a:clrTo>
                <a:srgbClr val="EFF1F4">
                  <a:alpha val="0"/>
                </a:srgbClr>
              </a:clrTo>
            </a:clrChange>
            <a:biLevel thresh="25000"/>
            <a:extLst>
              <a:ext uri="{28A0092B-C50C-407E-A947-70E740481C1C}">
                <a14:useLocalDpi xmlns:a14="http://schemas.microsoft.com/office/drawing/2010/main" val="0"/>
              </a:ext>
            </a:extLst>
          </a:blip>
          <a:stretch>
            <a:fillRect/>
          </a:stretch>
        </p:blipFill>
        <p:spPr>
          <a:xfrm>
            <a:off x="1265237" y="4871493"/>
            <a:ext cx="1132410" cy="298201"/>
          </a:xfrm>
          <a:prstGeom prst="rect">
            <a:avLst/>
          </a:prstGeom>
        </p:spPr>
      </p:pic>
      <p:pic>
        <p:nvPicPr>
          <p:cNvPr id="133" name="Picture 132"/>
          <p:cNvPicPr>
            <a:picLocks noChangeAspect="1"/>
          </p:cNvPicPr>
          <p:nvPr/>
        </p:nvPicPr>
        <p:blipFill>
          <a:blip r:embed="rId6">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1265237" y="4505737"/>
            <a:ext cx="1280146" cy="273828"/>
          </a:xfrm>
          <a:prstGeom prst="rect">
            <a:avLst/>
          </a:prstGeom>
        </p:spPr>
      </p:pic>
      <p:pic>
        <p:nvPicPr>
          <p:cNvPr id="135" name="Picture 134"/>
          <p:cNvPicPr>
            <a:picLocks noChangeAspect="1"/>
          </p:cNvPicPr>
          <p:nvPr/>
        </p:nvPicPr>
        <p:blipFill>
          <a:blip r:embed="rId7"/>
          <a:stretch>
            <a:fillRect/>
          </a:stretch>
        </p:blipFill>
        <p:spPr>
          <a:xfrm>
            <a:off x="1174232" y="2791304"/>
            <a:ext cx="1190662" cy="638414"/>
          </a:xfrm>
          <a:prstGeom prst="rect">
            <a:avLst/>
          </a:prstGeom>
        </p:spPr>
      </p:pic>
      <p:grpSp>
        <p:nvGrpSpPr>
          <p:cNvPr id="236" name="Group 235"/>
          <p:cNvGrpSpPr/>
          <p:nvPr/>
        </p:nvGrpSpPr>
        <p:grpSpPr>
          <a:xfrm>
            <a:off x="1996942" y="3022724"/>
            <a:ext cx="792295" cy="775370"/>
            <a:chOff x="2065191" y="1914181"/>
            <a:chExt cx="883828" cy="864948"/>
          </a:xfrm>
        </p:grpSpPr>
        <p:sp>
          <p:nvSpPr>
            <p:cNvPr id="237" name="Freeform 95"/>
            <p:cNvSpPr>
              <a:spLocks/>
            </p:cNvSpPr>
            <p:nvPr/>
          </p:nvSpPr>
          <p:spPr bwMode="auto">
            <a:xfrm flipH="1">
              <a:off x="2065191" y="1914181"/>
              <a:ext cx="883828" cy="57397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BCF2"/>
            </a:solidFill>
            <a:ln>
              <a:noFill/>
            </a:ln>
            <a:extLst/>
          </p:spPr>
          <p:txBody>
            <a:bodyPr vert="horz" wrap="square" lIns="93247" tIns="46623" rIns="93247" bIns="46623" numCol="1" anchor="t" anchorCtr="0" compatLnSpc="1">
              <a:prstTxWarp prst="textNoShape">
                <a:avLst/>
              </a:prstTxWarp>
            </a:bodyPr>
            <a:lstStyle/>
            <a:p>
              <a:pPr defTabSz="932418">
                <a:defRPr/>
              </a:pPr>
              <a:endParaRPr lang="en-US" sz="2800" kern="0">
                <a:solidFill>
                  <a:srgbClr val="000000"/>
                </a:solidFill>
                <a:latin typeface="Calibri" panose="020F0502020204030204"/>
              </a:endParaRPr>
            </a:p>
          </p:txBody>
        </p:sp>
        <p:sp>
          <p:nvSpPr>
            <p:cNvPr id="238" name="Rectangle 237"/>
            <p:cNvSpPr/>
            <p:nvPr/>
          </p:nvSpPr>
          <p:spPr>
            <a:xfrm>
              <a:off x="2132017" y="2107867"/>
              <a:ext cx="677540" cy="502509"/>
            </a:xfrm>
            <a:prstGeom prst="rect">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pic>
          <p:nvPicPr>
            <p:cNvPr id="239" name="Picture 238"/>
            <p:cNvPicPr>
              <a:picLocks noChangeAspect="1"/>
            </p:cNvPicPr>
            <p:nvPr/>
          </p:nvPicPr>
          <p:blipFill>
            <a:blip r:embed="rId8">
              <a:biLevel thresh="25000"/>
            </a:blip>
            <a:stretch>
              <a:fillRect/>
            </a:stretch>
          </p:blipFill>
          <p:spPr>
            <a:xfrm>
              <a:off x="2078496" y="2064654"/>
              <a:ext cx="777488" cy="714475"/>
            </a:xfrm>
            <a:prstGeom prst="rect">
              <a:avLst/>
            </a:prstGeom>
          </p:spPr>
        </p:pic>
      </p:grpSp>
      <p:pic>
        <p:nvPicPr>
          <p:cNvPr id="136" name="Picture 135"/>
          <p:cNvPicPr>
            <a:picLocks noChangeAspect="1"/>
          </p:cNvPicPr>
          <p:nvPr/>
        </p:nvPicPr>
        <p:blipFill rotWithShape="1">
          <a:blip r:embed="rId9">
            <a:clrChange>
              <a:clrFrom>
                <a:srgbClr val="404040"/>
              </a:clrFrom>
              <a:clrTo>
                <a:srgbClr val="404040">
                  <a:alpha val="0"/>
                </a:srgbClr>
              </a:clrTo>
            </a:clrChange>
            <a:extLst>
              <a:ext uri="{28A0092B-C50C-407E-A947-70E740481C1C}">
                <a14:useLocalDpi xmlns:a14="http://schemas.microsoft.com/office/drawing/2010/main" val="0"/>
              </a:ext>
            </a:extLst>
          </a:blip>
          <a:srcRect l="30356" t="9606" r="31797" b="11547"/>
          <a:stretch/>
        </p:blipFill>
        <p:spPr>
          <a:xfrm>
            <a:off x="4298227" y="2968042"/>
            <a:ext cx="851482" cy="327492"/>
          </a:xfrm>
          <a:prstGeom prst="rect">
            <a:avLst/>
          </a:prstGeom>
        </p:spPr>
      </p:pic>
      <p:pic>
        <p:nvPicPr>
          <p:cNvPr id="137" name="Picture 136"/>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4207583" y="3285678"/>
            <a:ext cx="1056366" cy="384133"/>
          </a:xfrm>
          <a:prstGeom prst="rect">
            <a:avLst/>
          </a:prstGeom>
        </p:spPr>
      </p:pic>
      <p:pic>
        <p:nvPicPr>
          <p:cNvPr id="138" name="Picture 137"/>
          <p:cNvPicPr>
            <a:picLocks noChangeAspect="1"/>
          </p:cNvPicPr>
          <p:nvPr/>
        </p:nvPicPr>
        <p:blipFill>
          <a:blip r:embed="rId11"/>
          <a:stretch>
            <a:fillRect/>
          </a:stretch>
        </p:blipFill>
        <p:spPr>
          <a:xfrm>
            <a:off x="4332975" y="3693619"/>
            <a:ext cx="981502" cy="299617"/>
          </a:xfrm>
          <a:prstGeom prst="rect">
            <a:avLst/>
          </a:prstGeom>
        </p:spPr>
      </p:pic>
      <p:pic>
        <p:nvPicPr>
          <p:cNvPr id="139" name="Picture 138"/>
          <p:cNvPicPr>
            <a:picLocks noChangeAspect="1"/>
          </p:cNvPicPr>
          <p:nvPr/>
        </p:nvPicPr>
        <p:blipFill>
          <a:blip r:embed="rId12"/>
          <a:stretch>
            <a:fillRect/>
          </a:stretch>
        </p:blipFill>
        <p:spPr>
          <a:xfrm>
            <a:off x="4277690" y="4026108"/>
            <a:ext cx="1209035" cy="371090"/>
          </a:xfrm>
          <a:prstGeom prst="rect">
            <a:avLst/>
          </a:prstGeom>
        </p:spPr>
      </p:pic>
      <p:grpSp>
        <p:nvGrpSpPr>
          <p:cNvPr id="140" name="Group 139"/>
          <p:cNvGrpSpPr/>
          <p:nvPr/>
        </p:nvGrpSpPr>
        <p:grpSpPr>
          <a:xfrm>
            <a:off x="4179883" y="4937077"/>
            <a:ext cx="1123964" cy="754721"/>
            <a:chOff x="4728517" y="4845638"/>
            <a:chExt cx="1123964" cy="754721"/>
          </a:xfrm>
        </p:grpSpPr>
        <p:pic>
          <p:nvPicPr>
            <p:cNvPr id="141" name="Picture 140"/>
            <p:cNvPicPr>
              <a:picLocks noChangeAspect="1"/>
            </p:cNvPicPr>
            <p:nvPr/>
          </p:nvPicPr>
          <p:blipFill rotWithShape="1">
            <a:blip r:embed="rId9">
              <a:clrChange>
                <a:clrFrom>
                  <a:srgbClr val="404040"/>
                </a:clrFrom>
                <a:clrTo>
                  <a:srgbClr val="404040">
                    <a:alpha val="0"/>
                  </a:srgbClr>
                </a:clrTo>
              </a:clrChange>
              <a:extLst>
                <a:ext uri="{28A0092B-C50C-407E-A947-70E740481C1C}">
                  <a14:useLocalDpi xmlns:a14="http://schemas.microsoft.com/office/drawing/2010/main" val="0"/>
                </a:ext>
              </a:extLst>
            </a:blip>
            <a:srcRect l="30356" t="9606" r="31797" b="11547"/>
            <a:stretch/>
          </p:blipFill>
          <p:spPr>
            <a:xfrm>
              <a:off x="4846861" y="4845638"/>
              <a:ext cx="899620" cy="346007"/>
            </a:xfrm>
            <a:prstGeom prst="rect">
              <a:avLst/>
            </a:prstGeom>
          </p:spPr>
        </p:pic>
        <p:pic>
          <p:nvPicPr>
            <p:cNvPr id="142" name="Picture 141"/>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4728517" y="5191645"/>
              <a:ext cx="1123964" cy="408714"/>
            </a:xfrm>
            <a:prstGeom prst="rect">
              <a:avLst/>
            </a:prstGeom>
          </p:spPr>
        </p:pic>
      </p:grpSp>
      <p:sp>
        <p:nvSpPr>
          <p:cNvPr id="143" name="Rectangle 142"/>
          <p:cNvSpPr/>
          <p:nvPr/>
        </p:nvSpPr>
        <p:spPr>
          <a:xfrm>
            <a:off x="7332291" y="2833708"/>
            <a:ext cx="1957754" cy="3223846"/>
          </a:xfrm>
          <a:prstGeom prst="rect">
            <a:avLst/>
          </a:prstGeom>
          <a:solidFill>
            <a:schemeClr val="accent3">
              <a:lumMod val="50000"/>
            </a:schemeClr>
          </a:solidFill>
          <a:ln w="12700" cap="flat" cmpd="sng" algn="ctr">
            <a:noFill/>
            <a:prstDash val="solid"/>
            <a:miter lim="800000"/>
          </a:ln>
          <a:effectLst/>
        </p:spPr>
        <p:txBody>
          <a:bodyPr rtlCol="0" anchor="ctr"/>
          <a:lstStyle/>
          <a:p>
            <a:pPr algn="ctr" defTabSz="914400">
              <a:defRPr/>
            </a:pPr>
            <a:endParaRPr lang="en-US" kern="0">
              <a:solidFill>
                <a:prstClr val="white"/>
              </a:solidFill>
              <a:latin typeface="Calibri" panose="020F0502020204030204"/>
            </a:endParaRPr>
          </a:p>
        </p:txBody>
      </p:sp>
      <p:sp>
        <p:nvSpPr>
          <p:cNvPr id="144" name="Rectangle 4"/>
          <p:cNvSpPr/>
          <p:nvPr/>
        </p:nvSpPr>
        <p:spPr bwMode="gray">
          <a:xfrm>
            <a:off x="7332291" y="2909908"/>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100" kern="0" dirty="0">
                <a:solidFill>
                  <a:prstClr val="white"/>
                </a:solidFill>
                <a:latin typeface="Segoe UI" panose="020B0502040204020203" pitchFamily="34" charset="0"/>
                <a:ea typeface="Segoe UI" panose="020B0502040204020203" pitchFamily="34" charset="0"/>
                <a:cs typeface="Segoe UI" panose="020B0502040204020203" pitchFamily="34" charset="0"/>
              </a:rPr>
              <a:t>Configuration</a:t>
            </a:r>
          </a:p>
        </p:txBody>
      </p:sp>
      <p:pic>
        <p:nvPicPr>
          <p:cNvPr id="145" name="Picture 144"/>
          <p:cNvPicPr>
            <a:picLocks noChangeAspect="1"/>
          </p:cNvPicPr>
          <p:nvPr/>
        </p:nvPicPr>
        <p:blipFill>
          <a:blip r:embed="rId1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7406944" y="3242290"/>
            <a:ext cx="640481" cy="640481"/>
          </a:xfrm>
          <a:prstGeom prst="rect">
            <a:avLst/>
          </a:prstGeom>
        </p:spPr>
      </p:pic>
      <p:pic>
        <p:nvPicPr>
          <p:cNvPr id="146" name="Picture 145"/>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8138456" y="3364449"/>
            <a:ext cx="494775" cy="486195"/>
          </a:xfrm>
          <a:prstGeom prst="rect">
            <a:avLst/>
          </a:prstGeom>
        </p:spPr>
      </p:pic>
      <p:sp>
        <p:nvSpPr>
          <p:cNvPr id="147" name="Rectangle 4"/>
          <p:cNvSpPr/>
          <p:nvPr/>
        </p:nvSpPr>
        <p:spPr bwMode="gray">
          <a:xfrm>
            <a:off x="7332291" y="4030657"/>
            <a:ext cx="1954792" cy="504777"/>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2260 w 2435469"/>
              <a:gd name="connsiteY0" fmla="*/ 0 h 763376"/>
              <a:gd name="connsiteX1" fmla="*/ 2431135 w 2435469"/>
              <a:gd name="connsiteY1" fmla="*/ 0 h 763376"/>
              <a:gd name="connsiteX2" fmla="*/ 2435469 w 2435469"/>
              <a:gd name="connsiteY2" fmla="*/ 763376 h 763376"/>
              <a:gd name="connsiteX3" fmla="*/ 270 w 2435469"/>
              <a:gd name="connsiteY3" fmla="*/ 425843 h 763376"/>
              <a:gd name="connsiteX4" fmla="*/ 2260 w 2435469"/>
              <a:gd name="connsiteY4" fmla="*/ 0 h 763376"/>
              <a:gd name="connsiteX0" fmla="*/ 84 w 2435664"/>
              <a:gd name="connsiteY0" fmla="*/ 0 h 763376"/>
              <a:gd name="connsiteX1" fmla="*/ 2431330 w 2435664"/>
              <a:gd name="connsiteY1" fmla="*/ 0 h 763376"/>
              <a:gd name="connsiteX2" fmla="*/ 2435664 w 2435664"/>
              <a:gd name="connsiteY2" fmla="*/ 763376 h 763376"/>
              <a:gd name="connsiteX3" fmla="*/ 465 w 2435664"/>
              <a:gd name="connsiteY3" fmla="*/ 425843 h 763376"/>
              <a:gd name="connsiteX4" fmla="*/ 84 w 2435664"/>
              <a:gd name="connsiteY4" fmla="*/ 0 h 763376"/>
              <a:gd name="connsiteX0" fmla="*/ 85 w 2435665"/>
              <a:gd name="connsiteY0" fmla="*/ 0 h 763376"/>
              <a:gd name="connsiteX1" fmla="*/ 2434496 w 2435665"/>
              <a:gd name="connsiteY1" fmla="*/ 0 h 763376"/>
              <a:gd name="connsiteX2" fmla="*/ 2435665 w 2435665"/>
              <a:gd name="connsiteY2" fmla="*/ 763376 h 763376"/>
              <a:gd name="connsiteX3" fmla="*/ 466 w 2435665"/>
              <a:gd name="connsiteY3" fmla="*/ 425843 h 763376"/>
              <a:gd name="connsiteX4" fmla="*/ 85 w 2435665"/>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665" h="763376">
                <a:moveTo>
                  <a:pt x="85" y="0"/>
                </a:moveTo>
                <a:lnTo>
                  <a:pt x="2434496" y="0"/>
                </a:lnTo>
                <a:cubicBezTo>
                  <a:pt x="2435941" y="254459"/>
                  <a:pt x="2434220" y="508917"/>
                  <a:pt x="2435665" y="763376"/>
                </a:cubicBezTo>
                <a:lnTo>
                  <a:pt x="466" y="425843"/>
                </a:lnTo>
                <a:cubicBezTo>
                  <a:pt x="-978" y="282615"/>
                  <a:pt x="1529" y="143228"/>
                  <a:pt x="85" y="0"/>
                </a:cubicBezTo>
                <a:close/>
              </a:path>
            </a:pathLst>
          </a:custGeom>
          <a:solidFill>
            <a:schemeClr val="accent3"/>
          </a:solidFill>
          <a:ln w="6350" cap="flat" cmpd="sng" algn="ctr">
            <a:noFill/>
            <a:prstDash val="solid"/>
            <a:miter lim="800000"/>
            <a:headEnd type="none" w="med" len="med"/>
            <a:tailEnd type="none" w="med" len="med"/>
          </a:ln>
          <a:effectLst/>
        </p:spPr>
        <p:txBody>
          <a:bodyPr rot="0" spcFirstLastPara="0" vertOverflow="overflow" horzOverflow="overflow" vert="horz" wrap="square" lIns="108000" tIns="108000" rIns="18288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r>
              <a:rPr lang="en-US" sz="1100" kern="0" dirty="0">
                <a:solidFill>
                  <a:prstClr val="white"/>
                </a:solidFill>
                <a:latin typeface="Segoe UI" panose="020B0502040204020203" pitchFamily="34" charset="0"/>
                <a:ea typeface="Segoe UI" panose="020B0502040204020203" pitchFamily="34" charset="0"/>
                <a:cs typeface="Segoe UI" panose="020B0502040204020203" pitchFamily="34" charset="0"/>
              </a:rPr>
              <a:t>Release</a:t>
            </a:r>
          </a:p>
        </p:txBody>
      </p:sp>
      <p:pic>
        <p:nvPicPr>
          <p:cNvPr id="148" name="Picture 147"/>
          <p:cNvPicPr>
            <a:picLocks noChangeAspect="1"/>
          </p:cNvPicPr>
          <p:nvPr/>
        </p:nvPicPr>
        <p:blipFill rotWithShape="1">
          <a:blip r:embed="rId9">
            <a:clrChange>
              <a:clrFrom>
                <a:srgbClr val="404040"/>
              </a:clrFrom>
              <a:clrTo>
                <a:srgbClr val="404040">
                  <a:alpha val="0"/>
                </a:srgbClr>
              </a:clrTo>
            </a:clrChange>
            <a:extLst>
              <a:ext uri="{28A0092B-C50C-407E-A947-70E740481C1C}">
                <a14:useLocalDpi xmlns:a14="http://schemas.microsoft.com/office/drawing/2010/main" val="0"/>
              </a:ext>
            </a:extLst>
          </a:blip>
          <a:srcRect l="30356" t="9606" r="31797" b="11547"/>
          <a:stretch/>
        </p:blipFill>
        <p:spPr>
          <a:xfrm>
            <a:off x="7447051" y="4311670"/>
            <a:ext cx="851482" cy="327492"/>
          </a:xfrm>
          <a:prstGeom prst="rect">
            <a:avLst/>
          </a:prstGeom>
        </p:spPr>
      </p:pic>
      <p:pic>
        <p:nvPicPr>
          <p:cNvPr id="149" name="Picture 148"/>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7356407" y="4606507"/>
            <a:ext cx="1056366" cy="384133"/>
          </a:xfrm>
          <a:prstGeom prst="rect">
            <a:avLst/>
          </a:prstGeom>
        </p:spPr>
      </p:pic>
      <p:pic>
        <p:nvPicPr>
          <p:cNvPr id="150" name="Picture 149"/>
          <p:cNvPicPr>
            <a:picLocks noChangeAspect="1"/>
          </p:cNvPicPr>
          <p:nvPr/>
        </p:nvPicPr>
        <p:blipFill>
          <a:blip r:embed="rId11"/>
          <a:stretch>
            <a:fillRect/>
          </a:stretch>
        </p:blipFill>
        <p:spPr>
          <a:xfrm>
            <a:off x="7440897" y="4992107"/>
            <a:ext cx="981502" cy="299617"/>
          </a:xfrm>
          <a:prstGeom prst="rect">
            <a:avLst/>
          </a:prstGeom>
        </p:spPr>
      </p:pic>
      <p:pic>
        <p:nvPicPr>
          <p:cNvPr id="151" name="Picture 150"/>
          <p:cNvPicPr>
            <a:picLocks noChangeAspect="1"/>
          </p:cNvPicPr>
          <p:nvPr/>
        </p:nvPicPr>
        <p:blipFill>
          <a:blip r:embed="rId12"/>
          <a:stretch>
            <a:fillRect/>
          </a:stretch>
        </p:blipFill>
        <p:spPr>
          <a:xfrm>
            <a:off x="7385612" y="5293082"/>
            <a:ext cx="1209035" cy="371090"/>
          </a:xfrm>
          <a:prstGeom prst="rect">
            <a:avLst/>
          </a:prstGeom>
        </p:spPr>
      </p:pic>
      <p:sp>
        <p:nvSpPr>
          <p:cNvPr id="247" name="TextBox 246"/>
          <p:cNvSpPr txBox="1"/>
          <p:nvPr/>
        </p:nvSpPr>
        <p:spPr>
          <a:xfrm>
            <a:off x="0" y="6533931"/>
            <a:ext cx="12436476" cy="460593"/>
          </a:xfrm>
          <a:prstGeom prst="rect">
            <a:avLst/>
          </a:prstGeom>
          <a:solidFill>
            <a:schemeClr val="accent3">
              <a:lumMod val="75000"/>
              <a:alpha val="55000"/>
            </a:schemeClr>
          </a:solidFill>
        </p:spPr>
        <p:txBody>
          <a:bodyPr wrap="square" lIns="0" tIns="0" rIns="0" bIns="0" rtlCol="0" anchor="ctr">
            <a:noAutofit/>
          </a:bodyPr>
          <a:lstStyle/>
          <a:p>
            <a:pPr algn="ctr" defTabSz="932418"/>
            <a:r>
              <a:rPr lang="en-US" sz="1600" dirty="0">
                <a:solidFill>
                  <a:schemeClr val="bg1"/>
                </a:solidFill>
                <a:latin typeface="+mj-lt"/>
                <a:ea typeface="Segoe UI" pitchFamily="34" charset="0"/>
                <a:cs typeface="Segoe UI" pitchFamily="34" charset="0"/>
              </a:rPr>
              <a:t>On-Premises | Hybrid | Cloud</a:t>
            </a:r>
          </a:p>
        </p:txBody>
      </p:sp>
      <p:grpSp>
        <p:nvGrpSpPr>
          <p:cNvPr id="213" name="Group 212"/>
          <p:cNvGrpSpPr/>
          <p:nvPr/>
        </p:nvGrpSpPr>
        <p:grpSpPr>
          <a:xfrm>
            <a:off x="9442686" y="5325945"/>
            <a:ext cx="2993790" cy="1668580"/>
            <a:chOff x="6610350" y="4013200"/>
            <a:chExt cx="3446463" cy="1920876"/>
          </a:xfrm>
        </p:grpSpPr>
        <p:sp>
          <p:nvSpPr>
            <p:cNvPr id="214" name="Freeform 5"/>
            <p:cNvSpPr>
              <a:spLocks/>
            </p:cNvSpPr>
            <p:nvPr/>
          </p:nvSpPr>
          <p:spPr bwMode="auto">
            <a:xfrm>
              <a:off x="7473950" y="4635500"/>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5" name="Freeform 6"/>
            <p:cNvSpPr>
              <a:spLocks/>
            </p:cNvSpPr>
            <p:nvPr/>
          </p:nvSpPr>
          <p:spPr bwMode="auto">
            <a:xfrm>
              <a:off x="7480300" y="4013200"/>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6" name="Freeform 7"/>
            <p:cNvSpPr>
              <a:spLocks/>
            </p:cNvSpPr>
            <p:nvPr/>
          </p:nvSpPr>
          <p:spPr bwMode="auto">
            <a:xfrm>
              <a:off x="7485063" y="4987925"/>
              <a:ext cx="2332038" cy="6334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7" name="Freeform 8"/>
            <p:cNvSpPr>
              <a:spLocks/>
            </p:cNvSpPr>
            <p:nvPr/>
          </p:nvSpPr>
          <p:spPr bwMode="auto">
            <a:xfrm>
              <a:off x="6610350" y="5527675"/>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8" name="Freeform 9"/>
            <p:cNvSpPr>
              <a:spLocks/>
            </p:cNvSpPr>
            <p:nvPr/>
          </p:nvSpPr>
          <p:spPr bwMode="auto">
            <a:xfrm>
              <a:off x="7407275" y="5329238"/>
              <a:ext cx="2649538" cy="604838"/>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19" name="Freeform 10"/>
            <p:cNvSpPr>
              <a:spLocks/>
            </p:cNvSpPr>
            <p:nvPr/>
          </p:nvSpPr>
          <p:spPr bwMode="auto">
            <a:xfrm>
              <a:off x="8377238" y="5329238"/>
              <a:ext cx="935038" cy="493713"/>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0" name="Freeform 11"/>
            <p:cNvSpPr>
              <a:spLocks/>
            </p:cNvSpPr>
            <p:nvPr/>
          </p:nvSpPr>
          <p:spPr bwMode="auto">
            <a:xfrm>
              <a:off x="8426450" y="4878388"/>
              <a:ext cx="517525" cy="471488"/>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1" name="Freeform 12"/>
            <p:cNvSpPr>
              <a:spLocks/>
            </p:cNvSpPr>
            <p:nvPr/>
          </p:nvSpPr>
          <p:spPr bwMode="auto">
            <a:xfrm>
              <a:off x="8626475" y="5000625"/>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2" name="Freeform 13"/>
            <p:cNvSpPr>
              <a:spLocks/>
            </p:cNvSpPr>
            <p:nvPr/>
          </p:nvSpPr>
          <p:spPr bwMode="auto">
            <a:xfrm>
              <a:off x="8154988" y="4922838"/>
              <a:ext cx="471488" cy="75723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3" name="Freeform 14"/>
            <p:cNvSpPr>
              <a:spLocks/>
            </p:cNvSpPr>
            <p:nvPr/>
          </p:nvSpPr>
          <p:spPr bwMode="auto">
            <a:xfrm>
              <a:off x="8626475" y="5172075"/>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4" name="Freeform 15"/>
            <p:cNvSpPr>
              <a:spLocks/>
            </p:cNvSpPr>
            <p:nvPr/>
          </p:nvSpPr>
          <p:spPr bwMode="auto">
            <a:xfrm>
              <a:off x="8291513" y="5349875"/>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5" name="Freeform 16"/>
            <p:cNvSpPr>
              <a:spLocks/>
            </p:cNvSpPr>
            <p:nvPr/>
          </p:nvSpPr>
          <p:spPr bwMode="auto">
            <a:xfrm>
              <a:off x="8413750" y="5349875"/>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6" name="Freeform 17"/>
            <p:cNvSpPr>
              <a:spLocks/>
            </p:cNvSpPr>
            <p:nvPr/>
          </p:nvSpPr>
          <p:spPr bwMode="auto">
            <a:xfrm>
              <a:off x="8416925" y="5621338"/>
              <a:ext cx="1452563" cy="312738"/>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7" name="Rectangle 18"/>
            <p:cNvSpPr>
              <a:spLocks noChangeArrowheads="1"/>
            </p:cNvSpPr>
            <p:nvPr/>
          </p:nvSpPr>
          <p:spPr bwMode="auto">
            <a:xfrm>
              <a:off x="7546975" y="5568950"/>
              <a:ext cx="120650" cy="365125"/>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8" name="Freeform 19"/>
            <p:cNvSpPr>
              <a:spLocks/>
            </p:cNvSpPr>
            <p:nvPr/>
          </p:nvSpPr>
          <p:spPr bwMode="auto">
            <a:xfrm>
              <a:off x="7110413" y="5627688"/>
              <a:ext cx="120650" cy="30638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29" name="Freeform 20"/>
            <p:cNvSpPr>
              <a:spLocks/>
            </p:cNvSpPr>
            <p:nvPr/>
          </p:nvSpPr>
          <p:spPr bwMode="auto">
            <a:xfrm>
              <a:off x="7256463" y="5334000"/>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0" name="Freeform 21"/>
            <p:cNvSpPr>
              <a:spLocks/>
            </p:cNvSpPr>
            <p:nvPr/>
          </p:nvSpPr>
          <p:spPr bwMode="auto">
            <a:xfrm>
              <a:off x="7400925" y="5067300"/>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1" name="Freeform 22"/>
            <p:cNvSpPr>
              <a:spLocks/>
            </p:cNvSpPr>
            <p:nvPr/>
          </p:nvSpPr>
          <p:spPr bwMode="auto">
            <a:xfrm>
              <a:off x="7693025" y="5343525"/>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2" name="Freeform 23"/>
            <p:cNvSpPr>
              <a:spLocks/>
            </p:cNvSpPr>
            <p:nvPr/>
          </p:nvSpPr>
          <p:spPr bwMode="auto">
            <a:xfrm>
              <a:off x="6818313" y="5640388"/>
              <a:ext cx="122238" cy="293688"/>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33" name="Freeform 24"/>
            <p:cNvSpPr>
              <a:spLocks/>
            </p:cNvSpPr>
            <p:nvPr/>
          </p:nvSpPr>
          <p:spPr bwMode="auto">
            <a:xfrm>
              <a:off x="6965950" y="5157788"/>
              <a:ext cx="119063" cy="77628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pic>
        <p:nvPicPr>
          <p:cNvPr id="154" name="Picture 1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448143" y="5691798"/>
            <a:ext cx="1096264" cy="301107"/>
          </a:xfrm>
          <a:prstGeom prst="rect">
            <a:avLst/>
          </a:prstGeom>
        </p:spPr>
      </p:pic>
      <p:pic>
        <p:nvPicPr>
          <p:cNvPr id="165" name="Picture 164"/>
          <p:cNvPicPr>
            <a:picLocks noChangeAspect="1"/>
          </p:cNvPicPr>
          <p:nvPr/>
        </p:nvPicPr>
        <p:blipFill>
          <a:blip r:embed="rId16">
            <a:lum bright="70000" contrast="-70000"/>
            <a:extLst>
              <a:ext uri="{28A0092B-C50C-407E-A947-70E740481C1C}">
                <a14:useLocalDpi xmlns:a14="http://schemas.microsoft.com/office/drawing/2010/main" val="0"/>
              </a:ext>
            </a:extLst>
          </a:blip>
          <a:stretch>
            <a:fillRect/>
          </a:stretch>
        </p:blipFill>
        <p:spPr>
          <a:xfrm>
            <a:off x="10668329" y="3567579"/>
            <a:ext cx="1264908" cy="948681"/>
          </a:xfrm>
          <a:prstGeom prst="rect">
            <a:avLst/>
          </a:prstGeom>
        </p:spPr>
      </p:pic>
      <p:pic>
        <p:nvPicPr>
          <p:cNvPr id="166" name="Picture 165"/>
          <p:cNvPicPr>
            <a:picLocks noChangeAspect="1"/>
          </p:cNvPicPr>
          <p:nvPr/>
        </p:nvPicPr>
        <p:blipFill rotWithShape="1">
          <a:blip r:embed="rId17">
            <a:extLst>
              <a:ext uri="{28A0092B-C50C-407E-A947-70E740481C1C}">
                <a14:useLocalDpi xmlns:a14="http://schemas.microsoft.com/office/drawing/2010/main" val="0"/>
              </a:ext>
            </a:extLst>
          </a:blip>
          <a:srcRect b="12758"/>
          <a:stretch/>
        </p:blipFill>
        <p:spPr>
          <a:xfrm>
            <a:off x="10714037" y="3976693"/>
            <a:ext cx="1219200" cy="1063654"/>
          </a:xfrm>
          <a:prstGeom prst="rect">
            <a:avLst/>
          </a:prstGeom>
        </p:spPr>
      </p:pic>
      <p:pic>
        <p:nvPicPr>
          <p:cNvPr id="161" name="Picture 160"/>
          <p:cNvPicPr>
            <a:picLocks noChangeAspect="1"/>
          </p:cNvPicPr>
          <p:nvPr/>
        </p:nvPicPr>
        <p:blipFill rotWithShape="1">
          <a:blip r:embed="rId18"/>
          <a:srcRect l="36309" r="1" b="29163"/>
          <a:stretch/>
        </p:blipFill>
        <p:spPr>
          <a:xfrm>
            <a:off x="385" y="5095608"/>
            <a:ext cx="1979656" cy="1898917"/>
          </a:xfrm>
          <a:prstGeom prst="rect">
            <a:avLst/>
          </a:prstGeom>
        </p:spPr>
      </p:pic>
      <p:pic>
        <p:nvPicPr>
          <p:cNvPr id="289" name="Picture 2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687999" y="5855494"/>
            <a:ext cx="2347360" cy="839181"/>
          </a:xfrm>
          <a:prstGeom prst="rect">
            <a:avLst/>
          </a:prstGeom>
        </p:spPr>
      </p:pic>
      <p:pic>
        <p:nvPicPr>
          <p:cNvPr id="292" name="Picture 29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7437437" y="6029847"/>
            <a:ext cx="893294" cy="587647"/>
          </a:xfrm>
          <a:prstGeom prst="rect">
            <a:avLst/>
          </a:prstGeom>
        </p:spPr>
      </p:pic>
    </p:spTree>
    <p:extLst>
      <p:ext uri="{BB962C8B-B14F-4D97-AF65-F5344CB8AC3E}">
        <p14:creationId xmlns:p14="http://schemas.microsoft.com/office/powerpoint/2010/main" val="2139588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DevOps benefits</a:t>
            </a:r>
          </a:p>
        </p:txBody>
      </p:sp>
      <p:pic>
        <p:nvPicPr>
          <p:cNvPr id="4" name="Picture 3"/>
          <p:cNvPicPr>
            <a:picLocks noChangeAspect="1"/>
          </p:cNvPicPr>
          <p:nvPr/>
        </p:nvPicPr>
        <p:blipFill>
          <a:blip r:embed="rId2"/>
          <a:stretch>
            <a:fillRect/>
          </a:stretch>
        </p:blipFill>
        <p:spPr>
          <a:xfrm>
            <a:off x="4288981" y="1789753"/>
            <a:ext cx="4141541" cy="4147310"/>
          </a:xfrm>
          <a:prstGeom prst="flowChartConnector">
            <a:avLst/>
          </a:prstGeom>
        </p:spPr>
      </p:pic>
      <p:sp>
        <p:nvSpPr>
          <p:cNvPr id="5" name="Oval 4"/>
          <p:cNvSpPr/>
          <p:nvPr/>
        </p:nvSpPr>
        <p:spPr bwMode="auto">
          <a:xfrm>
            <a:off x="4062866" y="1566523"/>
            <a:ext cx="4593771" cy="4593771"/>
          </a:xfrm>
          <a:prstGeom prst="ellipse">
            <a:avLst/>
          </a:prstGeom>
          <a:noFill/>
          <a:ln w="44450" cap="flat" cmpd="sng" algn="ctr">
            <a:solidFill>
              <a:srgbClr val="8A398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a:xfrm>
            <a:off x="46037" y="2382268"/>
            <a:ext cx="3810039" cy="738664"/>
          </a:xfrm>
          <a:prstGeom prst="rect">
            <a:avLst/>
          </a:prstGeom>
        </p:spPr>
        <p:txBody>
          <a:bodyPr wrap="square">
            <a:spAutoFit/>
          </a:bodyPr>
          <a:lstStyle/>
          <a:p>
            <a:pPr marL="0" marR="0" lvl="0" indent="0" algn="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dirty="0">
                <a:ln>
                  <a:noFill/>
                </a:ln>
                <a:solidFill>
                  <a:srgbClr val="3C3C3C">
                    <a:lumMod val="50000"/>
                  </a:srgbClr>
                </a:solidFill>
                <a:effectLst/>
                <a:uLnTx/>
                <a:uFillTx/>
                <a:latin typeface="Segoe UI"/>
                <a:ea typeface="Segoe UI" pitchFamily="34" charset="0"/>
                <a:cs typeface="Segoe UI" pitchFamily="34" charset="0"/>
              </a:rPr>
              <a:t>Firms with high-performing IT organizations were 2x as likely to exceed their profitability, market share, and productivity goals</a:t>
            </a:r>
          </a:p>
        </p:txBody>
      </p:sp>
      <p:sp>
        <p:nvSpPr>
          <p:cNvPr id="7" name="Rectangle 6"/>
          <p:cNvSpPr/>
          <p:nvPr/>
        </p:nvSpPr>
        <p:spPr>
          <a:xfrm>
            <a:off x="46037" y="1588294"/>
            <a:ext cx="3810039" cy="796757"/>
          </a:xfrm>
          <a:prstGeom prst="rect">
            <a:avLst/>
          </a:prstGeom>
        </p:spPr>
        <p:txBody>
          <a:bodyPr wrap="square">
            <a:spAutoFit/>
          </a:bodyPr>
          <a:lstStyle/>
          <a:p>
            <a:pPr marL="0" marR="0" lvl="0" indent="0" algn="r" defTabSz="932293" rtl="0" eaLnBrk="1" fontAlgn="base" latinLnBrk="0" hangingPunct="1">
              <a:lnSpc>
                <a:spcPct val="12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accent3"/>
                </a:solidFill>
                <a:effectLst/>
                <a:uLnTx/>
                <a:uFillTx/>
                <a:latin typeface="Segoe UI Light"/>
                <a:ea typeface="Segoe UI" pitchFamily="34" charset="0"/>
                <a:cs typeface="Segoe UI" pitchFamily="34" charset="0"/>
              </a:rPr>
              <a:t>Strong IT performance is </a:t>
            </a:r>
            <a:br>
              <a:rPr kumimoji="0" lang="en-US" sz="2000" b="0" i="0" u="none" strike="noStrike" kern="1200" cap="none" spc="0" normalizeH="0" baseline="0" noProof="0" dirty="0">
                <a:ln>
                  <a:noFill/>
                </a:ln>
                <a:solidFill>
                  <a:schemeClr val="accent3"/>
                </a:solidFill>
                <a:effectLst/>
                <a:uLnTx/>
                <a:uFillTx/>
                <a:latin typeface="Segoe UI Light"/>
                <a:ea typeface="Segoe UI" pitchFamily="34" charset="0"/>
                <a:cs typeface="Segoe UI" pitchFamily="34" charset="0"/>
              </a:rPr>
            </a:br>
            <a:r>
              <a:rPr kumimoji="0" lang="en-US" sz="2000" b="0" i="0" u="none" strike="noStrike" kern="1200" cap="none" spc="0" normalizeH="0" baseline="0" noProof="0" dirty="0">
                <a:ln>
                  <a:noFill/>
                </a:ln>
                <a:solidFill>
                  <a:schemeClr val="accent3"/>
                </a:solidFill>
                <a:effectLst/>
                <a:uLnTx/>
                <a:uFillTx/>
                <a:latin typeface="Segoe UI Light"/>
                <a:ea typeface="Segoe UI" pitchFamily="34" charset="0"/>
                <a:cs typeface="Segoe UI" pitchFamily="34" charset="0"/>
              </a:rPr>
              <a:t>a competitive advantage</a:t>
            </a:r>
          </a:p>
        </p:txBody>
      </p:sp>
      <p:sp>
        <p:nvSpPr>
          <p:cNvPr id="8" name="Rectangle 7"/>
          <p:cNvSpPr/>
          <p:nvPr/>
        </p:nvSpPr>
        <p:spPr>
          <a:xfrm>
            <a:off x="46037" y="5153496"/>
            <a:ext cx="3810039" cy="830997"/>
          </a:xfrm>
          <a:prstGeom prst="rect">
            <a:avLst/>
          </a:prstGeom>
        </p:spPr>
        <p:txBody>
          <a:bodyPr wrap="square">
            <a:spAutoFit/>
          </a:bodyPr>
          <a:lstStyle/>
          <a:p>
            <a:pPr marL="0" marR="0" lvl="0" indent="0" algn="r" defTabSz="932293" rtl="0" eaLnBrk="1" fontAlgn="base" latinLnBrk="0" hangingPunct="1">
              <a:lnSpc>
                <a:spcPct val="12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accent3"/>
                </a:solidFill>
                <a:effectLst/>
                <a:uLnTx/>
                <a:uFillTx/>
                <a:latin typeface="Segoe UI Light"/>
                <a:ea typeface="Segoe UI" pitchFamily="34" charset="0"/>
                <a:cs typeface="Segoe UI" pitchFamily="34" charset="0"/>
              </a:rPr>
              <a:t>DevOps practices</a:t>
            </a:r>
          </a:p>
          <a:p>
            <a:pPr marL="0" marR="0" lvl="0" indent="0" algn="r" defTabSz="932293" rtl="0" eaLnBrk="1" fontAlgn="base" latinLnBrk="0" hangingPunct="1">
              <a:lnSpc>
                <a:spcPct val="120000"/>
              </a:lnSpc>
              <a:spcBef>
                <a:spcPct val="0"/>
              </a:spcBef>
              <a:spcAft>
                <a:spcPct val="0"/>
              </a:spcAft>
              <a:buClrTx/>
              <a:buSzTx/>
              <a:buFontTx/>
              <a:buNone/>
              <a:tabLst/>
              <a:defRPr/>
            </a:pPr>
            <a:r>
              <a:rPr lang="en-US" sz="2000" dirty="0">
                <a:solidFill>
                  <a:schemeClr val="accent3"/>
                </a:solidFill>
                <a:latin typeface="Segoe UI Light"/>
                <a:ea typeface="Segoe UI" pitchFamily="34" charset="0"/>
                <a:cs typeface="Segoe UI" pitchFamily="34" charset="0"/>
              </a:rPr>
              <a:t>improve</a:t>
            </a:r>
            <a:r>
              <a:rPr kumimoji="0" lang="en-US" sz="2000" b="0" i="0" u="none" strike="noStrike" kern="1200" cap="none" spc="0" normalizeH="0" baseline="0" noProof="0" dirty="0">
                <a:ln>
                  <a:noFill/>
                </a:ln>
                <a:solidFill>
                  <a:schemeClr val="accent3"/>
                </a:solidFill>
                <a:effectLst/>
                <a:uLnTx/>
                <a:uFillTx/>
                <a:latin typeface="Segoe UI Light"/>
                <a:ea typeface="Segoe UI" pitchFamily="34" charset="0"/>
                <a:cs typeface="Segoe UI" pitchFamily="34" charset="0"/>
              </a:rPr>
              <a:t> IT performance</a:t>
            </a:r>
          </a:p>
        </p:txBody>
      </p:sp>
      <p:grpSp>
        <p:nvGrpSpPr>
          <p:cNvPr id="9" name="Group 8"/>
          <p:cNvGrpSpPr/>
          <p:nvPr/>
        </p:nvGrpSpPr>
        <p:grpSpPr>
          <a:xfrm>
            <a:off x="8626436" y="1632520"/>
            <a:ext cx="3810039" cy="946374"/>
            <a:chOff x="8175151" y="1831220"/>
            <a:chExt cx="3810039" cy="946374"/>
          </a:xfrm>
        </p:grpSpPr>
        <p:sp>
          <p:nvSpPr>
            <p:cNvPr id="10" name="Rectangle 9"/>
            <p:cNvSpPr/>
            <p:nvPr/>
          </p:nvSpPr>
          <p:spPr>
            <a:xfrm>
              <a:off x="8175151" y="1831220"/>
              <a:ext cx="3810039" cy="427425"/>
            </a:xfrm>
            <a:prstGeom prst="rect">
              <a:avLst/>
            </a:prstGeom>
          </p:spPr>
          <p:txBody>
            <a:bodyPr wrap="square">
              <a:spAutoFit/>
            </a:bodyPr>
            <a:lstStyle/>
            <a:p>
              <a:pPr marL="0" marR="0" lvl="0" indent="0" algn="l" defTabSz="932293" rtl="0" eaLnBrk="1" fontAlgn="base" latinLnBrk="0" hangingPunct="1">
                <a:lnSpc>
                  <a:spcPct val="12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accent3"/>
                  </a:solidFill>
                  <a:effectLst/>
                  <a:uLnTx/>
                  <a:uFillTx/>
                  <a:latin typeface="Segoe UI Light"/>
                  <a:ea typeface="Segoe UI" pitchFamily="34" charset="0"/>
                  <a:cs typeface="Segoe UI" pitchFamily="34" charset="0"/>
                </a:rPr>
                <a:t>Deploy code 30x faster</a:t>
              </a:r>
            </a:p>
          </p:txBody>
        </p:sp>
        <p:sp>
          <p:nvSpPr>
            <p:cNvPr id="11" name="Rectangle 10"/>
            <p:cNvSpPr/>
            <p:nvPr/>
          </p:nvSpPr>
          <p:spPr>
            <a:xfrm>
              <a:off x="8175151" y="2254374"/>
              <a:ext cx="3810039" cy="523220"/>
            </a:xfrm>
            <a:prstGeom prst="rect">
              <a:avLst/>
            </a:prstGeom>
          </p:spPr>
          <p:txBody>
            <a:bodyPr wrap="square">
              <a:spAutoFit/>
            </a:bodyPr>
            <a:lstStyle/>
            <a:p>
              <a:pPr marL="0" marR="0" lvl="0" indent="0" algn="l"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dirty="0">
                  <a:ln>
                    <a:noFill/>
                  </a:ln>
                  <a:solidFill>
                    <a:srgbClr val="3C3C3C">
                      <a:lumMod val="50000"/>
                    </a:srgbClr>
                  </a:solidFill>
                  <a:effectLst/>
                  <a:uLnTx/>
                  <a:uFillTx/>
                  <a:latin typeface="Segoe UI"/>
                  <a:ea typeface="Segoe UI" pitchFamily="34" charset="0"/>
                  <a:cs typeface="Segoe UI" pitchFamily="34" charset="0"/>
                </a:rPr>
                <a:t>… and with 200x shorter lead time when compared to lower-performing peers</a:t>
              </a:r>
            </a:p>
          </p:txBody>
        </p:sp>
      </p:grpSp>
      <p:grpSp>
        <p:nvGrpSpPr>
          <p:cNvPr id="15" name="Group 14"/>
          <p:cNvGrpSpPr/>
          <p:nvPr/>
        </p:nvGrpSpPr>
        <p:grpSpPr>
          <a:xfrm>
            <a:off x="8626436" y="5153496"/>
            <a:ext cx="3810039" cy="919023"/>
            <a:chOff x="8198301" y="5165071"/>
            <a:chExt cx="3810039" cy="919023"/>
          </a:xfrm>
        </p:grpSpPr>
        <p:sp>
          <p:nvSpPr>
            <p:cNvPr id="13" name="Rectangle 12"/>
            <p:cNvSpPr/>
            <p:nvPr/>
          </p:nvSpPr>
          <p:spPr>
            <a:xfrm>
              <a:off x="8198301" y="5165071"/>
              <a:ext cx="3810039" cy="427425"/>
            </a:xfrm>
            <a:prstGeom prst="rect">
              <a:avLst/>
            </a:prstGeom>
          </p:spPr>
          <p:txBody>
            <a:bodyPr wrap="square">
              <a:spAutoFit/>
            </a:bodyPr>
            <a:lstStyle/>
            <a:p>
              <a:pPr marL="0" marR="0" lvl="0" indent="0" algn="l" defTabSz="932293" rtl="0" eaLnBrk="1" fontAlgn="base" latinLnBrk="0" hangingPunct="1">
                <a:lnSpc>
                  <a:spcPct val="12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accent3"/>
                  </a:solidFill>
                  <a:effectLst/>
                  <a:uLnTx/>
                  <a:uFillTx/>
                  <a:latin typeface="Segoe UI Light"/>
                  <a:ea typeface="Segoe UI" pitchFamily="34" charset="0"/>
                  <a:cs typeface="Segoe UI" pitchFamily="34" charset="0"/>
                </a:rPr>
                <a:t>Have 60x fewer failures</a:t>
              </a:r>
            </a:p>
          </p:txBody>
        </p:sp>
        <p:sp>
          <p:nvSpPr>
            <p:cNvPr id="14" name="Rectangle 13"/>
            <p:cNvSpPr/>
            <p:nvPr/>
          </p:nvSpPr>
          <p:spPr>
            <a:xfrm>
              <a:off x="8198301" y="5560874"/>
              <a:ext cx="3810039" cy="523220"/>
            </a:xfrm>
            <a:prstGeom prst="rect">
              <a:avLst/>
            </a:prstGeom>
          </p:spPr>
          <p:txBody>
            <a:bodyPr wrap="square">
              <a:spAutoFit/>
            </a:bodyPr>
            <a:lstStyle/>
            <a:p>
              <a:pPr marL="0" marR="0" lvl="0" indent="0" algn="l"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dirty="0">
                  <a:ln>
                    <a:noFill/>
                  </a:ln>
                  <a:solidFill>
                    <a:srgbClr val="3C3C3C">
                      <a:lumMod val="50000"/>
                    </a:srgbClr>
                  </a:solidFill>
                  <a:effectLst/>
                  <a:uLnTx/>
                  <a:uFillTx/>
                  <a:latin typeface="Segoe UI"/>
                  <a:ea typeface="Segoe UI" pitchFamily="34" charset="0"/>
                  <a:cs typeface="Segoe UI" pitchFamily="34" charset="0"/>
                </a:rPr>
                <a:t>… and recover from failure 168X faster when compared to lower-performing peers</a:t>
              </a:r>
            </a:p>
          </p:txBody>
        </p:sp>
      </p:grpSp>
    </p:spTree>
    <p:extLst>
      <p:ext uri="{BB962C8B-B14F-4D97-AF65-F5344CB8AC3E}">
        <p14:creationId xmlns:p14="http://schemas.microsoft.com/office/powerpoint/2010/main" val="167010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txBox="1">
            <a:spLocks/>
          </p:cNvSpPr>
          <p:nvPr/>
        </p:nvSpPr>
        <p:spPr>
          <a:xfrm>
            <a:off x="2141537" y="2877441"/>
            <a:ext cx="3855614" cy="2241983"/>
          </a:xfrm>
          <a:prstGeom prst="rect">
            <a:avLst/>
          </a:prstGeom>
        </p:spPr>
        <p:txBody>
          <a:bodyPr vert="horz" lIns="91440" tIns="45720" rIns="91440" bIns="45720" rtlCol="0">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ts val="2000"/>
              </a:lnSpc>
              <a:spcBef>
                <a:spcPct val="20000"/>
              </a:spcBef>
              <a:spcAft>
                <a:spcPts val="0"/>
              </a:spcAft>
              <a:buClrTx/>
              <a:buSzTx/>
              <a:buFontTx/>
              <a:buNone/>
              <a:tabLst/>
              <a:defRPr/>
            </a:pPr>
            <a:r>
              <a:rPr kumimoji="0" lang="en-US" sz="1600" b="1" i="0" u="none" strike="noStrike" kern="1200" cap="none" spc="200" normalizeH="0" baseline="0" noProof="0" dirty="0">
                <a:ln>
                  <a:noFill/>
                </a:ln>
                <a:solidFill>
                  <a:schemeClr val="tx2">
                    <a:lumMod val="75000"/>
                  </a:schemeClr>
                </a:solidFill>
                <a:effectLst/>
                <a:uLnTx/>
                <a:uFillTx/>
                <a:latin typeface="Segoe UI"/>
                <a:ea typeface="+mn-ea"/>
                <a:cs typeface="+mn-cs"/>
              </a:rPr>
              <a:t>OLD WORLD</a:t>
            </a:r>
          </a:p>
          <a:p>
            <a:pPr marL="0" marR="0" lvl="0" indent="0" algn="r" defTabSz="914400" rtl="0" eaLnBrk="1" fontAlgn="auto" latinLnBrk="0" hangingPunct="1">
              <a:lnSpc>
                <a:spcPts val="2000"/>
              </a:lnSpc>
              <a:spcBef>
                <a:spcPct val="2000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Focus on planning</a:t>
            </a:r>
          </a:p>
          <a:p>
            <a:pPr marL="0" marR="0" lvl="0" indent="0" algn="r" defTabSz="914400" rtl="0" eaLnBrk="1" fontAlgn="auto" latinLnBrk="0" hangingPunct="1">
              <a:lnSpc>
                <a:spcPts val="2000"/>
              </a:lnSpc>
              <a:spcBef>
                <a:spcPct val="2000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Compete, not collaborate</a:t>
            </a:r>
          </a:p>
          <a:p>
            <a:pPr marL="0" marR="0" lvl="0" indent="0" algn="r" defTabSz="914400" rtl="0" eaLnBrk="1" fontAlgn="auto" latinLnBrk="0" hangingPunct="1">
              <a:lnSpc>
                <a:spcPts val="2000"/>
              </a:lnSpc>
              <a:spcBef>
                <a:spcPct val="2000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Static hierarchies</a:t>
            </a:r>
          </a:p>
          <a:p>
            <a:pPr marL="0" marR="0" lvl="0" indent="0" algn="r" defTabSz="914400" rtl="0" eaLnBrk="1" fontAlgn="auto" latinLnBrk="0" hangingPunct="1">
              <a:lnSpc>
                <a:spcPts val="2000"/>
              </a:lnSpc>
              <a:spcBef>
                <a:spcPct val="2000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Individual productivity </a:t>
            </a:r>
          </a:p>
          <a:p>
            <a:pPr marL="0" marR="0" lvl="0" indent="0" algn="r" defTabSz="914400" rtl="0" eaLnBrk="1" fontAlgn="auto" latinLnBrk="0" hangingPunct="1">
              <a:lnSpc>
                <a:spcPts val="2000"/>
              </a:lnSpc>
              <a:spcBef>
                <a:spcPct val="2000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Efficiency of process</a:t>
            </a:r>
          </a:p>
          <a:p>
            <a:pPr marL="0" marR="0" lvl="0" indent="0" algn="r" defTabSz="914400" rtl="0" eaLnBrk="1" fontAlgn="auto" latinLnBrk="0" hangingPunct="1">
              <a:lnSpc>
                <a:spcPts val="2000"/>
              </a:lnSpc>
              <a:spcBef>
                <a:spcPct val="2000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Assumptions, not data</a:t>
            </a:r>
          </a:p>
        </p:txBody>
      </p:sp>
      <p:sp>
        <p:nvSpPr>
          <p:cNvPr id="7" name="Text Placeholder 3"/>
          <p:cNvSpPr txBox="1">
            <a:spLocks/>
          </p:cNvSpPr>
          <p:nvPr/>
        </p:nvSpPr>
        <p:spPr>
          <a:xfrm>
            <a:off x="6439323" y="2877441"/>
            <a:ext cx="3855614" cy="2482013"/>
          </a:xfrm>
          <a:prstGeom prst="rect">
            <a:avLst/>
          </a:prstGeom>
        </p:spPr>
        <p:txBody>
          <a:bodyPr vert="horz" lIns="91440" tIns="45720" rIns="91440" bIns="45720" rtlCol="0">
            <a:noAutofit/>
          </a:bodyPr>
          <a:lstStyle>
            <a:lvl1pPr marL="0" indent="0" algn="ctr" defTabSz="914400" rtl="0" eaLnBrk="1" latinLnBrk="0" hangingPunct="1">
              <a:lnSpc>
                <a:spcPts val="2000"/>
              </a:lnSpc>
              <a:spcBef>
                <a:spcPct val="20000"/>
              </a:spcBef>
              <a:buFontTx/>
              <a:buNone/>
              <a:defRPr sz="1600" b="1" kern="1200" spc="30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ts val="2000"/>
              </a:lnSpc>
              <a:spcBef>
                <a:spcPct val="20000"/>
              </a:spcBef>
              <a:spcAft>
                <a:spcPts val="0"/>
              </a:spcAft>
              <a:buClrTx/>
              <a:buSzTx/>
              <a:buFontTx/>
              <a:buNone/>
              <a:tabLst/>
              <a:defRPr/>
            </a:pPr>
            <a:r>
              <a:rPr kumimoji="0" lang="en-US" sz="1600" b="1" i="0" u="none" strike="noStrike" kern="1200" cap="none" spc="200" normalizeH="0" baseline="0" noProof="0" dirty="0">
                <a:ln>
                  <a:noFill/>
                </a:ln>
                <a:solidFill>
                  <a:schemeClr val="accent3"/>
                </a:solidFill>
                <a:effectLst/>
                <a:uLnTx/>
                <a:uFillTx/>
                <a:latin typeface="Segoe UI"/>
                <a:ea typeface="+mn-ea"/>
                <a:cs typeface="+mn-cs"/>
              </a:rPr>
              <a:t>NEW WORLD</a:t>
            </a:r>
          </a:p>
          <a:p>
            <a:pPr marL="0" marR="0" lvl="0" indent="0" algn="l" defTabSz="914400" rtl="0" eaLnBrk="1" fontAlgn="auto" latinLnBrk="0" hangingPunct="1">
              <a:lnSpc>
                <a:spcPts val="2000"/>
              </a:lnSpc>
              <a:spcBef>
                <a:spcPct val="2000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Focus on delivering</a:t>
            </a:r>
          </a:p>
          <a:p>
            <a:pPr marL="0" marR="0" lvl="0" indent="0" algn="l" defTabSz="914400" rtl="0" eaLnBrk="1" fontAlgn="auto" latinLnBrk="0" hangingPunct="1">
              <a:lnSpc>
                <a:spcPts val="2000"/>
              </a:lnSpc>
              <a:spcBef>
                <a:spcPct val="2000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Collaborate to win</a:t>
            </a:r>
          </a:p>
          <a:p>
            <a:pPr marL="0" marR="0" lvl="0" indent="0" algn="l" defTabSz="914400" rtl="0" eaLnBrk="1" fontAlgn="auto" latinLnBrk="0" hangingPunct="1">
              <a:lnSpc>
                <a:spcPts val="2000"/>
              </a:lnSpc>
              <a:spcBef>
                <a:spcPct val="2000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Fluent and flexible teams</a:t>
            </a:r>
          </a:p>
          <a:p>
            <a:pPr marL="0" marR="0" lvl="0" indent="0" algn="l" defTabSz="914400" rtl="0" eaLnBrk="1" fontAlgn="auto" latinLnBrk="0" hangingPunct="1">
              <a:lnSpc>
                <a:spcPts val="2000"/>
              </a:lnSpc>
              <a:spcBef>
                <a:spcPct val="2000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Collective value creation</a:t>
            </a:r>
          </a:p>
          <a:p>
            <a:pPr marL="0" marR="0" lvl="0" indent="0" algn="l" defTabSz="914400" rtl="0" eaLnBrk="1" fontAlgn="auto" latinLnBrk="0" hangingPunct="1">
              <a:lnSpc>
                <a:spcPts val="2000"/>
              </a:lnSpc>
              <a:spcBef>
                <a:spcPct val="2000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Effectiveness of outcomes</a:t>
            </a:r>
          </a:p>
          <a:p>
            <a:pPr marL="0" marR="0" lvl="0" indent="0" algn="l" defTabSz="914400" rtl="0" eaLnBrk="1" fontAlgn="auto" latinLnBrk="0" hangingPunct="1">
              <a:lnSpc>
                <a:spcPts val="2000"/>
              </a:lnSpc>
              <a:spcBef>
                <a:spcPct val="2000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a:ea typeface="+mn-ea"/>
                <a:cs typeface="+mn-cs"/>
              </a:rPr>
              <a:t>Experiment, learn, and respond</a:t>
            </a:r>
          </a:p>
        </p:txBody>
      </p:sp>
      <p:sp>
        <p:nvSpPr>
          <p:cNvPr id="9" name="Title 12"/>
          <p:cNvSpPr txBox="1">
            <a:spLocks/>
          </p:cNvSpPr>
          <p:nvPr/>
        </p:nvSpPr>
        <p:spPr>
          <a:xfrm>
            <a:off x="2937403" y="1627134"/>
            <a:ext cx="6561668" cy="586541"/>
          </a:xfrm>
          <a:prstGeom prst="rect">
            <a:avLst/>
          </a:prstGeom>
        </p:spPr>
        <p:txBody>
          <a:bodyPr anchor="ctr"/>
          <a:lstStyle>
            <a:lvl1pPr algn="l" defTabSz="914400" rtl="0" eaLnBrk="1" latinLnBrk="0" hangingPunct="1">
              <a:spcBef>
                <a:spcPct val="0"/>
              </a:spcBef>
              <a:buNone/>
              <a:defRPr sz="7200" kern="1200">
                <a:solidFill>
                  <a:srgbClr val="00A9CB"/>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800" i="0" u="none" strike="noStrike" kern="1200" cap="none" spc="100" normalizeH="0" noProof="0" dirty="0">
                <a:ln>
                  <a:noFill/>
                </a:ln>
                <a:solidFill>
                  <a:schemeClr val="tx1"/>
                </a:solidFill>
                <a:effectLst/>
                <a:uLnTx/>
                <a:uFillTx/>
                <a:ea typeface="+mj-ea"/>
                <a:cs typeface="+mj-cs"/>
              </a:rPr>
              <a:t>The shift to DevOps</a:t>
            </a:r>
          </a:p>
        </p:txBody>
      </p:sp>
      <p:sp>
        <p:nvSpPr>
          <p:cNvPr id="12" name="Rectangle 11"/>
          <p:cNvSpPr/>
          <p:nvPr/>
        </p:nvSpPr>
        <p:spPr bwMode="auto">
          <a:xfrm>
            <a:off x="2942237" y="2449529"/>
            <a:ext cx="6552000" cy="103298"/>
          </a:xfrm>
          <a:prstGeom prst="rect">
            <a:avLst/>
          </a:prstGeom>
          <a:solidFill>
            <a:schemeClr val="accent3">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82900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Hands-on-Lab</a:t>
            </a:r>
          </a:p>
        </p:txBody>
      </p:sp>
      <p:sp>
        <p:nvSpPr>
          <p:cNvPr id="3" name="Text Placeholder 2"/>
          <p:cNvSpPr>
            <a:spLocks noGrp="1"/>
          </p:cNvSpPr>
          <p:nvPr>
            <p:ph type="body" sz="quarter" idx="11"/>
          </p:nvPr>
        </p:nvSpPr>
        <p:spPr/>
        <p:txBody>
          <a:bodyPr/>
          <a:lstStyle/>
          <a:p>
            <a:r>
              <a:rPr lang="en-US" dirty="0">
                <a:hlinkClick r:id="rId2"/>
              </a:rPr>
              <a:t>http://bit.ly/gabc17msp-hols</a:t>
            </a:r>
            <a:r>
              <a:rPr lang="en-US" dirty="0"/>
              <a:t> </a:t>
            </a:r>
          </a:p>
        </p:txBody>
      </p:sp>
      <p:sp>
        <p:nvSpPr>
          <p:cNvPr id="4" name="Text Placeholder 3"/>
          <p:cNvSpPr>
            <a:spLocks noGrp="1"/>
          </p:cNvSpPr>
          <p:nvPr>
            <p:ph type="body" sz="quarter" idx="12"/>
          </p:nvPr>
        </p:nvSpPr>
        <p:spPr>
          <a:xfrm>
            <a:off x="-11113" y="1969294"/>
            <a:ext cx="12436475" cy="4788723"/>
          </a:xfrm>
        </p:spPr>
        <p:txBody>
          <a:bodyPr>
            <a:normAutofit lnSpcReduction="10000"/>
          </a:bodyPr>
          <a:lstStyle/>
          <a:p>
            <a:r>
              <a:rPr lang="en-US" sz="3200" b="1" dirty="0"/>
              <a:t>“HOL 7.1 - Simple CD in Azure”</a:t>
            </a:r>
          </a:p>
          <a:p>
            <a:pPr marL="514350" indent="-514350">
              <a:buFont typeface="+mj-lt"/>
              <a:buAutoNum type="arabicPeriod"/>
            </a:pPr>
            <a:r>
              <a:rPr lang="en-US" sz="3200" b="1" dirty="0"/>
              <a:t>Set up a VSTS account</a:t>
            </a:r>
          </a:p>
          <a:p>
            <a:pPr marL="514350" indent="-514350">
              <a:buFont typeface="+mj-lt"/>
              <a:buAutoNum type="arabicPeriod"/>
            </a:pPr>
            <a:r>
              <a:rPr lang="en-US" sz="3200" b="1" dirty="0"/>
              <a:t>Automate the App Service Creation, Provision the Environment (</a:t>
            </a:r>
            <a:r>
              <a:rPr lang="en-US" sz="3200" b="1" dirty="0" err="1"/>
              <a:t>git</a:t>
            </a:r>
            <a:r>
              <a:rPr lang="en-US" sz="3200" b="1" dirty="0"/>
              <a:t> clone and </a:t>
            </a:r>
            <a:r>
              <a:rPr lang="en-US" sz="3200" b="1" dirty="0" err="1"/>
              <a:t>git</a:t>
            </a:r>
            <a:r>
              <a:rPr lang="en-US" sz="3200" b="1" dirty="0"/>
              <a:t> add ., etc.)</a:t>
            </a:r>
          </a:p>
          <a:p>
            <a:pPr marL="514350" indent="-514350">
              <a:buFont typeface="+mj-lt"/>
              <a:buAutoNum type="arabicPeriod"/>
            </a:pPr>
            <a:r>
              <a:rPr lang="en-US" sz="3200" b="1" dirty="0"/>
              <a:t>Configure Simple Continuous Deployment</a:t>
            </a:r>
          </a:p>
          <a:p>
            <a:endParaRPr lang="en-US" sz="3200" b="1" dirty="0"/>
          </a:p>
          <a:p>
            <a:r>
              <a:rPr lang="en-US" sz="3200" b="1" dirty="0"/>
              <a:t>Notes:</a:t>
            </a:r>
          </a:p>
          <a:p>
            <a:pPr marL="514350" indent="-514350">
              <a:buFont typeface="+mj-lt"/>
              <a:buAutoNum type="arabicPeriod"/>
            </a:pPr>
            <a:r>
              <a:rPr lang="en-US" sz="2800" b="1" dirty="0"/>
              <a:t>Set-</a:t>
            </a:r>
            <a:r>
              <a:rPr lang="en-US" sz="2800" b="1" dirty="0" err="1"/>
              <a:t>ExecutionPolicy</a:t>
            </a:r>
            <a:r>
              <a:rPr lang="en-US" sz="2800" b="1" dirty="0"/>
              <a:t> -</a:t>
            </a:r>
            <a:r>
              <a:rPr lang="en-US" sz="2800" b="1" dirty="0" err="1"/>
              <a:t>ExecutionPolicy</a:t>
            </a:r>
            <a:r>
              <a:rPr lang="en-US" sz="2800" b="1" dirty="0"/>
              <a:t> Unrestricted -Force -Scope Process</a:t>
            </a:r>
          </a:p>
          <a:p>
            <a:pPr marL="514350" indent="-514350">
              <a:buFont typeface="+mj-lt"/>
              <a:buAutoNum type="arabicPeriod"/>
            </a:pPr>
            <a:r>
              <a:rPr lang="en-US" sz="2800" b="1" dirty="0"/>
              <a:t>Connect (link) Azure to the VSTS Project</a:t>
            </a:r>
          </a:p>
          <a:p>
            <a:endParaRPr lang="en-US" sz="3200" b="1" dirty="0"/>
          </a:p>
        </p:txBody>
      </p:sp>
    </p:spTree>
    <p:extLst>
      <p:ext uri="{BB962C8B-B14F-4D97-AF65-F5344CB8AC3E}">
        <p14:creationId xmlns:p14="http://schemas.microsoft.com/office/powerpoint/2010/main" val="34856263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972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43550" y="1816894"/>
            <a:ext cx="12426903" cy="3829109"/>
            <a:chOff x="43550" y="1899446"/>
            <a:chExt cx="12426903" cy="3829109"/>
          </a:xfrm>
        </p:grpSpPr>
        <p:sp>
          <p:nvSpPr>
            <p:cNvPr id="14" name="AutoShape 63"/>
            <p:cNvSpPr>
              <a:spLocks noChangeAspect="1" noChangeArrowheads="1" noTextEdit="1"/>
            </p:cNvSpPr>
            <p:nvPr/>
          </p:nvSpPr>
          <p:spPr bwMode="auto">
            <a:xfrm>
              <a:off x="3370790" y="2363586"/>
              <a:ext cx="5807321" cy="2882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15" name="Freeform 67"/>
            <p:cNvSpPr>
              <a:spLocks/>
            </p:cNvSpPr>
            <p:nvPr/>
          </p:nvSpPr>
          <p:spPr bwMode="auto">
            <a:xfrm>
              <a:off x="3370790" y="3584797"/>
              <a:ext cx="3039881" cy="1660944"/>
            </a:xfrm>
            <a:custGeom>
              <a:avLst/>
              <a:gdLst>
                <a:gd name="T0" fmla="*/ 2545 w 2545"/>
                <a:gd name="T1" fmla="*/ 365 h 1391"/>
                <a:gd name="T2" fmla="*/ 2464 w 2545"/>
                <a:gd name="T3" fmla="*/ 486 h 1391"/>
                <a:gd name="T4" fmla="*/ 2395 w 2545"/>
                <a:gd name="T5" fmla="*/ 587 h 1391"/>
                <a:gd name="T6" fmla="*/ 2333 w 2545"/>
                <a:gd name="T7" fmla="*/ 679 h 1391"/>
                <a:gd name="T8" fmla="*/ 2271 w 2545"/>
                <a:gd name="T9" fmla="*/ 767 h 1391"/>
                <a:gd name="T10" fmla="*/ 2203 w 2545"/>
                <a:gd name="T11" fmla="*/ 861 h 1391"/>
                <a:gd name="T12" fmla="*/ 2134 w 2545"/>
                <a:gd name="T13" fmla="*/ 951 h 1391"/>
                <a:gd name="T14" fmla="*/ 2059 w 2545"/>
                <a:gd name="T15" fmla="*/ 1033 h 1391"/>
                <a:gd name="T16" fmla="*/ 1968 w 2545"/>
                <a:gd name="T17" fmla="*/ 1114 h 1391"/>
                <a:gd name="T18" fmla="*/ 1859 w 2545"/>
                <a:gd name="T19" fmla="*/ 1192 h 1391"/>
                <a:gd name="T20" fmla="*/ 1733 w 2545"/>
                <a:gd name="T21" fmla="*/ 1263 h 1391"/>
                <a:gd name="T22" fmla="*/ 1591 w 2545"/>
                <a:gd name="T23" fmla="*/ 1322 h 1391"/>
                <a:gd name="T24" fmla="*/ 1430 w 2545"/>
                <a:gd name="T25" fmla="*/ 1366 h 1391"/>
                <a:gd name="T26" fmla="*/ 1250 w 2545"/>
                <a:gd name="T27" fmla="*/ 1390 h 1391"/>
                <a:gd name="T28" fmla="*/ 1250 w 2545"/>
                <a:gd name="T29" fmla="*/ 1390 h 1391"/>
                <a:gd name="T30" fmla="*/ 1100 w 2545"/>
                <a:gd name="T31" fmla="*/ 1387 h 1391"/>
                <a:gd name="T32" fmla="*/ 900 w 2545"/>
                <a:gd name="T33" fmla="*/ 1351 h 1391"/>
                <a:gd name="T34" fmla="*/ 713 w 2545"/>
                <a:gd name="T35" fmla="*/ 1287 h 1391"/>
                <a:gd name="T36" fmla="*/ 540 w 2545"/>
                <a:gd name="T37" fmla="*/ 1192 h 1391"/>
                <a:gd name="T38" fmla="*/ 387 w 2545"/>
                <a:gd name="T39" fmla="*/ 1072 h 1391"/>
                <a:gd name="T40" fmla="*/ 256 w 2545"/>
                <a:gd name="T41" fmla="*/ 929 h 1391"/>
                <a:gd name="T42" fmla="*/ 149 w 2545"/>
                <a:gd name="T43" fmla="*/ 766 h 1391"/>
                <a:gd name="T44" fmla="*/ 68 w 2545"/>
                <a:gd name="T45" fmla="*/ 586 h 1391"/>
                <a:gd name="T46" fmla="*/ 18 w 2545"/>
                <a:gd name="T47" fmla="*/ 392 h 1391"/>
                <a:gd name="T48" fmla="*/ 0 w 2545"/>
                <a:gd name="T49" fmla="*/ 187 h 1391"/>
                <a:gd name="T50" fmla="*/ 4 w 2545"/>
                <a:gd name="T51" fmla="*/ 125 h 1391"/>
                <a:gd name="T52" fmla="*/ 402 w 2545"/>
                <a:gd name="T53" fmla="*/ 187 h 1391"/>
                <a:gd name="T54" fmla="*/ 418 w 2545"/>
                <a:gd name="T55" fmla="*/ 349 h 1391"/>
                <a:gd name="T56" fmla="*/ 464 w 2545"/>
                <a:gd name="T57" fmla="*/ 499 h 1391"/>
                <a:gd name="T58" fmla="*/ 539 w 2545"/>
                <a:gd name="T59" fmla="*/ 636 h 1391"/>
                <a:gd name="T60" fmla="*/ 636 w 2545"/>
                <a:gd name="T61" fmla="*/ 754 h 1391"/>
                <a:gd name="T62" fmla="*/ 756 w 2545"/>
                <a:gd name="T63" fmla="*/ 852 h 1391"/>
                <a:gd name="T64" fmla="*/ 891 w 2545"/>
                <a:gd name="T65" fmla="*/ 926 h 1391"/>
                <a:gd name="T66" fmla="*/ 1043 w 2545"/>
                <a:gd name="T67" fmla="*/ 973 h 1391"/>
                <a:gd name="T68" fmla="*/ 1205 w 2545"/>
                <a:gd name="T69" fmla="*/ 989 h 1391"/>
                <a:gd name="T70" fmla="*/ 1250 w 2545"/>
                <a:gd name="T71" fmla="*/ 988 h 1391"/>
                <a:gd name="T72" fmla="*/ 1409 w 2545"/>
                <a:gd name="T73" fmla="*/ 963 h 1391"/>
                <a:gd name="T74" fmla="*/ 1558 w 2545"/>
                <a:gd name="T75" fmla="*/ 908 h 1391"/>
                <a:gd name="T76" fmla="*/ 1689 w 2545"/>
                <a:gd name="T77" fmla="*/ 829 h 1391"/>
                <a:gd name="T78" fmla="*/ 1801 w 2545"/>
                <a:gd name="T79" fmla="*/ 724 h 1391"/>
                <a:gd name="T80" fmla="*/ 1906 w 2545"/>
                <a:gd name="T81" fmla="*/ 583 h 1391"/>
                <a:gd name="T82" fmla="*/ 2031 w 2545"/>
                <a:gd name="T83" fmla="*/ 399 h 1391"/>
                <a:gd name="T84" fmla="*/ 2166 w 2545"/>
                <a:gd name="T85" fmla="*/ 202 h 1391"/>
                <a:gd name="T86" fmla="*/ 2306 w 2545"/>
                <a:gd name="T87" fmla="*/ 0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45" h="1391">
                  <a:moveTo>
                    <a:pt x="2306" y="0"/>
                  </a:moveTo>
                  <a:lnTo>
                    <a:pt x="2545" y="365"/>
                  </a:lnTo>
                  <a:lnTo>
                    <a:pt x="2502" y="429"/>
                  </a:lnTo>
                  <a:lnTo>
                    <a:pt x="2464" y="486"/>
                  </a:lnTo>
                  <a:lnTo>
                    <a:pt x="2429" y="539"/>
                  </a:lnTo>
                  <a:lnTo>
                    <a:pt x="2395" y="587"/>
                  </a:lnTo>
                  <a:lnTo>
                    <a:pt x="2364" y="635"/>
                  </a:lnTo>
                  <a:lnTo>
                    <a:pt x="2333" y="679"/>
                  </a:lnTo>
                  <a:lnTo>
                    <a:pt x="2302" y="723"/>
                  </a:lnTo>
                  <a:lnTo>
                    <a:pt x="2271" y="767"/>
                  </a:lnTo>
                  <a:lnTo>
                    <a:pt x="2239" y="813"/>
                  </a:lnTo>
                  <a:lnTo>
                    <a:pt x="2203" y="861"/>
                  </a:lnTo>
                  <a:lnTo>
                    <a:pt x="2165" y="913"/>
                  </a:lnTo>
                  <a:lnTo>
                    <a:pt x="2134" y="951"/>
                  </a:lnTo>
                  <a:lnTo>
                    <a:pt x="2099" y="992"/>
                  </a:lnTo>
                  <a:lnTo>
                    <a:pt x="2059" y="1033"/>
                  </a:lnTo>
                  <a:lnTo>
                    <a:pt x="2015" y="1075"/>
                  </a:lnTo>
                  <a:lnTo>
                    <a:pt x="1968" y="1114"/>
                  </a:lnTo>
                  <a:lnTo>
                    <a:pt x="1915" y="1154"/>
                  </a:lnTo>
                  <a:lnTo>
                    <a:pt x="1859" y="1192"/>
                  </a:lnTo>
                  <a:lnTo>
                    <a:pt x="1798" y="1229"/>
                  </a:lnTo>
                  <a:lnTo>
                    <a:pt x="1733" y="1263"/>
                  </a:lnTo>
                  <a:lnTo>
                    <a:pt x="1664" y="1294"/>
                  </a:lnTo>
                  <a:lnTo>
                    <a:pt x="1591" y="1322"/>
                  </a:lnTo>
                  <a:lnTo>
                    <a:pt x="1512" y="1345"/>
                  </a:lnTo>
                  <a:lnTo>
                    <a:pt x="1430" y="1366"/>
                  </a:lnTo>
                  <a:lnTo>
                    <a:pt x="1342" y="1381"/>
                  </a:lnTo>
                  <a:lnTo>
                    <a:pt x="1250" y="1390"/>
                  </a:lnTo>
                  <a:lnTo>
                    <a:pt x="1250" y="1390"/>
                  </a:lnTo>
                  <a:lnTo>
                    <a:pt x="1250" y="1390"/>
                  </a:lnTo>
                  <a:lnTo>
                    <a:pt x="1205" y="1391"/>
                  </a:lnTo>
                  <a:lnTo>
                    <a:pt x="1100" y="1387"/>
                  </a:lnTo>
                  <a:lnTo>
                    <a:pt x="999" y="1373"/>
                  </a:lnTo>
                  <a:lnTo>
                    <a:pt x="900" y="1351"/>
                  </a:lnTo>
                  <a:lnTo>
                    <a:pt x="804" y="1323"/>
                  </a:lnTo>
                  <a:lnTo>
                    <a:pt x="713" y="1287"/>
                  </a:lnTo>
                  <a:lnTo>
                    <a:pt x="624" y="1242"/>
                  </a:lnTo>
                  <a:lnTo>
                    <a:pt x="540" y="1192"/>
                  </a:lnTo>
                  <a:lnTo>
                    <a:pt x="462" y="1135"/>
                  </a:lnTo>
                  <a:lnTo>
                    <a:pt x="387" y="1072"/>
                  </a:lnTo>
                  <a:lnTo>
                    <a:pt x="320" y="1002"/>
                  </a:lnTo>
                  <a:lnTo>
                    <a:pt x="256" y="929"/>
                  </a:lnTo>
                  <a:lnTo>
                    <a:pt x="199" y="849"/>
                  </a:lnTo>
                  <a:lnTo>
                    <a:pt x="149" y="766"/>
                  </a:lnTo>
                  <a:lnTo>
                    <a:pt x="105" y="679"/>
                  </a:lnTo>
                  <a:lnTo>
                    <a:pt x="68" y="586"/>
                  </a:lnTo>
                  <a:lnTo>
                    <a:pt x="38" y="490"/>
                  </a:lnTo>
                  <a:lnTo>
                    <a:pt x="18" y="392"/>
                  </a:lnTo>
                  <a:lnTo>
                    <a:pt x="4" y="292"/>
                  </a:lnTo>
                  <a:lnTo>
                    <a:pt x="0" y="187"/>
                  </a:lnTo>
                  <a:lnTo>
                    <a:pt x="1" y="156"/>
                  </a:lnTo>
                  <a:lnTo>
                    <a:pt x="4" y="125"/>
                  </a:lnTo>
                  <a:lnTo>
                    <a:pt x="404" y="125"/>
                  </a:lnTo>
                  <a:lnTo>
                    <a:pt x="402" y="187"/>
                  </a:lnTo>
                  <a:lnTo>
                    <a:pt x="405" y="270"/>
                  </a:lnTo>
                  <a:lnTo>
                    <a:pt x="418" y="349"/>
                  </a:lnTo>
                  <a:lnTo>
                    <a:pt x="437" y="426"/>
                  </a:lnTo>
                  <a:lnTo>
                    <a:pt x="464" y="499"/>
                  </a:lnTo>
                  <a:lnTo>
                    <a:pt x="498" y="570"/>
                  </a:lnTo>
                  <a:lnTo>
                    <a:pt x="539" y="636"/>
                  </a:lnTo>
                  <a:lnTo>
                    <a:pt x="585" y="698"/>
                  </a:lnTo>
                  <a:lnTo>
                    <a:pt x="636" y="754"/>
                  </a:lnTo>
                  <a:lnTo>
                    <a:pt x="694" y="807"/>
                  </a:lnTo>
                  <a:lnTo>
                    <a:pt x="756" y="852"/>
                  </a:lnTo>
                  <a:lnTo>
                    <a:pt x="822" y="892"/>
                  </a:lnTo>
                  <a:lnTo>
                    <a:pt x="891" y="926"/>
                  </a:lnTo>
                  <a:lnTo>
                    <a:pt x="965" y="954"/>
                  </a:lnTo>
                  <a:lnTo>
                    <a:pt x="1043" y="973"/>
                  </a:lnTo>
                  <a:lnTo>
                    <a:pt x="1122" y="985"/>
                  </a:lnTo>
                  <a:lnTo>
                    <a:pt x="1205" y="989"/>
                  </a:lnTo>
                  <a:lnTo>
                    <a:pt x="1250" y="988"/>
                  </a:lnTo>
                  <a:lnTo>
                    <a:pt x="1250" y="988"/>
                  </a:lnTo>
                  <a:lnTo>
                    <a:pt x="1331" y="979"/>
                  </a:lnTo>
                  <a:lnTo>
                    <a:pt x="1409" y="963"/>
                  </a:lnTo>
                  <a:lnTo>
                    <a:pt x="1486" y="939"/>
                  </a:lnTo>
                  <a:lnTo>
                    <a:pt x="1558" y="908"/>
                  </a:lnTo>
                  <a:lnTo>
                    <a:pt x="1626" y="872"/>
                  </a:lnTo>
                  <a:lnTo>
                    <a:pt x="1689" y="829"/>
                  </a:lnTo>
                  <a:lnTo>
                    <a:pt x="1748" y="779"/>
                  </a:lnTo>
                  <a:lnTo>
                    <a:pt x="1801" y="724"/>
                  </a:lnTo>
                  <a:lnTo>
                    <a:pt x="1848" y="665"/>
                  </a:lnTo>
                  <a:lnTo>
                    <a:pt x="1906" y="583"/>
                  </a:lnTo>
                  <a:lnTo>
                    <a:pt x="1966" y="493"/>
                  </a:lnTo>
                  <a:lnTo>
                    <a:pt x="2031" y="399"/>
                  </a:lnTo>
                  <a:lnTo>
                    <a:pt x="2097" y="302"/>
                  </a:lnTo>
                  <a:lnTo>
                    <a:pt x="2166" y="202"/>
                  </a:lnTo>
                  <a:lnTo>
                    <a:pt x="2236" y="102"/>
                  </a:lnTo>
                  <a:lnTo>
                    <a:pt x="2306" y="0"/>
                  </a:lnTo>
                  <a:close/>
                </a:path>
              </a:pathLst>
            </a:custGeom>
            <a:solidFill>
              <a:schemeClr val="accent2">
                <a:lumMod val="60000"/>
                <a:lumOff val="40000"/>
              </a:schemeClr>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kern="0">
                <a:latin typeface="Segoe UI Semilight"/>
              </a:endParaRPr>
            </a:p>
          </p:txBody>
        </p:sp>
        <p:sp>
          <p:nvSpPr>
            <p:cNvPr id="22" name="Freeform 68"/>
            <p:cNvSpPr>
              <a:spLocks/>
            </p:cNvSpPr>
            <p:nvPr/>
          </p:nvSpPr>
          <p:spPr bwMode="auto">
            <a:xfrm>
              <a:off x="3748385" y="3018404"/>
              <a:ext cx="1687230" cy="1065871"/>
            </a:xfrm>
            <a:custGeom>
              <a:avLst/>
              <a:gdLst>
                <a:gd name="T0" fmla="*/ 161 w 1413"/>
                <a:gd name="T1" fmla="*/ 0 h 892"/>
                <a:gd name="T2" fmla="*/ 1413 w 1413"/>
                <a:gd name="T3" fmla="*/ 389 h 892"/>
                <a:gd name="T4" fmla="*/ 1252 w 1413"/>
                <a:gd name="T5" fmla="*/ 892 h 892"/>
                <a:gd name="T6" fmla="*/ 0 w 1413"/>
                <a:gd name="T7" fmla="*/ 504 h 892"/>
                <a:gd name="T8" fmla="*/ 161 w 1413"/>
                <a:gd name="T9" fmla="*/ 0 h 892"/>
              </a:gdLst>
              <a:ahLst/>
              <a:cxnLst>
                <a:cxn ang="0">
                  <a:pos x="T0" y="T1"/>
                </a:cxn>
                <a:cxn ang="0">
                  <a:pos x="T2" y="T3"/>
                </a:cxn>
                <a:cxn ang="0">
                  <a:pos x="T4" y="T5"/>
                </a:cxn>
                <a:cxn ang="0">
                  <a:pos x="T6" y="T7"/>
                </a:cxn>
                <a:cxn ang="0">
                  <a:pos x="T8" y="T9"/>
                </a:cxn>
              </a:cxnLst>
              <a:rect l="0" t="0" r="r" b="b"/>
              <a:pathLst>
                <a:path w="1413" h="892">
                  <a:moveTo>
                    <a:pt x="161" y="0"/>
                  </a:moveTo>
                  <a:lnTo>
                    <a:pt x="1413" y="389"/>
                  </a:lnTo>
                  <a:lnTo>
                    <a:pt x="1252" y="892"/>
                  </a:lnTo>
                  <a:lnTo>
                    <a:pt x="0" y="504"/>
                  </a:lnTo>
                  <a:lnTo>
                    <a:pt x="161"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23" name="Freeform 69"/>
            <p:cNvSpPr>
              <a:spLocks/>
            </p:cNvSpPr>
            <p:nvPr/>
          </p:nvSpPr>
          <p:spPr bwMode="auto">
            <a:xfrm>
              <a:off x="3370790" y="2370756"/>
              <a:ext cx="3015983" cy="1646605"/>
            </a:xfrm>
            <a:custGeom>
              <a:avLst/>
              <a:gdLst>
                <a:gd name="T0" fmla="*/ 1404 w 2524"/>
                <a:gd name="T1" fmla="*/ 16 h 1377"/>
                <a:gd name="T2" fmla="*/ 1683 w 2524"/>
                <a:gd name="T3" fmla="*/ 103 h 1377"/>
                <a:gd name="T4" fmla="*/ 1931 w 2524"/>
                <a:gd name="T5" fmla="*/ 249 h 1377"/>
                <a:gd name="T6" fmla="*/ 2134 w 2524"/>
                <a:gd name="T7" fmla="*/ 441 h 1377"/>
                <a:gd name="T8" fmla="*/ 2216 w 2524"/>
                <a:gd name="T9" fmla="*/ 549 h 1377"/>
                <a:gd name="T10" fmla="*/ 2247 w 2524"/>
                <a:gd name="T11" fmla="*/ 591 h 1377"/>
                <a:gd name="T12" fmla="*/ 2268 w 2524"/>
                <a:gd name="T13" fmla="*/ 619 h 1377"/>
                <a:gd name="T14" fmla="*/ 2281 w 2524"/>
                <a:gd name="T15" fmla="*/ 637 h 1377"/>
                <a:gd name="T16" fmla="*/ 2287 w 2524"/>
                <a:gd name="T17" fmla="*/ 646 h 1377"/>
                <a:gd name="T18" fmla="*/ 2286 w 2524"/>
                <a:gd name="T19" fmla="*/ 644 h 1377"/>
                <a:gd name="T20" fmla="*/ 2281 w 2524"/>
                <a:gd name="T21" fmla="*/ 639 h 1377"/>
                <a:gd name="T22" fmla="*/ 2272 w 2524"/>
                <a:gd name="T23" fmla="*/ 625 h 1377"/>
                <a:gd name="T24" fmla="*/ 2261 w 2524"/>
                <a:gd name="T25" fmla="*/ 609 h 1377"/>
                <a:gd name="T26" fmla="*/ 2247 w 2524"/>
                <a:gd name="T27" fmla="*/ 591 h 1377"/>
                <a:gd name="T28" fmla="*/ 2233 w 2524"/>
                <a:gd name="T29" fmla="*/ 572 h 1377"/>
                <a:gd name="T30" fmla="*/ 2219 w 2524"/>
                <a:gd name="T31" fmla="*/ 553 h 1377"/>
                <a:gd name="T32" fmla="*/ 2208 w 2524"/>
                <a:gd name="T33" fmla="*/ 537 h 1377"/>
                <a:gd name="T34" fmla="*/ 2199 w 2524"/>
                <a:gd name="T35" fmla="*/ 524 h 1377"/>
                <a:gd name="T36" fmla="*/ 2193 w 2524"/>
                <a:gd name="T37" fmla="*/ 516 h 1377"/>
                <a:gd name="T38" fmla="*/ 2209 w 2524"/>
                <a:gd name="T39" fmla="*/ 536 h 1377"/>
                <a:gd name="T40" fmla="*/ 2278 w 2524"/>
                <a:gd name="T41" fmla="*/ 630 h 1377"/>
                <a:gd name="T42" fmla="*/ 2371 w 2524"/>
                <a:gd name="T43" fmla="*/ 765 h 1377"/>
                <a:gd name="T44" fmla="*/ 2483 w 2524"/>
                <a:gd name="T45" fmla="*/ 928 h 1377"/>
                <a:gd name="T46" fmla="*/ 2206 w 2524"/>
                <a:gd name="T47" fmla="*/ 1251 h 1377"/>
                <a:gd name="T48" fmla="*/ 1966 w 2524"/>
                <a:gd name="T49" fmla="*/ 902 h 1377"/>
                <a:gd name="T50" fmla="*/ 1804 w 2524"/>
                <a:gd name="T51" fmla="*/ 678 h 1377"/>
                <a:gd name="T52" fmla="*/ 1635 w 2524"/>
                <a:gd name="T53" fmla="*/ 533 h 1377"/>
                <a:gd name="T54" fmla="*/ 1433 w 2524"/>
                <a:gd name="T55" fmla="*/ 435 h 1377"/>
                <a:gd name="T56" fmla="*/ 1205 w 2524"/>
                <a:gd name="T57" fmla="*/ 400 h 1377"/>
                <a:gd name="T58" fmla="*/ 1118 w 2524"/>
                <a:gd name="T59" fmla="*/ 405 h 1377"/>
                <a:gd name="T60" fmla="*/ 950 w 2524"/>
                <a:gd name="T61" fmla="*/ 441 h 1377"/>
                <a:gd name="T62" fmla="*/ 745 w 2524"/>
                <a:gd name="T63" fmla="*/ 544 h 1377"/>
                <a:gd name="T64" fmla="*/ 580 w 2524"/>
                <a:gd name="T65" fmla="*/ 699 h 1377"/>
                <a:gd name="T66" fmla="*/ 465 w 2524"/>
                <a:gd name="T67" fmla="*/ 895 h 1377"/>
                <a:gd name="T68" fmla="*/ 408 w 2524"/>
                <a:gd name="T69" fmla="*/ 1118 h 1377"/>
                <a:gd name="T70" fmla="*/ 6 w 2524"/>
                <a:gd name="T71" fmla="*/ 1095 h 1377"/>
                <a:gd name="T72" fmla="*/ 71 w 2524"/>
                <a:gd name="T73" fmla="*/ 803 h 1377"/>
                <a:gd name="T74" fmla="*/ 202 w 2524"/>
                <a:gd name="T75" fmla="*/ 541 h 1377"/>
                <a:gd name="T76" fmla="*/ 387 w 2524"/>
                <a:gd name="T77" fmla="*/ 321 h 1377"/>
                <a:gd name="T78" fmla="*/ 623 w 2524"/>
                <a:gd name="T79" fmla="*/ 150 h 1377"/>
                <a:gd name="T80" fmla="*/ 898 w 2524"/>
                <a:gd name="T81" fmla="*/ 40 h 1377"/>
                <a:gd name="T82" fmla="*/ 1102 w 2524"/>
                <a:gd name="T83" fmla="*/ 4 h 1377"/>
                <a:gd name="T84" fmla="*/ 1158 w 2524"/>
                <a:gd name="T85" fmla="*/ 0 h 1377"/>
                <a:gd name="T86" fmla="*/ 1205 w 2524"/>
                <a:gd name="T87" fmla="*/ 0 h 1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24" h="1377">
                  <a:moveTo>
                    <a:pt x="1205" y="0"/>
                  </a:moveTo>
                  <a:lnTo>
                    <a:pt x="1305" y="4"/>
                  </a:lnTo>
                  <a:lnTo>
                    <a:pt x="1404" y="16"/>
                  </a:lnTo>
                  <a:lnTo>
                    <a:pt x="1501" y="38"/>
                  </a:lnTo>
                  <a:lnTo>
                    <a:pt x="1593" y="66"/>
                  </a:lnTo>
                  <a:lnTo>
                    <a:pt x="1683" y="103"/>
                  </a:lnTo>
                  <a:lnTo>
                    <a:pt x="1770" y="144"/>
                  </a:lnTo>
                  <a:lnTo>
                    <a:pt x="1853" y="194"/>
                  </a:lnTo>
                  <a:lnTo>
                    <a:pt x="1931" y="249"/>
                  </a:lnTo>
                  <a:lnTo>
                    <a:pt x="2003" y="307"/>
                  </a:lnTo>
                  <a:lnTo>
                    <a:pt x="2072" y="372"/>
                  </a:lnTo>
                  <a:lnTo>
                    <a:pt x="2134" y="441"/>
                  </a:lnTo>
                  <a:lnTo>
                    <a:pt x="2191" y="513"/>
                  </a:lnTo>
                  <a:lnTo>
                    <a:pt x="2205" y="533"/>
                  </a:lnTo>
                  <a:lnTo>
                    <a:pt x="2216" y="549"/>
                  </a:lnTo>
                  <a:lnTo>
                    <a:pt x="2228" y="565"/>
                  </a:lnTo>
                  <a:lnTo>
                    <a:pt x="2239" y="578"/>
                  </a:lnTo>
                  <a:lnTo>
                    <a:pt x="2247" y="591"/>
                  </a:lnTo>
                  <a:lnTo>
                    <a:pt x="2255" y="602"/>
                  </a:lnTo>
                  <a:lnTo>
                    <a:pt x="2262" y="612"/>
                  </a:lnTo>
                  <a:lnTo>
                    <a:pt x="2268" y="619"/>
                  </a:lnTo>
                  <a:lnTo>
                    <a:pt x="2272" y="627"/>
                  </a:lnTo>
                  <a:lnTo>
                    <a:pt x="2277" y="633"/>
                  </a:lnTo>
                  <a:lnTo>
                    <a:pt x="2281" y="637"/>
                  </a:lnTo>
                  <a:lnTo>
                    <a:pt x="2283" y="642"/>
                  </a:lnTo>
                  <a:lnTo>
                    <a:pt x="2286" y="643"/>
                  </a:lnTo>
                  <a:lnTo>
                    <a:pt x="2287" y="646"/>
                  </a:lnTo>
                  <a:lnTo>
                    <a:pt x="2287" y="646"/>
                  </a:lnTo>
                  <a:lnTo>
                    <a:pt x="2287" y="646"/>
                  </a:lnTo>
                  <a:lnTo>
                    <a:pt x="2286" y="644"/>
                  </a:lnTo>
                  <a:lnTo>
                    <a:pt x="2286" y="643"/>
                  </a:lnTo>
                  <a:lnTo>
                    <a:pt x="2283" y="642"/>
                  </a:lnTo>
                  <a:lnTo>
                    <a:pt x="2281" y="639"/>
                  </a:lnTo>
                  <a:lnTo>
                    <a:pt x="2278" y="634"/>
                  </a:lnTo>
                  <a:lnTo>
                    <a:pt x="2275" y="630"/>
                  </a:lnTo>
                  <a:lnTo>
                    <a:pt x="2272" y="625"/>
                  </a:lnTo>
                  <a:lnTo>
                    <a:pt x="2268" y="621"/>
                  </a:lnTo>
                  <a:lnTo>
                    <a:pt x="2265" y="615"/>
                  </a:lnTo>
                  <a:lnTo>
                    <a:pt x="2261" y="609"/>
                  </a:lnTo>
                  <a:lnTo>
                    <a:pt x="2256" y="603"/>
                  </a:lnTo>
                  <a:lnTo>
                    <a:pt x="2252" y="597"/>
                  </a:lnTo>
                  <a:lnTo>
                    <a:pt x="2247" y="591"/>
                  </a:lnTo>
                  <a:lnTo>
                    <a:pt x="2243" y="584"/>
                  </a:lnTo>
                  <a:lnTo>
                    <a:pt x="2239" y="578"/>
                  </a:lnTo>
                  <a:lnTo>
                    <a:pt x="2233" y="572"/>
                  </a:lnTo>
                  <a:lnTo>
                    <a:pt x="2228" y="565"/>
                  </a:lnTo>
                  <a:lnTo>
                    <a:pt x="2224" y="559"/>
                  </a:lnTo>
                  <a:lnTo>
                    <a:pt x="2219" y="553"/>
                  </a:lnTo>
                  <a:lnTo>
                    <a:pt x="2215" y="547"/>
                  </a:lnTo>
                  <a:lnTo>
                    <a:pt x="2212" y="541"/>
                  </a:lnTo>
                  <a:lnTo>
                    <a:pt x="2208" y="537"/>
                  </a:lnTo>
                  <a:lnTo>
                    <a:pt x="2205" y="531"/>
                  </a:lnTo>
                  <a:lnTo>
                    <a:pt x="2202" y="528"/>
                  </a:lnTo>
                  <a:lnTo>
                    <a:pt x="2199" y="524"/>
                  </a:lnTo>
                  <a:lnTo>
                    <a:pt x="2196" y="521"/>
                  </a:lnTo>
                  <a:lnTo>
                    <a:pt x="2194" y="518"/>
                  </a:lnTo>
                  <a:lnTo>
                    <a:pt x="2193" y="516"/>
                  </a:lnTo>
                  <a:lnTo>
                    <a:pt x="2193" y="515"/>
                  </a:lnTo>
                  <a:lnTo>
                    <a:pt x="2191" y="515"/>
                  </a:lnTo>
                  <a:lnTo>
                    <a:pt x="2209" y="536"/>
                  </a:lnTo>
                  <a:lnTo>
                    <a:pt x="2228" y="562"/>
                  </a:lnTo>
                  <a:lnTo>
                    <a:pt x="2252" y="594"/>
                  </a:lnTo>
                  <a:lnTo>
                    <a:pt x="2278" y="630"/>
                  </a:lnTo>
                  <a:lnTo>
                    <a:pt x="2306" y="671"/>
                  </a:lnTo>
                  <a:lnTo>
                    <a:pt x="2339" y="717"/>
                  </a:lnTo>
                  <a:lnTo>
                    <a:pt x="2371" y="765"/>
                  </a:lnTo>
                  <a:lnTo>
                    <a:pt x="2408" y="817"/>
                  </a:lnTo>
                  <a:lnTo>
                    <a:pt x="2445" y="873"/>
                  </a:lnTo>
                  <a:lnTo>
                    <a:pt x="2483" y="928"/>
                  </a:lnTo>
                  <a:lnTo>
                    <a:pt x="2524" y="987"/>
                  </a:lnTo>
                  <a:lnTo>
                    <a:pt x="2295" y="1377"/>
                  </a:lnTo>
                  <a:lnTo>
                    <a:pt x="2206" y="1251"/>
                  </a:lnTo>
                  <a:lnTo>
                    <a:pt x="2121" y="1130"/>
                  </a:lnTo>
                  <a:lnTo>
                    <a:pt x="2041" y="1014"/>
                  </a:lnTo>
                  <a:lnTo>
                    <a:pt x="1966" y="902"/>
                  </a:lnTo>
                  <a:lnTo>
                    <a:pt x="1895" y="796"/>
                  </a:lnTo>
                  <a:lnTo>
                    <a:pt x="1851" y="734"/>
                  </a:lnTo>
                  <a:lnTo>
                    <a:pt x="1804" y="678"/>
                  </a:lnTo>
                  <a:lnTo>
                    <a:pt x="1751" y="624"/>
                  </a:lnTo>
                  <a:lnTo>
                    <a:pt x="1695" y="575"/>
                  </a:lnTo>
                  <a:lnTo>
                    <a:pt x="1635" y="533"/>
                  </a:lnTo>
                  <a:lnTo>
                    <a:pt x="1571" y="494"/>
                  </a:lnTo>
                  <a:lnTo>
                    <a:pt x="1504" y="462"/>
                  </a:lnTo>
                  <a:lnTo>
                    <a:pt x="1433" y="435"/>
                  </a:lnTo>
                  <a:lnTo>
                    <a:pt x="1359" y="416"/>
                  </a:lnTo>
                  <a:lnTo>
                    <a:pt x="1283" y="405"/>
                  </a:lnTo>
                  <a:lnTo>
                    <a:pt x="1205" y="400"/>
                  </a:lnTo>
                  <a:lnTo>
                    <a:pt x="1194" y="400"/>
                  </a:lnTo>
                  <a:lnTo>
                    <a:pt x="1194" y="400"/>
                  </a:lnTo>
                  <a:lnTo>
                    <a:pt x="1118" y="405"/>
                  </a:lnTo>
                  <a:lnTo>
                    <a:pt x="1107" y="406"/>
                  </a:lnTo>
                  <a:lnTo>
                    <a:pt x="1026" y="419"/>
                  </a:lnTo>
                  <a:lnTo>
                    <a:pt x="950" y="441"/>
                  </a:lnTo>
                  <a:lnTo>
                    <a:pt x="878" y="469"/>
                  </a:lnTo>
                  <a:lnTo>
                    <a:pt x="810" y="503"/>
                  </a:lnTo>
                  <a:lnTo>
                    <a:pt x="745" y="544"/>
                  </a:lnTo>
                  <a:lnTo>
                    <a:pt x="685" y="590"/>
                  </a:lnTo>
                  <a:lnTo>
                    <a:pt x="630" y="643"/>
                  </a:lnTo>
                  <a:lnTo>
                    <a:pt x="580" y="699"/>
                  </a:lnTo>
                  <a:lnTo>
                    <a:pt x="536" y="759"/>
                  </a:lnTo>
                  <a:lnTo>
                    <a:pt x="498" y="825"/>
                  </a:lnTo>
                  <a:lnTo>
                    <a:pt x="465" y="895"/>
                  </a:lnTo>
                  <a:lnTo>
                    <a:pt x="440" y="967"/>
                  </a:lnTo>
                  <a:lnTo>
                    <a:pt x="420" y="1040"/>
                  </a:lnTo>
                  <a:lnTo>
                    <a:pt x="408" y="1118"/>
                  </a:lnTo>
                  <a:lnTo>
                    <a:pt x="402" y="1198"/>
                  </a:lnTo>
                  <a:lnTo>
                    <a:pt x="0" y="1198"/>
                  </a:lnTo>
                  <a:lnTo>
                    <a:pt x="6" y="1095"/>
                  </a:lnTo>
                  <a:lnTo>
                    <a:pt x="21" y="995"/>
                  </a:lnTo>
                  <a:lnTo>
                    <a:pt x="41" y="898"/>
                  </a:lnTo>
                  <a:lnTo>
                    <a:pt x="71" y="803"/>
                  </a:lnTo>
                  <a:lnTo>
                    <a:pt x="108" y="712"/>
                  </a:lnTo>
                  <a:lnTo>
                    <a:pt x="152" y="625"/>
                  </a:lnTo>
                  <a:lnTo>
                    <a:pt x="202" y="541"/>
                  </a:lnTo>
                  <a:lnTo>
                    <a:pt x="258" y="463"/>
                  </a:lnTo>
                  <a:lnTo>
                    <a:pt x="320" y="390"/>
                  </a:lnTo>
                  <a:lnTo>
                    <a:pt x="387" y="321"/>
                  </a:lnTo>
                  <a:lnTo>
                    <a:pt x="461" y="257"/>
                  </a:lnTo>
                  <a:lnTo>
                    <a:pt x="539" y="201"/>
                  </a:lnTo>
                  <a:lnTo>
                    <a:pt x="623" y="150"/>
                  </a:lnTo>
                  <a:lnTo>
                    <a:pt x="711" y="106"/>
                  </a:lnTo>
                  <a:lnTo>
                    <a:pt x="803" y="69"/>
                  </a:lnTo>
                  <a:lnTo>
                    <a:pt x="898" y="40"/>
                  </a:lnTo>
                  <a:lnTo>
                    <a:pt x="999" y="18"/>
                  </a:lnTo>
                  <a:lnTo>
                    <a:pt x="1102" y="4"/>
                  </a:lnTo>
                  <a:lnTo>
                    <a:pt x="1102" y="4"/>
                  </a:lnTo>
                  <a:lnTo>
                    <a:pt x="1102" y="3"/>
                  </a:lnTo>
                  <a:lnTo>
                    <a:pt x="1144" y="1"/>
                  </a:lnTo>
                  <a:lnTo>
                    <a:pt x="1158" y="0"/>
                  </a:lnTo>
                  <a:lnTo>
                    <a:pt x="1194" y="0"/>
                  </a:lnTo>
                  <a:lnTo>
                    <a:pt x="1194" y="0"/>
                  </a:lnTo>
                  <a:lnTo>
                    <a:pt x="1205" y="0"/>
                  </a:lnTo>
                  <a:close/>
                </a:path>
              </a:pathLst>
            </a:custGeom>
            <a:solidFill>
              <a:schemeClr val="accent3">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27" name="Freeform 71"/>
            <p:cNvSpPr>
              <a:spLocks/>
            </p:cNvSpPr>
            <p:nvPr/>
          </p:nvSpPr>
          <p:spPr bwMode="auto">
            <a:xfrm>
              <a:off x="7139574" y="3011234"/>
              <a:ext cx="1634653" cy="1073041"/>
            </a:xfrm>
            <a:custGeom>
              <a:avLst/>
              <a:gdLst>
                <a:gd name="T0" fmla="*/ 1206 w 1366"/>
                <a:gd name="T1" fmla="*/ 0 h 897"/>
                <a:gd name="T2" fmla="*/ 1366 w 1366"/>
                <a:gd name="T3" fmla="*/ 503 h 897"/>
                <a:gd name="T4" fmla="*/ 160 w 1366"/>
                <a:gd name="T5" fmla="*/ 897 h 897"/>
                <a:gd name="T6" fmla="*/ 0 w 1366"/>
                <a:gd name="T7" fmla="*/ 394 h 897"/>
                <a:gd name="T8" fmla="*/ 1206 w 1366"/>
                <a:gd name="T9" fmla="*/ 0 h 897"/>
              </a:gdLst>
              <a:ahLst/>
              <a:cxnLst>
                <a:cxn ang="0">
                  <a:pos x="T0" y="T1"/>
                </a:cxn>
                <a:cxn ang="0">
                  <a:pos x="T2" y="T3"/>
                </a:cxn>
                <a:cxn ang="0">
                  <a:pos x="T4" y="T5"/>
                </a:cxn>
                <a:cxn ang="0">
                  <a:pos x="T6" y="T7"/>
                </a:cxn>
                <a:cxn ang="0">
                  <a:pos x="T8" y="T9"/>
                </a:cxn>
              </a:cxnLst>
              <a:rect l="0" t="0" r="r" b="b"/>
              <a:pathLst>
                <a:path w="1366" h="897">
                  <a:moveTo>
                    <a:pt x="1206" y="0"/>
                  </a:moveTo>
                  <a:lnTo>
                    <a:pt x="1366" y="503"/>
                  </a:lnTo>
                  <a:lnTo>
                    <a:pt x="160" y="897"/>
                  </a:lnTo>
                  <a:lnTo>
                    <a:pt x="0" y="394"/>
                  </a:lnTo>
                  <a:lnTo>
                    <a:pt x="1206"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29" name="Freeform 72"/>
            <p:cNvSpPr>
              <a:spLocks/>
            </p:cNvSpPr>
            <p:nvPr/>
          </p:nvSpPr>
          <p:spPr bwMode="auto">
            <a:xfrm>
              <a:off x="6099992" y="2370756"/>
              <a:ext cx="3068560" cy="1701570"/>
            </a:xfrm>
            <a:custGeom>
              <a:avLst/>
              <a:gdLst>
                <a:gd name="T0" fmla="*/ 1469 w 2569"/>
                <a:gd name="T1" fmla="*/ 4 h 1424"/>
                <a:gd name="T2" fmla="*/ 1667 w 2569"/>
                <a:gd name="T3" fmla="*/ 38 h 1424"/>
                <a:gd name="T4" fmla="*/ 1856 w 2569"/>
                <a:gd name="T5" fmla="*/ 103 h 1424"/>
                <a:gd name="T6" fmla="*/ 2027 w 2569"/>
                <a:gd name="T7" fmla="*/ 199 h 1424"/>
                <a:gd name="T8" fmla="*/ 2180 w 2569"/>
                <a:gd name="T9" fmla="*/ 318 h 1424"/>
                <a:gd name="T10" fmla="*/ 2312 w 2569"/>
                <a:gd name="T11" fmla="*/ 461 h 1424"/>
                <a:gd name="T12" fmla="*/ 2420 w 2569"/>
                <a:gd name="T13" fmla="*/ 624 h 1424"/>
                <a:gd name="T14" fmla="*/ 2501 w 2569"/>
                <a:gd name="T15" fmla="*/ 803 h 1424"/>
                <a:gd name="T16" fmla="*/ 2551 w 2569"/>
                <a:gd name="T17" fmla="*/ 998 h 1424"/>
                <a:gd name="T18" fmla="*/ 2569 w 2569"/>
                <a:gd name="T19" fmla="*/ 1202 h 1424"/>
                <a:gd name="T20" fmla="*/ 2162 w 2569"/>
                <a:gd name="T21" fmla="*/ 1285 h 1424"/>
                <a:gd name="T22" fmla="*/ 2162 w 2569"/>
                <a:gd name="T23" fmla="*/ 1120 h 1424"/>
                <a:gd name="T24" fmla="*/ 2131 w 2569"/>
                <a:gd name="T25" fmla="*/ 964 h 1424"/>
                <a:gd name="T26" fmla="*/ 2069 w 2569"/>
                <a:gd name="T27" fmla="*/ 820 h 1424"/>
                <a:gd name="T28" fmla="*/ 1984 w 2569"/>
                <a:gd name="T29" fmla="*/ 692 h 1424"/>
                <a:gd name="T30" fmla="*/ 1875 w 2569"/>
                <a:gd name="T31" fmla="*/ 583 h 1424"/>
                <a:gd name="T32" fmla="*/ 1747 w 2569"/>
                <a:gd name="T33" fmla="*/ 497 h 1424"/>
                <a:gd name="T34" fmla="*/ 1603 w 2569"/>
                <a:gd name="T35" fmla="*/ 437 h 1424"/>
                <a:gd name="T36" fmla="*/ 1446 w 2569"/>
                <a:gd name="T37" fmla="*/ 405 h 1424"/>
                <a:gd name="T38" fmla="*/ 1354 w 2569"/>
                <a:gd name="T39" fmla="*/ 400 h 1424"/>
                <a:gd name="T40" fmla="*/ 1305 w 2569"/>
                <a:gd name="T41" fmla="*/ 403 h 1424"/>
                <a:gd name="T42" fmla="*/ 1283 w 2569"/>
                <a:gd name="T43" fmla="*/ 405 h 1424"/>
                <a:gd name="T44" fmla="*/ 1187 w 2569"/>
                <a:gd name="T45" fmla="*/ 419 h 1424"/>
                <a:gd name="T46" fmla="*/ 1043 w 2569"/>
                <a:gd name="T47" fmla="*/ 468 h 1424"/>
                <a:gd name="T48" fmla="*/ 913 w 2569"/>
                <a:gd name="T49" fmla="*/ 540 h 1424"/>
                <a:gd name="T50" fmla="*/ 797 w 2569"/>
                <a:gd name="T51" fmla="*/ 637 h 1424"/>
                <a:gd name="T52" fmla="*/ 697 w 2569"/>
                <a:gd name="T53" fmla="*/ 756 h 1424"/>
                <a:gd name="T54" fmla="*/ 588 w 2569"/>
                <a:gd name="T55" fmla="*/ 911 h 1424"/>
                <a:gd name="T56" fmla="*/ 469 w 2569"/>
                <a:gd name="T57" fmla="*/ 1080 h 1424"/>
                <a:gd name="T58" fmla="*/ 348 w 2569"/>
                <a:gd name="T59" fmla="*/ 1254 h 1424"/>
                <a:gd name="T60" fmla="*/ 233 w 2569"/>
                <a:gd name="T61" fmla="*/ 1424 h 1424"/>
                <a:gd name="T62" fmla="*/ 30 w 2569"/>
                <a:gd name="T63" fmla="*/ 1004 h 1424"/>
                <a:gd name="T64" fmla="*/ 80 w 2569"/>
                <a:gd name="T65" fmla="*/ 934 h 1424"/>
                <a:gd name="T66" fmla="*/ 121 w 2569"/>
                <a:gd name="T67" fmla="*/ 874 h 1424"/>
                <a:gd name="T68" fmla="*/ 159 w 2569"/>
                <a:gd name="T69" fmla="*/ 820 h 1424"/>
                <a:gd name="T70" fmla="*/ 200 w 2569"/>
                <a:gd name="T71" fmla="*/ 761 h 1424"/>
                <a:gd name="T72" fmla="*/ 249 w 2569"/>
                <a:gd name="T73" fmla="*/ 694 h 1424"/>
                <a:gd name="T74" fmla="*/ 308 w 2569"/>
                <a:gd name="T75" fmla="*/ 612 h 1424"/>
                <a:gd name="T76" fmla="*/ 382 w 2569"/>
                <a:gd name="T77" fmla="*/ 513 h 1424"/>
                <a:gd name="T78" fmla="*/ 464 w 2569"/>
                <a:gd name="T79" fmla="*/ 415 h 1424"/>
                <a:gd name="T80" fmla="*/ 561 w 2569"/>
                <a:gd name="T81" fmla="*/ 318 h 1424"/>
                <a:gd name="T82" fmla="*/ 670 w 2569"/>
                <a:gd name="T83" fmla="*/ 228 h 1424"/>
                <a:gd name="T84" fmla="*/ 794 w 2569"/>
                <a:gd name="T85" fmla="*/ 149 h 1424"/>
                <a:gd name="T86" fmla="*/ 934 w 2569"/>
                <a:gd name="T87" fmla="*/ 82 h 1424"/>
                <a:gd name="T88" fmla="*/ 1089 w 2569"/>
                <a:gd name="T89" fmla="*/ 32 h 1424"/>
                <a:gd name="T90" fmla="*/ 1261 w 2569"/>
                <a:gd name="T91" fmla="*/ 4 h 1424"/>
                <a:gd name="T92" fmla="*/ 1267 w 2569"/>
                <a:gd name="T93" fmla="*/ 3 h 1424"/>
                <a:gd name="T94" fmla="*/ 1320 w 2569"/>
                <a:gd name="T95" fmla="*/ 0 h 1424"/>
                <a:gd name="T96" fmla="*/ 1354 w 2569"/>
                <a:gd name="T97"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69" h="1424">
                  <a:moveTo>
                    <a:pt x="1364" y="0"/>
                  </a:moveTo>
                  <a:lnTo>
                    <a:pt x="1469" y="4"/>
                  </a:lnTo>
                  <a:lnTo>
                    <a:pt x="1569" y="16"/>
                  </a:lnTo>
                  <a:lnTo>
                    <a:pt x="1667" y="38"/>
                  </a:lnTo>
                  <a:lnTo>
                    <a:pt x="1763" y="68"/>
                  </a:lnTo>
                  <a:lnTo>
                    <a:pt x="1856" y="103"/>
                  </a:lnTo>
                  <a:lnTo>
                    <a:pt x="1943" y="147"/>
                  </a:lnTo>
                  <a:lnTo>
                    <a:pt x="2027" y="199"/>
                  </a:lnTo>
                  <a:lnTo>
                    <a:pt x="2106" y="254"/>
                  </a:lnTo>
                  <a:lnTo>
                    <a:pt x="2180" y="318"/>
                  </a:lnTo>
                  <a:lnTo>
                    <a:pt x="2249" y="387"/>
                  </a:lnTo>
                  <a:lnTo>
                    <a:pt x="2312" y="461"/>
                  </a:lnTo>
                  <a:lnTo>
                    <a:pt x="2370" y="540"/>
                  </a:lnTo>
                  <a:lnTo>
                    <a:pt x="2420" y="624"/>
                  </a:lnTo>
                  <a:lnTo>
                    <a:pt x="2464" y="711"/>
                  </a:lnTo>
                  <a:lnTo>
                    <a:pt x="2501" y="803"/>
                  </a:lnTo>
                  <a:lnTo>
                    <a:pt x="2529" y="899"/>
                  </a:lnTo>
                  <a:lnTo>
                    <a:pt x="2551" y="998"/>
                  </a:lnTo>
                  <a:lnTo>
                    <a:pt x="2564" y="1098"/>
                  </a:lnTo>
                  <a:lnTo>
                    <a:pt x="2569" y="1202"/>
                  </a:lnTo>
                  <a:lnTo>
                    <a:pt x="2566" y="1285"/>
                  </a:lnTo>
                  <a:lnTo>
                    <a:pt x="2162" y="1285"/>
                  </a:lnTo>
                  <a:lnTo>
                    <a:pt x="2167" y="1202"/>
                  </a:lnTo>
                  <a:lnTo>
                    <a:pt x="2162" y="1120"/>
                  </a:lnTo>
                  <a:lnTo>
                    <a:pt x="2150" y="1040"/>
                  </a:lnTo>
                  <a:lnTo>
                    <a:pt x="2131" y="964"/>
                  </a:lnTo>
                  <a:lnTo>
                    <a:pt x="2103" y="890"/>
                  </a:lnTo>
                  <a:lnTo>
                    <a:pt x="2069" y="820"/>
                  </a:lnTo>
                  <a:lnTo>
                    <a:pt x="2030" y="753"/>
                  </a:lnTo>
                  <a:lnTo>
                    <a:pt x="1984" y="692"/>
                  </a:lnTo>
                  <a:lnTo>
                    <a:pt x="1931" y="636"/>
                  </a:lnTo>
                  <a:lnTo>
                    <a:pt x="1875" y="583"/>
                  </a:lnTo>
                  <a:lnTo>
                    <a:pt x="1813" y="537"/>
                  </a:lnTo>
                  <a:lnTo>
                    <a:pt x="1747" y="497"/>
                  </a:lnTo>
                  <a:lnTo>
                    <a:pt x="1676" y="463"/>
                  </a:lnTo>
                  <a:lnTo>
                    <a:pt x="1603" y="437"/>
                  </a:lnTo>
                  <a:lnTo>
                    <a:pt x="1526" y="416"/>
                  </a:lnTo>
                  <a:lnTo>
                    <a:pt x="1446" y="405"/>
                  </a:lnTo>
                  <a:lnTo>
                    <a:pt x="1364" y="400"/>
                  </a:lnTo>
                  <a:lnTo>
                    <a:pt x="1354" y="400"/>
                  </a:lnTo>
                  <a:lnTo>
                    <a:pt x="1354" y="400"/>
                  </a:lnTo>
                  <a:lnTo>
                    <a:pt x="1305" y="403"/>
                  </a:lnTo>
                  <a:lnTo>
                    <a:pt x="1296" y="403"/>
                  </a:lnTo>
                  <a:lnTo>
                    <a:pt x="1283" y="405"/>
                  </a:lnTo>
                  <a:lnTo>
                    <a:pt x="1265" y="406"/>
                  </a:lnTo>
                  <a:lnTo>
                    <a:pt x="1187" y="419"/>
                  </a:lnTo>
                  <a:lnTo>
                    <a:pt x="1114" y="440"/>
                  </a:lnTo>
                  <a:lnTo>
                    <a:pt x="1043" y="468"/>
                  </a:lnTo>
                  <a:lnTo>
                    <a:pt x="977" y="500"/>
                  </a:lnTo>
                  <a:lnTo>
                    <a:pt x="913" y="540"/>
                  </a:lnTo>
                  <a:lnTo>
                    <a:pt x="853" y="586"/>
                  </a:lnTo>
                  <a:lnTo>
                    <a:pt x="797" y="637"/>
                  </a:lnTo>
                  <a:lnTo>
                    <a:pt x="745" y="694"/>
                  </a:lnTo>
                  <a:lnTo>
                    <a:pt x="697" y="756"/>
                  </a:lnTo>
                  <a:lnTo>
                    <a:pt x="644" y="831"/>
                  </a:lnTo>
                  <a:lnTo>
                    <a:pt x="588" y="911"/>
                  </a:lnTo>
                  <a:lnTo>
                    <a:pt x="529" y="995"/>
                  </a:lnTo>
                  <a:lnTo>
                    <a:pt x="469" y="1080"/>
                  </a:lnTo>
                  <a:lnTo>
                    <a:pt x="408" y="1167"/>
                  </a:lnTo>
                  <a:lnTo>
                    <a:pt x="348" y="1254"/>
                  </a:lnTo>
                  <a:lnTo>
                    <a:pt x="289" y="1341"/>
                  </a:lnTo>
                  <a:lnTo>
                    <a:pt x="233" y="1424"/>
                  </a:lnTo>
                  <a:lnTo>
                    <a:pt x="0" y="1046"/>
                  </a:lnTo>
                  <a:lnTo>
                    <a:pt x="30" y="1004"/>
                  </a:lnTo>
                  <a:lnTo>
                    <a:pt x="56" y="967"/>
                  </a:lnTo>
                  <a:lnTo>
                    <a:pt x="80" y="934"/>
                  </a:lnTo>
                  <a:lnTo>
                    <a:pt x="100" y="903"/>
                  </a:lnTo>
                  <a:lnTo>
                    <a:pt x="121" y="874"/>
                  </a:lnTo>
                  <a:lnTo>
                    <a:pt x="140" y="846"/>
                  </a:lnTo>
                  <a:lnTo>
                    <a:pt x="159" y="820"/>
                  </a:lnTo>
                  <a:lnTo>
                    <a:pt x="180" y="790"/>
                  </a:lnTo>
                  <a:lnTo>
                    <a:pt x="200" y="761"/>
                  </a:lnTo>
                  <a:lnTo>
                    <a:pt x="224" y="730"/>
                  </a:lnTo>
                  <a:lnTo>
                    <a:pt x="249" y="694"/>
                  </a:lnTo>
                  <a:lnTo>
                    <a:pt x="277" y="655"/>
                  </a:lnTo>
                  <a:lnTo>
                    <a:pt x="308" y="612"/>
                  </a:lnTo>
                  <a:lnTo>
                    <a:pt x="345" y="562"/>
                  </a:lnTo>
                  <a:lnTo>
                    <a:pt x="382" y="513"/>
                  </a:lnTo>
                  <a:lnTo>
                    <a:pt x="421" y="463"/>
                  </a:lnTo>
                  <a:lnTo>
                    <a:pt x="464" y="415"/>
                  </a:lnTo>
                  <a:lnTo>
                    <a:pt x="511" y="366"/>
                  </a:lnTo>
                  <a:lnTo>
                    <a:pt x="561" y="318"/>
                  </a:lnTo>
                  <a:lnTo>
                    <a:pt x="614" y="272"/>
                  </a:lnTo>
                  <a:lnTo>
                    <a:pt x="670" y="228"/>
                  </a:lnTo>
                  <a:lnTo>
                    <a:pt x="731" y="187"/>
                  </a:lnTo>
                  <a:lnTo>
                    <a:pt x="794" y="149"/>
                  </a:lnTo>
                  <a:lnTo>
                    <a:pt x="862" y="113"/>
                  </a:lnTo>
                  <a:lnTo>
                    <a:pt x="934" y="82"/>
                  </a:lnTo>
                  <a:lnTo>
                    <a:pt x="1009" y="54"/>
                  </a:lnTo>
                  <a:lnTo>
                    <a:pt x="1089" y="32"/>
                  </a:lnTo>
                  <a:lnTo>
                    <a:pt x="1172" y="15"/>
                  </a:lnTo>
                  <a:lnTo>
                    <a:pt x="1261" y="4"/>
                  </a:lnTo>
                  <a:lnTo>
                    <a:pt x="1261" y="4"/>
                  </a:lnTo>
                  <a:lnTo>
                    <a:pt x="1267" y="3"/>
                  </a:lnTo>
                  <a:lnTo>
                    <a:pt x="1302" y="1"/>
                  </a:lnTo>
                  <a:lnTo>
                    <a:pt x="1320" y="0"/>
                  </a:lnTo>
                  <a:lnTo>
                    <a:pt x="1354" y="0"/>
                  </a:lnTo>
                  <a:lnTo>
                    <a:pt x="1354" y="0"/>
                  </a:lnTo>
                  <a:lnTo>
                    <a:pt x="136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30" name="Freeform 73"/>
            <p:cNvSpPr>
              <a:spLocks/>
            </p:cNvSpPr>
            <p:nvPr/>
          </p:nvSpPr>
          <p:spPr bwMode="auto">
            <a:xfrm>
              <a:off x="6143009" y="3620646"/>
              <a:ext cx="3025542" cy="1625095"/>
            </a:xfrm>
            <a:custGeom>
              <a:avLst/>
              <a:gdLst>
                <a:gd name="T0" fmla="*/ 337 w 2533"/>
                <a:gd name="T1" fmla="*/ 139 h 1360"/>
                <a:gd name="T2" fmla="*/ 524 w 2533"/>
                <a:gd name="T3" fmla="*/ 415 h 1360"/>
                <a:gd name="T4" fmla="*/ 714 w 2533"/>
                <a:gd name="T5" fmla="*/ 673 h 1360"/>
                <a:gd name="T6" fmla="*/ 764 w 2533"/>
                <a:gd name="T7" fmla="*/ 727 h 1360"/>
                <a:gd name="T8" fmla="*/ 880 w 2533"/>
                <a:gd name="T9" fmla="*/ 823 h 1360"/>
                <a:gd name="T10" fmla="*/ 1014 w 2533"/>
                <a:gd name="T11" fmla="*/ 895 h 1360"/>
                <a:gd name="T12" fmla="*/ 1160 w 2533"/>
                <a:gd name="T13" fmla="*/ 941 h 1360"/>
                <a:gd name="T14" fmla="*/ 1318 w 2533"/>
                <a:gd name="T15" fmla="*/ 958 h 1360"/>
                <a:gd name="T16" fmla="*/ 1328 w 2533"/>
                <a:gd name="T17" fmla="*/ 958 h 1360"/>
                <a:gd name="T18" fmla="*/ 1374 w 2533"/>
                <a:gd name="T19" fmla="*/ 957 h 1360"/>
                <a:gd name="T20" fmla="*/ 1537 w 2533"/>
                <a:gd name="T21" fmla="*/ 930 h 1360"/>
                <a:gd name="T22" fmla="*/ 1689 w 2533"/>
                <a:gd name="T23" fmla="*/ 873 h 1360"/>
                <a:gd name="T24" fmla="*/ 1823 w 2533"/>
                <a:gd name="T25" fmla="*/ 786 h 1360"/>
                <a:gd name="T26" fmla="*/ 1938 w 2533"/>
                <a:gd name="T27" fmla="*/ 676 h 1360"/>
                <a:gd name="T28" fmla="*/ 2029 w 2533"/>
                <a:gd name="T29" fmla="*/ 545 h 1360"/>
                <a:gd name="T30" fmla="*/ 2092 w 2533"/>
                <a:gd name="T31" fmla="*/ 398 h 1360"/>
                <a:gd name="T32" fmla="*/ 2126 w 2533"/>
                <a:gd name="T33" fmla="*/ 236 h 1360"/>
                <a:gd name="T34" fmla="*/ 2533 w 2533"/>
                <a:gd name="T35" fmla="*/ 152 h 1360"/>
                <a:gd name="T36" fmla="*/ 2515 w 2533"/>
                <a:gd name="T37" fmla="*/ 356 h 1360"/>
                <a:gd name="T38" fmla="*/ 2463 w 2533"/>
                <a:gd name="T39" fmla="*/ 551 h 1360"/>
                <a:gd name="T40" fmla="*/ 2384 w 2533"/>
                <a:gd name="T41" fmla="*/ 732 h 1360"/>
                <a:gd name="T42" fmla="*/ 2276 w 2533"/>
                <a:gd name="T43" fmla="*/ 895 h 1360"/>
                <a:gd name="T44" fmla="*/ 2144 w 2533"/>
                <a:gd name="T45" fmla="*/ 1039 h 1360"/>
                <a:gd name="T46" fmla="*/ 1991 w 2533"/>
                <a:gd name="T47" fmla="*/ 1160 h 1360"/>
                <a:gd name="T48" fmla="*/ 1820 w 2533"/>
                <a:gd name="T49" fmla="*/ 1254 h 1360"/>
                <a:gd name="T50" fmla="*/ 1631 w 2533"/>
                <a:gd name="T51" fmla="*/ 1320 h 1360"/>
                <a:gd name="T52" fmla="*/ 1433 w 2533"/>
                <a:gd name="T53" fmla="*/ 1356 h 1360"/>
                <a:gd name="T54" fmla="*/ 1318 w 2533"/>
                <a:gd name="T55" fmla="*/ 1359 h 1360"/>
                <a:gd name="T56" fmla="*/ 1220 w 2533"/>
                <a:gd name="T57" fmla="*/ 1354 h 1360"/>
                <a:gd name="T58" fmla="*/ 1032 w 2533"/>
                <a:gd name="T59" fmla="*/ 1322 h 1360"/>
                <a:gd name="T60" fmla="*/ 854 w 2533"/>
                <a:gd name="T61" fmla="*/ 1261 h 1360"/>
                <a:gd name="T62" fmla="*/ 690 w 2533"/>
                <a:gd name="T63" fmla="*/ 1178 h 1360"/>
                <a:gd name="T64" fmla="*/ 543 w 2533"/>
                <a:gd name="T65" fmla="*/ 1070 h 1360"/>
                <a:gd name="T66" fmla="*/ 418 w 2533"/>
                <a:gd name="T67" fmla="*/ 945 h 1360"/>
                <a:gd name="T68" fmla="*/ 237 w 2533"/>
                <a:gd name="T69" fmla="*/ 717 h 1360"/>
                <a:gd name="T70" fmla="*/ 72 w 2533"/>
                <a:gd name="T71" fmla="*/ 484 h 1360"/>
                <a:gd name="T72" fmla="*/ 244 w 2533"/>
                <a:gd name="T73" fmla="*/ 0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33" h="1360">
                  <a:moveTo>
                    <a:pt x="244" y="0"/>
                  </a:moveTo>
                  <a:lnTo>
                    <a:pt x="337" y="139"/>
                  </a:lnTo>
                  <a:lnTo>
                    <a:pt x="430" y="278"/>
                  </a:lnTo>
                  <a:lnTo>
                    <a:pt x="524" y="415"/>
                  </a:lnTo>
                  <a:lnTo>
                    <a:pt x="618" y="548"/>
                  </a:lnTo>
                  <a:lnTo>
                    <a:pt x="714" y="673"/>
                  </a:lnTo>
                  <a:lnTo>
                    <a:pt x="714" y="673"/>
                  </a:lnTo>
                  <a:lnTo>
                    <a:pt x="764" y="727"/>
                  </a:lnTo>
                  <a:lnTo>
                    <a:pt x="820" y="777"/>
                  </a:lnTo>
                  <a:lnTo>
                    <a:pt x="880" y="823"/>
                  </a:lnTo>
                  <a:lnTo>
                    <a:pt x="945" y="861"/>
                  </a:lnTo>
                  <a:lnTo>
                    <a:pt x="1014" y="895"/>
                  </a:lnTo>
                  <a:lnTo>
                    <a:pt x="1085" y="921"/>
                  </a:lnTo>
                  <a:lnTo>
                    <a:pt x="1160" y="941"/>
                  </a:lnTo>
                  <a:lnTo>
                    <a:pt x="1238" y="954"/>
                  </a:lnTo>
                  <a:lnTo>
                    <a:pt x="1318" y="958"/>
                  </a:lnTo>
                  <a:lnTo>
                    <a:pt x="1318" y="958"/>
                  </a:lnTo>
                  <a:lnTo>
                    <a:pt x="1328" y="958"/>
                  </a:lnTo>
                  <a:lnTo>
                    <a:pt x="1362" y="957"/>
                  </a:lnTo>
                  <a:lnTo>
                    <a:pt x="1374" y="957"/>
                  </a:lnTo>
                  <a:lnTo>
                    <a:pt x="1458" y="948"/>
                  </a:lnTo>
                  <a:lnTo>
                    <a:pt x="1537" y="930"/>
                  </a:lnTo>
                  <a:lnTo>
                    <a:pt x="1615" y="905"/>
                  </a:lnTo>
                  <a:lnTo>
                    <a:pt x="1689" y="873"/>
                  </a:lnTo>
                  <a:lnTo>
                    <a:pt x="1758" y="833"/>
                  </a:lnTo>
                  <a:lnTo>
                    <a:pt x="1823" y="786"/>
                  </a:lnTo>
                  <a:lnTo>
                    <a:pt x="1883" y="733"/>
                  </a:lnTo>
                  <a:lnTo>
                    <a:pt x="1938" y="676"/>
                  </a:lnTo>
                  <a:lnTo>
                    <a:pt x="1986" y="612"/>
                  </a:lnTo>
                  <a:lnTo>
                    <a:pt x="2029" y="545"/>
                  </a:lnTo>
                  <a:lnTo>
                    <a:pt x="2064" y="473"/>
                  </a:lnTo>
                  <a:lnTo>
                    <a:pt x="2092" y="398"/>
                  </a:lnTo>
                  <a:lnTo>
                    <a:pt x="2113" y="318"/>
                  </a:lnTo>
                  <a:lnTo>
                    <a:pt x="2126" y="236"/>
                  </a:lnTo>
                  <a:lnTo>
                    <a:pt x="2131" y="152"/>
                  </a:lnTo>
                  <a:lnTo>
                    <a:pt x="2533" y="152"/>
                  </a:lnTo>
                  <a:lnTo>
                    <a:pt x="2528" y="255"/>
                  </a:lnTo>
                  <a:lnTo>
                    <a:pt x="2515" y="356"/>
                  </a:lnTo>
                  <a:lnTo>
                    <a:pt x="2493" y="455"/>
                  </a:lnTo>
                  <a:lnTo>
                    <a:pt x="2463" y="551"/>
                  </a:lnTo>
                  <a:lnTo>
                    <a:pt x="2428" y="643"/>
                  </a:lnTo>
                  <a:lnTo>
                    <a:pt x="2384" y="732"/>
                  </a:lnTo>
                  <a:lnTo>
                    <a:pt x="2334" y="815"/>
                  </a:lnTo>
                  <a:lnTo>
                    <a:pt x="2276" y="895"/>
                  </a:lnTo>
                  <a:lnTo>
                    <a:pt x="2213" y="970"/>
                  </a:lnTo>
                  <a:lnTo>
                    <a:pt x="2144" y="1039"/>
                  </a:lnTo>
                  <a:lnTo>
                    <a:pt x="2070" y="1102"/>
                  </a:lnTo>
                  <a:lnTo>
                    <a:pt x="1991" y="1160"/>
                  </a:lnTo>
                  <a:lnTo>
                    <a:pt x="1907" y="1210"/>
                  </a:lnTo>
                  <a:lnTo>
                    <a:pt x="1820" y="1254"/>
                  </a:lnTo>
                  <a:lnTo>
                    <a:pt x="1727" y="1291"/>
                  </a:lnTo>
                  <a:lnTo>
                    <a:pt x="1631" y="1320"/>
                  </a:lnTo>
                  <a:lnTo>
                    <a:pt x="1533" y="1342"/>
                  </a:lnTo>
                  <a:lnTo>
                    <a:pt x="1433" y="1356"/>
                  </a:lnTo>
                  <a:lnTo>
                    <a:pt x="1328" y="1360"/>
                  </a:lnTo>
                  <a:lnTo>
                    <a:pt x="1318" y="1359"/>
                  </a:lnTo>
                  <a:lnTo>
                    <a:pt x="1318" y="1359"/>
                  </a:lnTo>
                  <a:lnTo>
                    <a:pt x="1220" y="1354"/>
                  </a:lnTo>
                  <a:lnTo>
                    <a:pt x="1125" y="1342"/>
                  </a:lnTo>
                  <a:lnTo>
                    <a:pt x="1032" y="1322"/>
                  </a:lnTo>
                  <a:lnTo>
                    <a:pt x="941" y="1295"/>
                  </a:lnTo>
                  <a:lnTo>
                    <a:pt x="854" y="1261"/>
                  </a:lnTo>
                  <a:lnTo>
                    <a:pt x="770" y="1223"/>
                  </a:lnTo>
                  <a:lnTo>
                    <a:pt x="690" y="1178"/>
                  </a:lnTo>
                  <a:lnTo>
                    <a:pt x="614" y="1126"/>
                  </a:lnTo>
                  <a:lnTo>
                    <a:pt x="543" y="1070"/>
                  </a:lnTo>
                  <a:lnTo>
                    <a:pt x="478" y="1010"/>
                  </a:lnTo>
                  <a:lnTo>
                    <a:pt x="418" y="945"/>
                  </a:lnTo>
                  <a:lnTo>
                    <a:pt x="326" y="832"/>
                  </a:lnTo>
                  <a:lnTo>
                    <a:pt x="237" y="717"/>
                  </a:lnTo>
                  <a:lnTo>
                    <a:pt x="151" y="601"/>
                  </a:lnTo>
                  <a:lnTo>
                    <a:pt x="72" y="484"/>
                  </a:lnTo>
                  <a:lnTo>
                    <a:pt x="0" y="367"/>
                  </a:lnTo>
                  <a:lnTo>
                    <a:pt x="244"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31" name="Freeform 74"/>
            <p:cNvSpPr>
              <a:spLocks noEditPoints="1"/>
            </p:cNvSpPr>
            <p:nvPr/>
          </p:nvSpPr>
          <p:spPr bwMode="auto">
            <a:xfrm>
              <a:off x="5997228" y="3807053"/>
              <a:ext cx="86034" cy="344137"/>
            </a:xfrm>
            <a:custGeom>
              <a:avLst/>
              <a:gdLst>
                <a:gd name="T0" fmla="*/ 9 w 70"/>
                <a:gd name="T1" fmla="*/ 249 h 289"/>
                <a:gd name="T2" fmla="*/ 38 w 70"/>
                <a:gd name="T3" fmla="*/ 259 h 289"/>
                <a:gd name="T4" fmla="*/ 29 w 70"/>
                <a:gd name="T5" fmla="*/ 289 h 289"/>
                <a:gd name="T6" fmla="*/ 0 w 70"/>
                <a:gd name="T7" fmla="*/ 278 h 289"/>
                <a:gd name="T8" fmla="*/ 9 w 70"/>
                <a:gd name="T9" fmla="*/ 249 h 289"/>
                <a:gd name="T10" fmla="*/ 22 w 70"/>
                <a:gd name="T11" fmla="*/ 189 h 289"/>
                <a:gd name="T12" fmla="*/ 53 w 70"/>
                <a:gd name="T13" fmla="*/ 194 h 289"/>
                <a:gd name="T14" fmla="*/ 45 w 70"/>
                <a:gd name="T15" fmla="*/ 225 h 289"/>
                <a:gd name="T16" fmla="*/ 15 w 70"/>
                <a:gd name="T17" fmla="*/ 219 h 289"/>
                <a:gd name="T18" fmla="*/ 22 w 70"/>
                <a:gd name="T19" fmla="*/ 189 h 289"/>
                <a:gd name="T20" fmla="*/ 31 w 70"/>
                <a:gd name="T21" fmla="*/ 125 h 289"/>
                <a:gd name="T22" fmla="*/ 62 w 70"/>
                <a:gd name="T23" fmla="*/ 130 h 289"/>
                <a:gd name="T24" fmla="*/ 59 w 70"/>
                <a:gd name="T25" fmla="*/ 162 h 289"/>
                <a:gd name="T26" fmla="*/ 28 w 70"/>
                <a:gd name="T27" fmla="*/ 158 h 289"/>
                <a:gd name="T28" fmla="*/ 31 w 70"/>
                <a:gd name="T29" fmla="*/ 125 h 289"/>
                <a:gd name="T30" fmla="*/ 37 w 70"/>
                <a:gd name="T31" fmla="*/ 63 h 289"/>
                <a:gd name="T32" fmla="*/ 68 w 70"/>
                <a:gd name="T33" fmla="*/ 65 h 289"/>
                <a:gd name="T34" fmla="*/ 68 w 70"/>
                <a:gd name="T35" fmla="*/ 81 h 289"/>
                <a:gd name="T36" fmla="*/ 66 w 70"/>
                <a:gd name="T37" fmla="*/ 97 h 289"/>
                <a:gd name="T38" fmla="*/ 35 w 70"/>
                <a:gd name="T39" fmla="*/ 94 h 289"/>
                <a:gd name="T40" fmla="*/ 35 w 70"/>
                <a:gd name="T41" fmla="*/ 81 h 289"/>
                <a:gd name="T42" fmla="*/ 37 w 70"/>
                <a:gd name="T43" fmla="*/ 63 h 289"/>
                <a:gd name="T44" fmla="*/ 38 w 70"/>
                <a:gd name="T45" fmla="*/ 0 h 289"/>
                <a:gd name="T46" fmla="*/ 70 w 70"/>
                <a:gd name="T47" fmla="*/ 0 h 289"/>
                <a:gd name="T48" fmla="*/ 70 w 70"/>
                <a:gd name="T49" fmla="*/ 33 h 289"/>
                <a:gd name="T50" fmla="*/ 38 w 70"/>
                <a:gd name="T51" fmla="*/ 33 h 289"/>
                <a:gd name="T52" fmla="*/ 38 w 70"/>
                <a:gd name="T5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289">
                  <a:moveTo>
                    <a:pt x="9" y="249"/>
                  </a:moveTo>
                  <a:lnTo>
                    <a:pt x="38" y="259"/>
                  </a:lnTo>
                  <a:lnTo>
                    <a:pt x="29" y="289"/>
                  </a:lnTo>
                  <a:lnTo>
                    <a:pt x="0" y="278"/>
                  </a:lnTo>
                  <a:lnTo>
                    <a:pt x="9" y="249"/>
                  </a:lnTo>
                  <a:close/>
                  <a:moveTo>
                    <a:pt x="22" y="189"/>
                  </a:moveTo>
                  <a:lnTo>
                    <a:pt x="53" y="194"/>
                  </a:lnTo>
                  <a:lnTo>
                    <a:pt x="45" y="225"/>
                  </a:lnTo>
                  <a:lnTo>
                    <a:pt x="15" y="219"/>
                  </a:lnTo>
                  <a:lnTo>
                    <a:pt x="22" y="189"/>
                  </a:lnTo>
                  <a:close/>
                  <a:moveTo>
                    <a:pt x="31" y="125"/>
                  </a:moveTo>
                  <a:lnTo>
                    <a:pt x="62" y="130"/>
                  </a:lnTo>
                  <a:lnTo>
                    <a:pt x="59" y="162"/>
                  </a:lnTo>
                  <a:lnTo>
                    <a:pt x="28" y="158"/>
                  </a:lnTo>
                  <a:lnTo>
                    <a:pt x="31" y="125"/>
                  </a:lnTo>
                  <a:close/>
                  <a:moveTo>
                    <a:pt x="37" y="63"/>
                  </a:moveTo>
                  <a:lnTo>
                    <a:pt x="68" y="65"/>
                  </a:lnTo>
                  <a:lnTo>
                    <a:pt x="68" y="81"/>
                  </a:lnTo>
                  <a:lnTo>
                    <a:pt x="66" y="97"/>
                  </a:lnTo>
                  <a:lnTo>
                    <a:pt x="35" y="94"/>
                  </a:lnTo>
                  <a:lnTo>
                    <a:pt x="35" y="81"/>
                  </a:lnTo>
                  <a:lnTo>
                    <a:pt x="37" y="63"/>
                  </a:lnTo>
                  <a:close/>
                  <a:moveTo>
                    <a:pt x="38" y="0"/>
                  </a:moveTo>
                  <a:lnTo>
                    <a:pt x="70" y="0"/>
                  </a:lnTo>
                  <a:lnTo>
                    <a:pt x="70" y="33"/>
                  </a:lnTo>
                  <a:lnTo>
                    <a:pt x="38" y="33"/>
                  </a:lnTo>
                  <a:lnTo>
                    <a:pt x="38" y="0"/>
                  </a:lnTo>
                  <a:close/>
                </a:path>
              </a:pathLst>
            </a:custGeom>
            <a:solidFill>
              <a:srgbClr val="4206F8"/>
            </a:solidFill>
            <a:ln w="0">
              <a:solidFill>
                <a:srgbClr val="4206F8"/>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32" name="Freeform 75"/>
            <p:cNvSpPr>
              <a:spLocks/>
            </p:cNvSpPr>
            <p:nvPr/>
          </p:nvSpPr>
          <p:spPr bwMode="auto">
            <a:xfrm>
              <a:off x="5504921" y="3465305"/>
              <a:ext cx="860344" cy="795820"/>
            </a:xfrm>
            <a:custGeom>
              <a:avLst/>
              <a:gdLst>
                <a:gd name="T0" fmla="*/ 626 w 721"/>
                <a:gd name="T1" fmla="*/ 0 h 667"/>
                <a:gd name="T2" fmla="*/ 651 w 721"/>
                <a:gd name="T3" fmla="*/ 2 h 667"/>
                <a:gd name="T4" fmla="*/ 679 w 721"/>
                <a:gd name="T5" fmla="*/ 9 h 667"/>
                <a:gd name="T6" fmla="*/ 709 w 721"/>
                <a:gd name="T7" fmla="*/ 24 h 667"/>
                <a:gd name="T8" fmla="*/ 715 w 721"/>
                <a:gd name="T9" fmla="*/ 31 h 667"/>
                <a:gd name="T10" fmla="*/ 719 w 721"/>
                <a:gd name="T11" fmla="*/ 44 h 667"/>
                <a:gd name="T12" fmla="*/ 721 w 721"/>
                <a:gd name="T13" fmla="*/ 61 h 667"/>
                <a:gd name="T14" fmla="*/ 721 w 721"/>
                <a:gd name="T15" fmla="*/ 77 h 667"/>
                <a:gd name="T16" fmla="*/ 719 w 721"/>
                <a:gd name="T17" fmla="*/ 93 h 667"/>
                <a:gd name="T18" fmla="*/ 718 w 721"/>
                <a:gd name="T19" fmla="*/ 108 h 667"/>
                <a:gd name="T20" fmla="*/ 716 w 721"/>
                <a:gd name="T21" fmla="*/ 116 h 667"/>
                <a:gd name="T22" fmla="*/ 716 w 721"/>
                <a:gd name="T23" fmla="*/ 121 h 667"/>
                <a:gd name="T24" fmla="*/ 563 w 721"/>
                <a:gd name="T25" fmla="*/ 667 h 667"/>
                <a:gd name="T26" fmla="*/ 559 w 721"/>
                <a:gd name="T27" fmla="*/ 665 h 667"/>
                <a:gd name="T28" fmla="*/ 545 w 721"/>
                <a:gd name="T29" fmla="*/ 664 h 667"/>
                <a:gd name="T30" fmla="*/ 525 w 721"/>
                <a:gd name="T31" fmla="*/ 661 h 667"/>
                <a:gd name="T32" fmla="*/ 498 w 721"/>
                <a:gd name="T33" fmla="*/ 657 h 667"/>
                <a:gd name="T34" fmla="*/ 466 w 721"/>
                <a:gd name="T35" fmla="*/ 651 h 667"/>
                <a:gd name="T36" fmla="*/ 430 w 721"/>
                <a:gd name="T37" fmla="*/ 645 h 667"/>
                <a:gd name="T38" fmla="*/ 392 w 721"/>
                <a:gd name="T39" fmla="*/ 637 h 667"/>
                <a:gd name="T40" fmla="*/ 352 w 721"/>
                <a:gd name="T41" fmla="*/ 630 h 667"/>
                <a:gd name="T42" fmla="*/ 314 w 721"/>
                <a:gd name="T43" fmla="*/ 621 h 667"/>
                <a:gd name="T44" fmla="*/ 276 w 721"/>
                <a:gd name="T45" fmla="*/ 612 h 667"/>
                <a:gd name="T46" fmla="*/ 239 w 721"/>
                <a:gd name="T47" fmla="*/ 604 h 667"/>
                <a:gd name="T48" fmla="*/ 208 w 721"/>
                <a:gd name="T49" fmla="*/ 595 h 667"/>
                <a:gd name="T50" fmla="*/ 180 w 721"/>
                <a:gd name="T51" fmla="*/ 584 h 667"/>
                <a:gd name="T52" fmla="*/ 159 w 721"/>
                <a:gd name="T53" fmla="*/ 574 h 667"/>
                <a:gd name="T54" fmla="*/ 115 w 721"/>
                <a:gd name="T55" fmla="*/ 548 h 667"/>
                <a:gd name="T56" fmla="*/ 81 w 721"/>
                <a:gd name="T57" fmla="*/ 523 h 667"/>
                <a:gd name="T58" fmla="*/ 53 w 721"/>
                <a:gd name="T59" fmla="*/ 501 h 667"/>
                <a:gd name="T60" fmla="*/ 33 w 721"/>
                <a:gd name="T61" fmla="*/ 480 h 667"/>
                <a:gd name="T62" fmla="*/ 20 w 721"/>
                <a:gd name="T63" fmla="*/ 462 h 667"/>
                <a:gd name="T64" fmla="*/ 9 w 721"/>
                <a:gd name="T65" fmla="*/ 448 h 667"/>
                <a:gd name="T66" fmla="*/ 3 w 721"/>
                <a:gd name="T67" fmla="*/ 436 h 667"/>
                <a:gd name="T68" fmla="*/ 0 w 721"/>
                <a:gd name="T69" fmla="*/ 430 h 667"/>
                <a:gd name="T70" fmla="*/ 0 w 721"/>
                <a:gd name="T71" fmla="*/ 427 h 667"/>
                <a:gd name="T72" fmla="*/ 59 w 721"/>
                <a:gd name="T73" fmla="*/ 75 h 667"/>
                <a:gd name="T74" fmla="*/ 64 w 721"/>
                <a:gd name="T75" fmla="*/ 77 h 667"/>
                <a:gd name="T76" fmla="*/ 76 w 721"/>
                <a:gd name="T77" fmla="*/ 80 h 667"/>
                <a:gd name="T78" fmla="*/ 95 w 721"/>
                <a:gd name="T79" fmla="*/ 86 h 667"/>
                <a:gd name="T80" fmla="*/ 121 w 721"/>
                <a:gd name="T81" fmla="*/ 91 h 667"/>
                <a:gd name="T82" fmla="*/ 152 w 721"/>
                <a:gd name="T83" fmla="*/ 100 h 667"/>
                <a:gd name="T84" fmla="*/ 187 w 721"/>
                <a:gd name="T85" fmla="*/ 109 h 667"/>
                <a:gd name="T86" fmla="*/ 226 w 721"/>
                <a:gd name="T87" fmla="*/ 118 h 667"/>
                <a:gd name="T88" fmla="*/ 267 w 721"/>
                <a:gd name="T89" fmla="*/ 128 h 667"/>
                <a:gd name="T90" fmla="*/ 289 w 721"/>
                <a:gd name="T91" fmla="*/ 130 h 667"/>
                <a:gd name="T92" fmla="*/ 310 w 721"/>
                <a:gd name="T93" fmla="*/ 128 h 667"/>
                <a:gd name="T94" fmla="*/ 327 w 721"/>
                <a:gd name="T95" fmla="*/ 124 h 667"/>
                <a:gd name="T96" fmla="*/ 342 w 721"/>
                <a:gd name="T97" fmla="*/ 118 h 667"/>
                <a:gd name="T98" fmla="*/ 386 w 721"/>
                <a:gd name="T99" fmla="*/ 100 h 667"/>
                <a:gd name="T100" fmla="*/ 430 w 721"/>
                <a:gd name="T101" fmla="*/ 83 h 667"/>
                <a:gd name="T102" fmla="*/ 472 w 721"/>
                <a:gd name="T103" fmla="*/ 64 h 667"/>
                <a:gd name="T104" fmla="*/ 511 w 721"/>
                <a:gd name="T105" fmla="*/ 44 h 667"/>
                <a:gd name="T106" fmla="*/ 547 w 721"/>
                <a:gd name="T107" fmla="*/ 27 h 667"/>
                <a:gd name="T108" fmla="*/ 576 w 721"/>
                <a:gd name="T109" fmla="*/ 13 h 667"/>
                <a:gd name="T110" fmla="*/ 601 w 721"/>
                <a:gd name="T111" fmla="*/ 5 h 667"/>
                <a:gd name="T112" fmla="*/ 626 w 721"/>
                <a:gd name="T113"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1" h="667">
                  <a:moveTo>
                    <a:pt x="626" y="0"/>
                  </a:moveTo>
                  <a:lnTo>
                    <a:pt x="651" y="2"/>
                  </a:lnTo>
                  <a:lnTo>
                    <a:pt x="679" y="9"/>
                  </a:lnTo>
                  <a:lnTo>
                    <a:pt x="709" y="24"/>
                  </a:lnTo>
                  <a:lnTo>
                    <a:pt x="715" y="31"/>
                  </a:lnTo>
                  <a:lnTo>
                    <a:pt x="719" y="44"/>
                  </a:lnTo>
                  <a:lnTo>
                    <a:pt x="721" y="61"/>
                  </a:lnTo>
                  <a:lnTo>
                    <a:pt x="721" y="77"/>
                  </a:lnTo>
                  <a:lnTo>
                    <a:pt x="719" y="93"/>
                  </a:lnTo>
                  <a:lnTo>
                    <a:pt x="718" y="108"/>
                  </a:lnTo>
                  <a:lnTo>
                    <a:pt x="716" y="116"/>
                  </a:lnTo>
                  <a:lnTo>
                    <a:pt x="716" y="121"/>
                  </a:lnTo>
                  <a:lnTo>
                    <a:pt x="563" y="667"/>
                  </a:lnTo>
                  <a:lnTo>
                    <a:pt x="559" y="665"/>
                  </a:lnTo>
                  <a:lnTo>
                    <a:pt x="545" y="664"/>
                  </a:lnTo>
                  <a:lnTo>
                    <a:pt x="525" y="661"/>
                  </a:lnTo>
                  <a:lnTo>
                    <a:pt x="498" y="657"/>
                  </a:lnTo>
                  <a:lnTo>
                    <a:pt x="466" y="651"/>
                  </a:lnTo>
                  <a:lnTo>
                    <a:pt x="430" y="645"/>
                  </a:lnTo>
                  <a:lnTo>
                    <a:pt x="392" y="637"/>
                  </a:lnTo>
                  <a:lnTo>
                    <a:pt x="352" y="630"/>
                  </a:lnTo>
                  <a:lnTo>
                    <a:pt x="314" y="621"/>
                  </a:lnTo>
                  <a:lnTo>
                    <a:pt x="276" y="612"/>
                  </a:lnTo>
                  <a:lnTo>
                    <a:pt x="239" y="604"/>
                  </a:lnTo>
                  <a:lnTo>
                    <a:pt x="208" y="595"/>
                  </a:lnTo>
                  <a:lnTo>
                    <a:pt x="180" y="584"/>
                  </a:lnTo>
                  <a:lnTo>
                    <a:pt x="159" y="574"/>
                  </a:lnTo>
                  <a:lnTo>
                    <a:pt x="115" y="548"/>
                  </a:lnTo>
                  <a:lnTo>
                    <a:pt x="81" y="523"/>
                  </a:lnTo>
                  <a:lnTo>
                    <a:pt x="53" y="501"/>
                  </a:lnTo>
                  <a:lnTo>
                    <a:pt x="33" y="480"/>
                  </a:lnTo>
                  <a:lnTo>
                    <a:pt x="20" y="462"/>
                  </a:lnTo>
                  <a:lnTo>
                    <a:pt x="9" y="448"/>
                  </a:lnTo>
                  <a:lnTo>
                    <a:pt x="3" y="436"/>
                  </a:lnTo>
                  <a:lnTo>
                    <a:pt x="0" y="430"/>
                  </a:lnTo>
                  <a:lnTo>
                    <a:pt x="0" y="427"/>
                  </a:lnTo>
                  <a:lnTo>
                    <a:pt x="59" y="75"/>
                  </a:lnTo>
                  <a:lnTo>
                    <a:pt x="64" y="77"/>
                  </a:lnTo>
                  <a:lnTo>
                    <a:pt x="76" y="80"/>
                  </a:lnTo>
                  <a:lnTo>
                    <a:pt x="95" y="86"/>
                  </a:lnTo>
                  <a:lnTo>
                    <a:pt x="121" y="91"/>
                  </a:lnTo>
                  <a:lnTo>
                    <a:pt x="152" y="100"/>
                  </a:lnTo>
                  <a:lnTo>
                    <a:pt x="187" y="109"/>
                  </a:lnTo>
                  <a:lnTo>
                    <a:pt x="226" y="118"/>
                  </a:lnTo>
                  <a:lnTo>
                    <a:pt x="267" y="128"/>
                  </a:lnTo>
                  <a:lnTo>
                    <a:pt x="289" y="130"/>
                  </a:lnTo>
                  <a:lnTo>
                    <a:pt x="310" y="128"/>
                  </a:lnTo>
                  <a:lnTo>
                    <a:pt x="327" y="124"/>
                  </a:lnTo>
                  <a:lnTo>
                    <a:pt x="342" y="118"/>
                  </a:lnTo>
                  <a:lnTo>
                    <a:pt x="386" y="100"/>
                  </a:lnTo>
                  <a:lnTo>
                    <a:pt x="430" y="83"/>
                  </a:lnTo>
                  <a:lnTo>
                    <a:pt x="472" y="64"/>
                  </a:lnTo>
                  <a:lnTo>
                    <a:pt x="511" y="44"/>
                  </a:lnTo>
                  <a:lnTo>
                    <a:pt x="547" y="27"/>
                  </a:lnTo>
                  <a:lnTo>
                    <a:pt x="576" y="13"/>
                  </a:lnTo>
                  <a:lnTo>
                    <a:pt x="601" y="5"/>
                  </a:lnTo>
                  <a:lnTo>
                    <a:pt x="626" y="0"/>
                  </a:lnTo>
                  <a:close/>
                </a:path>
              </a:pathLst>
            </a:custGeom>
            <a:solidFill>
              <a:srgbClr val="CD9F5E"/>
            </a:solidFill>
            <a:ln w="0">
              <a:solidFill>
                <a:srgbClr val="CD9F5E"/>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33" name="Freeform 76"/>
            <p:cNvSpPr>
              <a:spLocks/>
            </p:cNvSpPr>
            <p:nvPr/>
          </p:nvSpPr>
          <p:spPr bwMode="auto">
            <a:xfrm>
              <a:off x="5239648" y="3482035"/>
              <a:ext cx="451681" cy="683496"/>
            </a:xfrm>
            <a:custGeom>
              <a:avLst/>
              <a:gdLst>
                <a:gd name="T0" fmla="*/ 161 w 379"/>
                <a:gd name="T1" fmla="*/ 0 h 572"/>
                <a:gd name="T2" fmla="*/ 379 w 379"/>
                <a:gd name="T3" fmla="*/ 69 h 572"/>
                <a:gd name="T4" fmla="*/ 217 w 379"/>
                <a:gd name="T5" fmla="*/ 572 h 572"/>
                <a:gd name="T6" fmla="*/ 0 w 379"/>
                <a:gd name="T7" fmla="*/ 503 h 572"/>
                <a:gd name="T8" fmla="*/ 161 w 379"/>
                <a:gd name="T9" fmla="*/ 0 h 572"/>
              </a:gdLst>
              <a:ahLst/>
              <a:cxnLst>
                <a:cxn ang="0">
                  <a:pos x="T0" y="T1"/>
                </a:cxn>
                <a:cxn ang="0">
                  <a:pos x="T2" y="T3"/>
                </a:cxn>
                <a:cxn ang="0">
                  <a:pos x="T4" y="T5"/>
                </a:cxn>
                <a:cxn ang="0">
                  <a:pos x="T6" y="T7"/>
                </a:cxn>
                <a:cxn ang="0">
                  <a:pos x="T8" y="T9"/>
                </a:cxn>
              </a:cxnLst>
              <a:rect l="0" t="0" r="r" b="b"/>
              <a:pathLst>
                <a:path w="379" h="572">
                  <a:moveTo>
                    <a:pt x="161" y="0"/>
                  </a:moveTo>
                  <a:lnTo>
                    <a:pt x="379" y="69"/>
                  </a:lnTo>
                  <a:lnTo>
                    <a:pt x="217" y="572"/>
                  </a:lnTo>
                  <a:lnTo>
                    <a:pt x="0" y="503"/>
                  </a:lnTo>
                  <a:lnTo>
                    <a:pt x="161" y="0"/>
                  </a:lnTo>
                  <a:close/>
                </a:path>
              </a:pathLst>
            </a:custGeom>
            <a:solidFill>
              <a:srgbClr val="D2C8BE"/>
            </a:solidFill>
            <a:ln w="0">
              <a:solidFill>
                <a:srgbClr val="D2C8BE"/>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34" name="Freeform 77"/>
            <p:cNvSpPr>
              <a:spLocks/>
            </p:cNvSpPr>
            <p:nvPr/>
          </p:nvSpPr>
          <p:spPr bwMode="auto">
            <a:xfrm>
              <a:off x="5361530" y="3916986"/>
              <a:ext cx="102764" cy="105153"/>
            </a:xfrm>
            <a:custGeom>
              <a:avLst/>
              <a:gdLst>
                <a:gd name="T0" fmla="*/ 39 w 87"/>
                <a:gd name="T1" fmla="*/ 0 h 87"/>
                <a:gd name="T2" fmla="*/ 57 w 87"/>
                <a:gd name="T3" fmla="*/ 3 h 87"/>
                <a:gd name="T4" fmla="*/ 72 w 87"/>
                <a:gd name="T5" fmla="*/ 10 h 87"/>
                <a:gd name="T6" fmla="*/ 82 w 87"/>
                <a:gd name="T7" fmla="*/ 23 h 87"/>
                <a:gd name="T8" fmla="*/ 87 w 87"/>
                <a:gd name="T9" fmla="*/ 40 h 87"/>
                <a:gd name="T10" fmla="*/ 85 w 87"/>
                <a:gd name="T11" fmla="*/ 57 h 87"/>
                <a:gd name="T12" fmla="*/ 76 w 87"/>
                <a:gd name="T13" fmla="*/ 72 h 87"/>
                <a:gd name="T14" fmla="*/ 63 w 87"/>
                <a:gd name="T15" fmla="*/ 82 h 87"/>
                <a:gd name="T16" fmla="*/ 47 w 87"/>
                <a:gd name="T17" fmla="*/ 87 h 87"/>
                <a:gd name="T18" fmla="*/ 31 w 87"/>
                <a:gd name="T19" fmla="*/ 85 h 87"/>
                <a:gd name="T20" fmla="*/ 14 w 87"/>
                <a:gd name="T21" fmla="*/ 76 h 87"/>
                <a:gd name="T22" fmla="*/ 4 w 87"/>
                <a:gd name="T23" fmla="*/ 63 h 87"/>
                <a:gd name="T24" fmla="*/ 0 w 87"/>
                <a:gd name="T25" fmla="*/ 47 h 87"/>
                <a:gd name="T26" fmla="*/ 3 w 87"/>
                <a:gd name="T27" fmla="*/ 31 h 87"/>
                <a:gd name="T28" fmla="*/ 10 w 87"/>
                <a:gd name="T29" fmla="*/ 15 h 87"/>
                <a:gd name="T30" fmla="*/ 23 w 87"/>
                <a:gd name="T31" fmla="*/ 4 h 87"/>
                <a:gd name="T32" fmla="*/ 39 w 87"/>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39" y="0"/>
                  </a:moveTo>
                  <a:lnTo>
                    <a:pt x="57" y="3"/>
                  </a:lnTo>
                  <a:lnTo>
                    <a:pt x="72" y="10"/>
                  </a:lnTo>
                  <a:lnTo>
                    <a:pt x="82" y="23"/>
                  </a:lnTo>
                  <a:lnTo>
                    <a:pt x="87" y="40"/>
                  </a:lnTo>
                  <a:lnTo>
                    <a:pt x="85" y="57"/>
                  </a:lnTo>
                  <a:lnTo>
                    <a:pt x="76" y="72"/>
                  </a:lnTo>
                  <a:lnTo>
                    <a:pt x="63" y="82"/>
                  </a:lnTo>
                  <a:lnTo>
                    <a:pt x="47" y="87"/>
                  </a:lnTo>
                  <a:lnTo>
                    <a:pt x="31" y="85"/>
                  </a:lnTo>
                  <a:lnTo>
                    <a:pt x="14" y="76"/>
                  </a:lnTo>
                  <a:lnTo>
                    <a:pt x="4" y="63"/>
                  </a:lnTo>
                  <a:lnTo>
                    <a:pt x="0" y="47"/>
                  </a:lnTo>
                  <a:lnTo>
                    <a:pt x="3" y="31"/>
                  </a:lnTo>
                  <a:lnTo>
                    <a:pt x="10" y="15"/>
                  </a:lnTo>
                  <a:lnTo>
                    <a:pt x="23" y="4"/>
                  </a:lnTo>
                  <a:lnTo>
                    <a:pt x="39"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35" name="Freeform 78"/>
            <p:cNvSpPr>
              <a:spLocks/>
            </p:cNvSpPr>
            <p:nvPr/>
          </p:nvSpPr>
          <p:spPr bwMode="auto">
            <a:xfrm>
              <a:off x="5884906" y="3465305"/>
              <a:ext cx="1168633" cy="795820"/>
            </a:xfrm>
            <a:custGeom>
              <a:avLst/>
              <a:gdLst>
                <a:gd name="T0" fmla="*/ 377 w 979"/>
                <a:gd name="T1" fmla="*/ 5 h 667"/>
                <a:gd name="T2" fmla="*/ 432 w 979"/>
                <a:gd name="T3" fmla="*/ 27 h 667"/>
                <a:gd name="T4" fmla="*/ 507 w 979"/>
                <a:gd name="T5" fmla="*/ 64 h 667"/>
                <a:gd name="T6" fmla="*/ 592 w 979"/>
                <a:gd name="T7" fmla="*/ 100 h 667"/>
                <a:gd name="T8" fmla="*/ 652 w 979"/>
                <a:gd name="T9" fmla="*/ 124 h 667"/>
                <a:gd name="T10" fmla="*/ 689 w 979"/>
                <a:gd name="T11" fmla="*/ 130 h 667"/>
                <a:gd name="T12" fmla="*/ 753 w 979"/>
                <a:gd name="T13" fmla="*/ 118 h 667"/>
                <a:gd name="T14" fmla="*/ 826 w 979"/>
                <a:gd name="T15" fmla="*/ 100 h 667"/>
                <a:gd name="T16" fmla="*/ 884 w 979"/>
                <a:gd name="T17" fmla="*/ 86 h 667"/>
                <a:gd name="T18" fmla="*/ 915 w 979"/>
                <a:gd name="T19" fmla="*/ 77 h 667"/>
                <a:gd name="T20" fmla="*/ 979 w 979"/>
                <a:gd name="T21" fmla="*/ 427 h 667"/>
                <a:gd name="T22" fmla="*/ 971 w 979"/>
                <a:gd name="T23" fmla="*/ 437 h 667"/>
                <a:gd name="T24" fmla="*/ 947 w 979"/>
                <a:gd name="T25" fmla="*/ 465 h 667"/>
                <a:gd name="T26" fmla="*/ 912 w 979"/>
                <a:gd name="T27" fmla="*/ 502 h 667"/>
                <a:gd name="T28" fmla="*/ 862 w 979"/>
                <a:gd name="T29" fmla="*/ 540 h 667"/>
                <a:gd name="T30" fmla="*/ 803 w 979"/>
                <a:gd name="T31" fmla="*/ 571 h 667"/>
                <a:gd name="T32" fmla="*/ 745 w 979"/>
                <a:gd name="T33" fmla="*/ 590 h 667"/>
                <a:gd name="T34" fmla="*/ 683 w 979"/>
                <a:gd name="T35" fmla="*/ 605 h 667"/>
                <a:gd name="T36" fmla="*/ 611 w 979"/>
                <a:gd name="T37" fmla="*/ 623 h 667"/>
                <a:gd name="T38" fmla="*/ 541 w 979"/>
                <a:gd name="T39" fmla="*/ 639 h 667"/>
                <a:gd name="T40" fmla="*/ 477 w 979"/>
                <a:gd name="T41" fmla="*/ 654 h 667"/>
                <a:gd name="T42" fmla="*/ 433 w 979"/>
                <a:gd name="T43" fmla="*/ 662 h 667"/>
                <a:gd name="T44" fmla="*/ 415 w 979"/>
                <a:gd name="T45" fmla="*/ 667 h 667"/>
                <a:gd name="T46" fmla="*/ 321 w 979"/>
                <a:gd name="T47" fmla="*/ 161 h 667"/>
                <a:gd name="T48" fmla="*/ 296 w 979"/>
                <a:gd name="T49" fmla="*/ 174 h 667"/>
                <a:gd name="T50" fmla="*/ 250 w 979"/>
                <a:gd name="T51" fmla="*/ 194 h 667"/>
                <a:gd name="T52" fmla="*/ 194 w 979"/>
                <a:gd name="T53" fmla="*/ 221 h 667"/>
                <a:gd name="T54" fmla="*/ 133 w 979"/>
                <a:gd name="T55" fmla="*/ 247 h 667"/>
                <a:gd name="T56" fmla="*/ 87 w 979"/>
                <a:gd name="T57" fmla="*/ 255 h 667"/>
                <a:gd name="T58" fmla="*/ 50 w 979"/>
                <a:gd name="T59" fmla="*/ 242 h 667"/>
                <a:gd name="T60" fmla="*/ 25 w 979"/>
                <a:gd name="T61" fmla="*/ 218 h 667"/>
                <a:gd name="T62" fmla="*/ 9 w 979"/>
                <a:gd name="T63" fmla="*/ 192 h 667"/>
                <a:gd name="T64" fmla="*/ 2 w 979"/>
                <a:gd name="T65" fmla="*/ 174 h 667"/>
                <a:gd name="T66" fmla="*/ 3 w 979"/>
                <a:gd name="T67" fmla="*/ 169 h 667"/>
                <a:gd name="T68" fmla="*/ 27 w 979"/>
                <a:gd name="T69" fmla="*/ 156 h 667"/>
                <a:gd name="T70" fmla="*/ 68 w 979"/>
                <a:gd name="T71" fmla="*/ 134 h 667"/>
                <a:gd name="T72" fmla="*/ 121 w 979"/>
                <a:gd name="T73" fmla="*/ 106 h 667"/>
                <a:gd name="T74" fmla="*/ 175 w 979"/>
                <a:gd name="T75" fmla="*/ 77 h 667"/>
                <a:gd name="T76" fmla="*/ 227 w 979"/>
                <a:gd name="T77" fmla="*/ 47 h 667"/>
                <a:gd name="T78" fmla="*/ 270 w 979"/>
                <a:gd name="T79" fmla="*/ 24 h 667"/>
                <a:gd name="T80" fmla="*/ 327 w 979"/>
                <a:gd name="T81" fmla="*/ 2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9" h="667">
                  <a:moveTo>
                    <a:pt x="354" y="0"/>
                  </a:moveTo>
                  <a:lnTo>
                    <a:pt x="377" y="5"/>
                  </a:lnTo>
                  <a:lnTo>
                    <a:pt x="402" y="13"/>
                  </a:lnTo>
                  <a:lnTo>
                    <a:pt x="432" y="27"/>
                  </a:lnTo>
                  <a:lnTo>
                    <a:pt x="467" y="44"/>
                  </a:lnTo>
                  <a:lnTo>
                    <a:pt x="507" y="64"/>
                  </a:lnTo>
                  <a:lnTo>
                    <a:pt x="549" y="83"/>
                  </a:lnTo>
                  <a:lnTo>
                    <a:pt x="592" y="100"/>
                  </a:lnTo>
                  <a:lnTo>
                    <a:pt x="636" y="118"/>
                  </a:lnTo>
                  <a:lnTo>
                    <a:pt x="652" y="124"/>
                  </a:lnTo>
                  <a:lnTo>
                    <a:pt x="669" y="128"/>
                  </a:lnTo>
                  <a:lnTo>
                    <a:pt x="689" y="130"/>
                  </a:lnTo>
                  <a:lnTo>
                    <a:pt x="711" y="128"/>
                  </a:lnTo>
                  <a:lnTo>
                    <a:pt x="753" y="118"/>
                  </a:lnTo>
                  <a:lnTo>
                    <a:pt x="791" y="109"/>
                  </a:lnTo>
                  <a:lnTo>
                    <a:pt x="826" y="100"/>
                  </a:lnTo>
                  <a:lnTo>
                    <a:pt x="857" y="91"/>
                  </a:lnTo>
                  <a:lnTo>
                    <a:pt x="884" y="86"/>
                  </a:lnTo>
                  <a:lnTo>
                    <a:pt x="903" y="80"/>
                  </a:lnTo>
                  <a:lnTo>
                    <a:pt x="915" y="77"/>
                  </a:lnTo>
                  <a:lnTo>
                    <a:pt x="919" y="75"/>
                  </a:lnTo>
                  <a:lnTo>
                    <a:pt x="979" y="427"/>
                  </a:lnTo>
                  <a:lnTo>
                    <a:pt x="976" y="430"/>
                  </a:lnTo>
                  <a:lnTo>
                    <a:pt x="971" y="437"/>
                  </a:lnTo>
                  <a:lnTo>
                    <a:pt x="960" y="449"/>
                  </a:lnTo>
                  <a:lnTo>
                    <a:pt x="947" y="465"/>
                  </a:lnTo>
                  <a:lnTo>
                    <a:pt x="931" y="483"/>
                  </a:lnTo>
                  <a:lnTo>
                    <a:pt x="912" y="502"/>
                  </a:lnTo>
                  <a:lnTo>
                    <a:pt x="888" y="521"/>
                  </a:lnTo>
                  <a:lnTo>
                    <a:pt x="862" y="540"/>
                  </a:lnTo>
                  <a:lnTo>
                    <a:pt x="834" y="557"/>
                  </a:lnTo>
                  <a:lnTo>
                    <a:pt x="803" y="571"/>
                  </a:lnTo>
                  <a:lnTo>
                    <a:pt x="770" y="583"/>
                  </a:lnTo>
                  <a:lnTo>
                    <a:pt x="745" y="590"/>
                  </a:lnTo>
                  <a:lnTo>
                    <a:pt x="716" y="598"/>
                  </a:lnTo>
                  <a:lnTo>
                    <a:pt x="683" y="605"/>
                  </a:lnTo>
                  <a:lnTo>
                    <a:pt x="648" y="614"/>
                  </a:lnTo>
                  <a:lnTo>
                    <a:pt x="611" y="623"/>
                  </a:lnTo>
                  <a:lnTo>
                    <a:pt x="576" y="630"/>
                  </a:lnTo>
                  <a:lnTo>
                    <a:pt x="541" y="639"/>
                  </a:lnTo>
                  <a:lnTo>
                    <a:pt x="507" y="646"/>
                  </a:lnTo>
                  <a:lnTo>
                    <a:pt x="477" y="654"/>
                  </a:lnTo>
                  <a:lnTo>
                    <a:pt x="452" y="658"/>
                  </a:lnTo>
                  <a:lnTo>
                    <a:pt x="433" y="662"/>
                  </a:lnTo>
                  <a:lnTo>
                    <a:pt x="420" y="665"/>
                  </a:lnTo>
                  <a:lnTo>
                    <a:pt x="415" y="667"/>
                  </a:lnTo>
                  <a:lnTo>
                    <a:pt x="324" y="159"/>
                  </a:lnTo>
                  <a:lnTo>
                    <a:pt x="321" y="161"/>
                  </a:lnTo>
                  <a:lnTo>
                    <a:pt x="311" y="165"/>
                  </a:lnTo>
                  <a:lnTo>
                    <a:pt x="296" y="174"/>
                  </a:lnTo>
                  <a:lnTo>
                    <a:pt x="275" y="184"/>
                  </a:lnTo>
                  <a:lnTo>
                    <a:pt x="250" y="194"/>
                  </a:lnTo>
                  <a:lnTo>
                    <a:pt x="224" y="208"/>
                  </a:lnTo>
                  <a:lnTo>
                    <a:pt x="194" y="221"/>
                  </a:lnTo>
                  <a:lnTo>
                    <a:pt x="164" y="234"/>
                  </a:lnTo>
                  <a:lnTo>
                    <a:pt x="133" y="247"/>
                  </a:lnTo>
                  <a:lnTo>
                    <a:pt x="108" y="255"/>
                  </a:lnTo>
                  <a:lnTo>
                    <a:pt x="87" y="255"/>
                  </a:lnTo>
                  <a:lnTo>
                    <a:pt x="68" y="250"/>
                  </a:lnTo>
                  <a:lnTo>
                    <a:pt x="50" y="242"/>
                  </a:lnTo>
                  <a:lnTo>
                    <a:pt x="37" y="230"/>
                  </a:lnTo>
                  <a:lnTo>
                    <a:pt x="25" y="218"/>
                  </a:lnTo>
                  <a:lnTo>
                    <a:pt x="16" y="205"/>
                  </a:lnTo>
                  <a:lnTo>
                    <a:pt x="9" y="192"/>
                  </a:lnTo>
                  <a:lnTo>
                    <a:pt x="4" y="181"/>
                  </a:lnTo>
                  <a:lnTo>
                    <a:pt x="2" y="174"/>
                  </a:lnTo>
                  <a:lnTo>
                    <a:pt x="0" y="171"/>
                  </a:lnTo>
                  <a:lnTo>
                    <a:pt x="3" y="169"/>
                  </a:lnTo>
                  <a:lnTo>
                    <a:pt x="13" y="165"/>
                  </a:lnTo>
                  <a:lnTo>
                    <a:pt x="27" y="156"/>
                  </a:lnTo>
                  <a:lnTo>
                    <a:pt x="46" y="147"/>
                  </a:lnTo>
                  <a:lnTo>
                    <a:pt x="68" y="134"/>
                  </a:lnTo>
                  <a:lnTo>
                    <a:pt x="93" y="121"/>
                  </a:lnTo>
                  <a:lnTo>
                    <a:pt x="121" y="106"/>
                  </a:lnTo>
                  <a:lnTo>
                    <a:pt x="147" y="91"/>
                  </a:lnTo>
                  <a:lnTo>
                    <a:pt x="175" y="77"/>
                  </a:lnTo>
                  <a:lnTo>
                    <a:pt x="202" y="62"/>
                  </a:lnTo>
                  <a:lnTo>
                    <a:pt x="227" y="47"/>
                  </a:lnTo>
                  <a:lnTo>
                    <a:pt x="250" y="36"/>
                  </a:lnTo>
                  <a:lnTo>
                    <a:pt x="270" y="24"/>
                  </a:lnTo>
                  <a:lnTo>
                    <a:pt x="299" y="9"/>
                  </a:lnTo>
                  <a:lnTo>
                    <a:pt x="327" y="2"/>
                  </a:lnTo>
                  <a:lnTo>
                    <a:pt x="354" y="0"/>
                  </a:lnTo>
                  <a:close/>
                </a:path>
              </a:pathLst>
            </a:custGeom>
            <a:solidFill>
              <a:srgbClr val="4D3713"/>
            </a:solidFill>
            <a:ln w="0">
              <a:solidFill>
                <a:srgbClr val="4D3713"/>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36" name="Freeform 79"/>
            <p:cNvSpPr>
              <a:spLocks/>
            </p:cNvSpPr>
            <p:nvPr/>
          </p:nvSpPr>
          <p:spPr bwMode="auto">
            <a:xfrm>
              <a:off x="5674600" y="3654103"/>
              <a:ext cx="1209261" cy="900973"/>
            </a:xfrm>
            <a:custGeom>
              <a:avLst/>
              <a:gdLst>
                <a:gd name="T0" fmla="*/ 501 w 1012"/>
                <a:gd name="T1" fmla="*/ 0 h 754"/>
                <a:gd name="T2" fmla="*/ 979 w 1012"/>
                <a:gd name="T3" fmla="*/ 350 h 754"/>
                <a:gd name="T4" fmla="*/ 995 w 1012"/>
                <a:gd name="T5" fmla="*/ 365 h 754"/>
                <a:gd name="T6" fmla="*/ 1007 w 1012"/>
                <a:gd name="T7" fmla="*/ 384 h 754"/>
                <a:gd name="T8" fmla="*/ 1012 w 1012"/>
                <a:gd name="T9" fmla="*/ 406 h 754"/>
                <a:gd name="T10" fmla="*/ 1010 w 1012"/>
                <a:gd name="T11" fmla="*/ 428 h 754"/>
                <a:gd name="T12" fmla="*/ 1001 w 1012"/>
                <a:gd name="T13" fmla="*/ 449 h 754"/>
                <a:gd name="T14" fmla="*/ 994 w 1012"/>
                <a:gd name="T15" fmla="*/ 459 h 754"/>
                <a:gd name="T16" fmla="*/ 978 w 1012"/>
                <a:gd name="T17" fmla="*/ 473 h 754"/>
                <a:gd name="T18" fmla="*/ 960 w 1012"/>
                <a:gd name="T19" fmla="*/ 480 h 754"/>
                <a:gd name="T20" fmla="*/ 939 w 1012"/>
                <a:gd name="T21" fmla="*/ 483 h 754"/>
                <a:gd name="T22" fmla="*/ 920 w 1012"/>
                <a:gd name="T23" fmla="*/ 480 h 754"/>
                <a:gd name="T24" fmla="*/ 920 w 1012"/>
                <a:gd name="T25" fmla="*/ 480 h 754"/>
                <a:gd name="T26" fmla="*/ 938 w 1012"/>
                <a:gd name="T27" fmla="*/ 495 h 754"/>
                <a:gd name="T28" fmla="*/ 948 w 1012"/>
                <a:gd name="T29" fmla="*/ 514 h 754"/>
                <a:gd name="T30" fmla="*/ 954 w 1012"/>
                <a:gd name="T31" fmla="*/ 536 h 754"/>
                <a:gd name="T32" fmla="*/ 951 w 1012"/>
                <a:gd name="T33" fmla="*/ 558 h 754"/>
                <a:gd name="T34" fmla="*/ 942 w 1012"/>
                <a:gd name="T35" fmla="*/ 579 h 754"/>
                <a:gd name="T36" fmla="*/ 939 w 1012"/>
                <a:gd name="T37" fmla="*/ 583 h 754"/>
                <a:gd name="T38" fmla="*/ 935 w 1012"/>
                <a:gd name="T39" fmla="*/ 589 h 754"/>
                <a:gd name="T40" fmla="*/ 920 w 1012"/>
                <a:gd name="T41" fmla="*/ 601 h 754"/>
                <a:gd name="T42" fmla="*/ 901 w 1012"/>
                <a:gd name="T43" fmla="*/ 609 h 754"/>
                <a:gd name="T44" fmla="*/ 882 w 1012"/>
                <a:gd name="T45" fmla="*/ 612 h 754"/>
                <a:gd name="T46" fmla="*/ 863 w 1012"/>
                <a:gd name="T47" fmla="*/ 609 h 754"/>
                <a:gd name="T48" fmla="*/ 844 w 1012"/>
                <a:gd name="T49" fmla="*/ 601 h 754"/>
                <a:gd name="T50" fmla="*/ 801 w 1012"/>
                <a:gd name="T51" fmla="*/ 574 h 754"/>
                <a:gd name="T52" fmla="*/ 814 w 1012"/>
                <a:gd name="T53" fmla="*/ 590 h 754"/>
                <a:gd name="T54" fmla="*/ 823 w 1012"/>
                <a:gd name="T55" fmla="*/ 608 h 754"/>
                <a:gd name="T56" fmla="*/ 826 w 1012"/>
                <a:gd name="T57" fmla="*/ 627 h 754"/>
                <a:gd name="T58" fmla="*/ 823 w 1012"/>
                <a:gd name="T59" fmla="*/ 648 h 754"/>
                <a:gd name="T60" fmla="*/ 814 w 1012"/>
                <a:gd name="T61" fmla="*/ 667 h 754"/>
                <a:gd name="T62" fmla="*/ 811 w 1012"/>
                <a:gd name="T63" fmla="*/ 671 h 754"/>
                <a:gd name="T64" fmla="*/ 807 w 1012"/>
                <a:gd name="T65" fmla="*/ 676 h 754"/>
                <a:gd name="T66" fmla="*/ 792 w 1012"/>
                <a:gd name="T67" fmla="*/ 689 h 754"/>
                <a:gd name="T68" fmla="*/ 773 w 1012"/>
                <a:gd name="T69" fmla="*/ 698 h 754"/>
                <a:gd name="T70" fmla="*/ 754 w 1012"/>
                <a:gd name="T71" fmla="*/ 699 h 754"/>
                <a:gd name="T72" fmla="*/ 735 w 1012"/>
                <a:gd name="T73" fmla="*/ 696 h 754"/>
                <a:gd name="T74" fmla="*/ 716 w 1012"/>
                <a:gd name="T75" fmla="*/ 689 h 754"/>
                <a:gd name="T76" fmla="*/ 642 w 1012"/>
                <a:gd name="T77" fmla="*/ 643 h 754"/>
                <a:gd name="T78" fmla="*/ 651 w 1012"/>
                <a:gd name="T79" fmla="*/ 661 h 754"/>
                <a:gd name="T80" fmla="*/ 654 w 1012"/>
                <a:gd name="T81" fmla="*/ 682 h 754"/>
                <a:gd name="T82" fmla="*/ 651 w 1012"/>
                <a:gd name="T83" fmla="*/ 702 h 754"/>
                <a:gd name="T84" fmla="*/ 643 w 1012"/>
                <a:gd name="T85" fmla="*/ 721 h 754"/>
                <a:gd name="T86" fmla="*/ 635 w 1012"/>
                <a:gd name="T87" fmla="*/ 730 h 754"/>
                <a:gd name="T88" fmla="*/ 620 w 1012"/>
                <a:gd name="T89" fmla="*/ 743 h 754"/>
                <a:gd name="T90" fmla="*/ 602 w 1012"/>
                <a:gd name="T91" fmla="*/ 751 h 754"/>
                <a:gd name="T92" fmla="*/ 582 w 1012"/>
                <a:gd name="T93" fmla="*/ 754 h 754"/>
                <a:gd name="T94" fmla="*/ 562 w 1012"/>
                <a:gd name="T95" fmla="*/ 751 h 754"/>
                <a:gd name="T96" fmla="*/ 543 w 1012"/>
                <a:gd name="T97" fmla="*/ 742 h 754"/>
                <a:gd name="T98" fmla="*/ 0 w 1012"/>
                <a:gd name="T99" fmla="*/ 405 h 754"/>
                <a:gd name="T100" fmla="*/ 341 w 1012"/>
                <a:gd name="T101" fmla="*/ 141 h 754"/>
                <a:gd name="T102" fmla="*/ 334 w 1012"/>
                <a:gd name="T103" fmla="*/ 105 h 754"/>
                <a:gd name="T104" fmla="*/ 501 w 1012"/>
                <a:gd name="T105" fmla="*/ 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2" h="754">
                  <a:moveTo>
                    <a:pt x="501" y="0"/>
                  </a:moveTo>
                  <a:lnTo>
                    <a:pt x="979" y="350"/>
                  </a:lnTo>
                  <a:lnTo>
                    <a:pt x="995" y="365"/>
                  </a:lnTo>
                  <a:lnTo>
                    <a:pt x="1007" y="384"/>
                  </a:lnTo>
                  <a:lnTo>
                    <a:pt x="1012" y="406"/>
                  </a:lnTo>
                  <a:lnTo>
                    <a:pt x="1010" y="428"/>
                  </a:lnTo>
                  <a:lnTo>
                    <a:pt x="1001" y="449"/>
                  </a:lnTo>
                  <a:lnTo>
                    <a:pt x="994" y="459"/>
                  </a:lnTo>
                  <a:lnTo>
                    <a:pt x="978" y="473"/>
                  </a:lnTo>
                  <a:lnTo>
                    <a:pt x="960" y="480"/>
                  </a:lnTo>
                  <a:lnTo>
                    <a:pt x="939" y="483"/>
                  </a:lnTo>
                  <a:lnTo>
                    <a:pt x="920" y="480"/>
                  </a:lnTo>
                  <a:lnTo>
                    <a:pt x="920" y="480"/>
                  </a:lnTo>
                  <a:lnTo>
                    <a:pt x="938" y="495"/>
                  </a:lnTo>
                  <a:lnTo>
                    <a:pt x="948" y="514"/>
                  </a:lnTo>
                  <a:lnTo>
                    <a:pt x="954" y="536"/>
                  </a:lnTo>
                  <a:lnTo>
                    <a:pt x="951" y="558"/>
                  </a:lnTo>
                  <a:lnTo>
                    <a:pt x="942" y="579"/>
                  </a:lnTo>
                  <a:lnTo>
                    <a:pt x="939" y="583"/>
                  </a:lnTo>
                  <a:lnTo>
                    <a:pt x="935" y="589"/>
                  </a:lnTo>
                  <a:lnTo>
                    <a:pt x="920" y="601"/>
                  </a:lnTo>
                  <a:lnTo>
                    <a:pt x="901" y="609"/>
                  </a:lnTo>
                  <a:lnTo>
                    <a:pt x="882" y="612"/>
                  </a:lnTo>
                  <a:lnTo>
                    <a:pt x="863" y="609"/>
                  </a:lnTo>
                  <a:lnTo>
                    <a:pt x="844" y="601"/>
                  </a:lnTo>
                  <a:lnTo>
                    <a:pt x="801" y="574"/>
                  </a:lnTo>
                  <a:lnTo>
                    <a:pt x="814" y="590"/>
                  </a:lnTo>
                  <a:lnTo>
                    <a:pt x="823" y="608"/>
                  </a:lnTo>
                  <a:lnTo>
                    <a:pt x="826" y="627"/>
                  </a:lnTo>
                  <a:lnTo>
                    <a:pt x="823" y="648"/>
                  </a:lnTo>
                  <a:lnTo>
                    <a:pt x="814" y="667"/>
                  </a:lnTo>
                  <a:lnTo>
                    <a:pt x="811" y="671"/>
                  </a:lnTo>
                  <a:lnTo>
                    <a:pt x="807" y="676"/>
                  </a:lnTo>
                  <a:lnTo>
                    <a:pt x="792" y="689"/>
                  </a:lnTo>
                  <a:lnTo>
                    <a:pt x="773" y="698"/>
                  </a:lnTo>
                  <a:lnTo>
                    <a:pt x="754" y="699"/>
                  </a:lnTo>
                  <a:lnTo>
                    <a:pt x="735" y="696"/>
                  </a:lnTo>
                  <a:lnTo>
                    <a:pt x="716" y="689"/>
                  </a:lnTo>
                  <a:lnTo>
                    <a:pt x="642" y="643"/>
                  </a:lnTo>
                  <a:lnTo>
                    <a:pt x="651" y="661"/>
                  </a:lnTo>
                  <a:lnTo>
                    <a:pt x="654" y="682"/>
                  </a:lnTo>
                  <a:lnTo>
                    <a:pt x="651" y="702"/>
                  </a:lnTo>
                  <a:lnTo>
                    <a:pt x="643" y="721"/>
                  </a:lnTo>
                  <a:lnTo>
                    <a:pt x="635" y="730"/>
                  </a:lnTo>
                  <a:lnTo>
                    <a:pt x="620" y="743"/>
                  </a:lnTo>
                  <a:lnTo>
                    <a:pt x="602" y="751"/>
                  </a:lnTo>
                  <a:lnTo>
                    <a:pt x="582" y="754"/>
                  </a:lnTo>
                  <a:lnTo>
                    <a:pt x="562" y="751"/>
                  </a:lnTo>
                  <a:lnTo>
                    <a:pt x="543" y="742"/>
                  </a:lnTo>
                  <a:lnTo>
                    <a:pt x="0" y="405"/>
                  </a:lnTo>
                  <a:lnTo>
                    <a:pt x="341" y="141"/>
                  </a:lnTo>
                  <a:lnTo>
                    <a:pt x="334" y="105"/>
                  </a:lnTo>
                  <a:lnTo>
                    <a:pt x="501" y="0"/>
                  </a:lnTo>
                  <a:close/>
                </a:path>
              </a:pathLst>
            </a:custGeom>
            <a:solidFill>
              <a:srgbClr val="CD9F5E"/>
            </a:solidFill>
            <a:ln w="0">
              <a:solidFill>
                <a:srgbClr val="CD9F5E"/>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37" name="Freeform 80"/>
            <p:cNvSpPr>
              <a:spLocks/>
            </p:cNvSpPr>
            <p:nvPr/>
          </p:nvSpPr>
          <p:spPr bwMode="auto">
            <a:xfrm>
              <a:off x="6886251" y="3482035"/>
              <a:ext cx="449290" cy="683496"/>
            </a:xfrm>
            <a:custGeom>
              <a:avLst/>
              <a:gdLst>
                <a:gd name="T0" fmla="*/ 217 w 377"/>
                <a:gd name="T1" fmla="*/ 0 h 572"/>
                <a:gd name="T2" fmla="*/ 377 w 377"/>
                <a:gd name="T3" fmla="*/ 503 h 572"/>
                <a:gd name="T4" fmla="*/ 161 w 377"/>
                <a:gd name="T5" fmla="*/ 572 h 572"/>
                <a:gd name="T6" fmla="*/ 0 w 377"/>
                <a:gd name="T7" fmla="*/ 69 h 572"/>
                <a:gd name="T8" fmla="*/ 217 w 377"/>
                <a:gd name="T9" fmla="*/ 0 h 572"/>
              </a:gdLst>
              <a:ahLst/>
              <a:cxnLst>
                <a:cxn ang="0">
                  <a:pos x="T0" y="T1"/>
                </a:cxn>
                <a:cxn ang="0">
                  <a:pos x="T2" y="T3"/>
                </a:cxn>
                <a:cxn ang="0">
                  <a:pos x="T4" y="T5"/>
                </a:cxn>
                <a:cxn ang="0">
                  <a:pos x="T6" y="T7"/>
                </a:cxn>
                <a:cxn ang="0">
                  <a:pos x="T8" y="T9"/>
                </a:cxn>
              </a:cxnLst>
              <a:rect l="0" t="0" r="r" b="b"/>
              <a:pathLst>
                <a:path w="377" h="572">
                  <a:moveTo>
                    <a:pt x="217" y="0"/>
                  </a:moveTo>
                  <a:lnTo>
                    <a:pt x="377" y="503"/>
                  </a:lnTo>
                  <a:lnTo>
                    <a:pt x="161" y="572"/>
                  </a:lnTo>
                  <a:lnTo>
                    <a:pt x="0" y="69"/>
                  </a:lnTo>
                  <a:lnTo>
                    <a:pt x="217" y="0"/>
                  </a:lnTo>
                  <a:close/>
                </a:path>
              </a:pathLst>
            </a:custGeom>
            <a:solidFill>
              <a:srgbClr val="857E79"/>
            </a:solidFill>
            <a:ln w="0">
              <a:solidFill>
                <a:srgbClr val="857E79"/>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38" name="Freeform 81"/>
            <p:cNvSpPr>
              <a:spLocks/>
            </p:cNvSpPr>
            <p:nvPr/>
          </p:nvSpPr>
          <p:spPr bwMode="auto">
            <a:xfrm>
              <a:off x="7110896" y="3916986"/>
              <a:ext cx="102764" cy="105153"/>
            </a:xfrm>
            <a:custGeom>
              <a:avLst/>
              <a:gdLst>
                <a:gd name="T0" fmla="*/ 47 w 86"/>
                <a:gd name="T1" fmla="*/ 0 h 87"/>
                <a:gd name="T2" fmla="*/ 63 w 86"/>
                <a:gd name="T3" fmla="*/ 4 h 87"/>
                <a:gd name="T4" fmla="*/ 76 w 86"/>
                <a:gd name="T5" fmla="*/ 15 h 87"/>
                <a:gd name="T6" fmla="*/ 85 w 86"/>
                <a:gd name="T7" fmla="*/ 31 h 87"/>
                <a:gd name="T8" fmla="*/ 86 w 86"/>
                <a:gd name="T9" fmla="*/ 47 h 87"/>
                <a:gd name="T10" fmla="*/ 82 w 86"/>
                <a:gd name="T11" fmla="*/ 63 h 87"/>
                <a:gd name="T12" fmla="*/ 72 w 86"/>
                <a:gd name="T13" fmla="*/ 76 h 87"/>
                <a:gd name="T14" fmla="*/ 57 w 86"/>
                <a:gd name="T15" fmla="*/ 85 h 87"/>
                <a:gd name="T16" fmla="*/ 39 w 86"/>
                <a:gd name="T17" fmla="*/ 87 h 87"/>
                <a:gd name="T18" fmla="*/ 23 w 86"/>
                <a:gd name="T19" fmla="*/ 82 h 87"/>
                <a:gd name="T20" fmla="*/ 10 w 86"/>
                <a:gd name="T21" fmla="*/ 72 h 87"/>
                <a:gd name="T22" fmla="*/ 2 w 86"/>
                <a:gd name="T23" fmla="*/ 57 h 87"/>
                <a:gd name="T24" fmla="*/ 0 w 86"/>
                <a:gd name="T25" fmla="*/ 40 h 87"/>
                <a:gd name="T26" fmla="*/ 4 w 86"/>
                <a:gd name="T27" fmla="*/ 23 h 87"/>
                <a:gd name="T28" fmla="*/ 14 w 86"/>
                <a:gd name="T29" fmla="*/ 10 h 87"/>
                <a:gd name="T30" fmla="*/ 30 w 86"/>
                <a:gd name="T31" fmla="*/ 3 h 87"/>
                <a:gd name="T32" fmla="*/ 47 w 86"/>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7">
                  <a:moveTo>
                    <a:pt x="47" y="0"/>
                  </a:moveTo>
                  <a:lnTo>
                    <a:pt x="63" y="4"/>
                  </a:lnTo>
                  <a:lnTo>
                    <a:pt x="76" y="15"/>
                  </a:lnTo>
                  <a:lnTo>
                    <a:pt x="85" y="31"/>
                  </a:lnTo>
                  <a:lnTo>
                    <a:pt x="86" y="47"/>
                  </a:lnTo>
                  <a:lnTo>
                    <a:pt x="82" y="63"/>
                  </a:lnTo>
                  <a:lnTo>
                    <a:pt x="72" y="76"/>
                  </a:lnTo>
                  <a:lnTo>
                    <a:pt x="57" y="85"/>
                  </a:lnTo>
                  <a:lnTo>
                    <a:pt x="39" y="87"/>
                  </a:lnTo>
                  <a:lnTo>
                    <a:pt x="23" y="82"/>
                  </a:lnTo>
                  <a:lnTo>
                    <a:pt x="10" y="72"/>
                  </a:lnTo>
                  <a:lnTo>
                    <a:pt x="2" y="57"/>
                  </a:lnTo>
                  <a:lnTo>
                    <a:pt x="0" y="40"/>
                  </a:lnTo>
                  <a:lnTo>
                    <a:pt x="4" y="23"/>
                  </a:lnTo>
                  <a:lnTo>
                    <a:pt x="14" y="10"/>
                  </a:lnTo>
                  <a:lnTo>
                    <a:pt x="30" y="3"/>
                  </a:lnTo>
                  <a:lnTo>
                    <a:pt x="4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39" name="Freeform 82"/>
            <p:cNvSpPr>
              <a:spLocks/>
            </p:cNvSpPr>
            <p:nvPr/>
          </p:nvSpPr>
          <p:spPr bwMode="auto">
            <a:xfrm>
              <a:off x="5997228" y="3819003"/>
              <a:ext cx="886632" cy="736073"/>
            </a:xfrm>
            <a:custGeom>
              <a:avLst/>
              <a:gdLst>
                <a:gd name="T0" fmla="*/ 417 w 741"/>
                <a:gd name="T1" fmla="*/ 0 h 617"/>
                <a:gd name="T2" fmla="*/ 708 w 741"/>
                <a:gd name="T3" fmla="*/ 213 h 617"/>
                <a:gd name="T4" fmla="*/ 724 w 741"/>
                <a:gd name="T5" fmla="*/ 228 h 617"/>
                <a:gd name="T6" fmla="*/ 736 w 741"/>
                <a:gd name="T7" fmla="*/ 247 h 617"/>
                <a:gd name="T8" fmla="*/ 741 w 741"/>
                <a:gd name="T9" fmla="*/ 269 h 617"/>
                <a:gd name="T10" fmla="*/ 739 w 741"/>
                <a:gd name="T11" fmla="*/ 291 h 617"/>
                <a:gd name="T12" fmla="*/ 730 w 741"/>
                <a:gd name="T13" fmla="*/ 312 h 617"/>
                <a:gd name="T14" fmla="*/ 723 w 741"/>
                <a:gd name="T15" fmla="*/ 322 h 617"/>
                <a:gd name="T16" fmla="*/ 707 w 741"/>
                <a:gd name="T17" fmla="*/ 336 h 617"/>
                <a:gd name="T18" fmla="*/ 689 w 741"/>
                <a:gd name="T19" fmla="*/ 343 h 617"/>
                <a:gd name="T20" fmla="*/ 668 w 741"/>
                <a:gd name="T21" fmla="*/ 346 h 617"/>
                <a:gd name="T22" fmla="*/ 649 w 741"/>
                <a:gd name="T23" fmla="*/ 343 h 617"/>
                <a:gd name="T24" fmla="*/ 649 w 741"/>
                <a:gd name="T25" fmla="*/ 343 h 617"/>
                <a:gd name="T26" fmla="*/ 667 w 741"/>
                <a:gd name="T27" fmla="*/ 358 h 617"/>
                <a:gd name="T28" fmla="*/ 677 w 741"/>
                <a:gd name="T29" fmla="*/ 377 h 617"/>
                <a:gd name="T30" fmla="*/ 683 w 741"/>
                <a:gd name="T31" fmla="*/ 399 h 617"/>
                <a:gd name="T32" fmla="*/ 680 w 741"/>
                <a:gd name="T33" fmla="*/ 421 h 617"/>
                <a:gd name="T34" fmla="*/ 671 w 741"/>
                <a:gd name="T35" fmla="*/ 442 h 617"/>
                <a:gd name="T36" fmla="*/ 668 w 741"/>
                <a:gd name="T37" fmla="*/ 446 h 617"/>
                <a:gd name="T38" fmla="*/ 664 w 741"/>
                <a:gd name="T39" fmla="*/ 452 h 617"/>
                <a:gd name="T40" fmla="*/ 649 w 741"/>
                <a:gd name="T41" fmla="*/ 464 h 617"/>
                <a:gd name="T42" fmla="*/ 630 w 741"/>
                <a:gd name="T43" fmla="*/ 472 h 617"/>
                <a:gd name="T44" fmla="*/ 611 w 741"/>
                <a:gd name="T45" fmla="*/ 475 h 617"/>
                <a:gd name="T46" fmla="*/ 592 w 741"/>
                <a:gd name="T47" fmla="*/ 472 h 617"/>
                <a:gd name="T48" fmla="*/ 573 w 741"/>
                <a:gd name="T49" fmla="*/ 464 h 617"/>
                <a:gd name="T50" fmla="*/ 530 w 741"/>
                <a:gd name="T51" fmla="*/ 437 h 617"/>
                <a:gd name="T52" fmla="*/ 543 w 741"/>
                <a:gd name="T53" fmla="*/ 453 h 617"/>
                <a:gd name="T54" fmla="*/ 552 w 741"/>
                <a:gd name="T55" fmla="*/ 471 h 617"/>
                <a:gd name="T56" fmla="*/ 555 w 741"/>
                <a:gd name="T57" fmla="*/ 490 h 617"/>
                <a:gd name="T58" fmla="*/ 552 w 741"/>
                <a:gd name="T59" fmla="*/ 511 h 617"/>
                <a:gd name="T60" fmla="*/ 543 w 741"/>
                <a:gd name="T61" fmla="*/ 530 h 617"/>
                <a:gd name="T62" fmla="*/ 540 w 741"/>
                <a:gd name="T63" fmla="*/ 534 h 617"/>
                <a:gd name="T64" fmla="*/ 536 w 741"/>
                <a:gd name="T65" fmla="*/ 539 h 617"/>
                <a:gd name="T66" fmla="*/ 521 w 741"/>
                <a:gd name="T67" fmla="*/ 552 h 617"/>
                <a:gd name="T68" fmla="*/ 502 w 741"/>
                <a:gd name="T69" fmla="*/ 561 h 617"/>
                <a:gd name="T70" fmla="*/ 483 w 741"/>
                <a:gd name="T71" fmla="*/ 562 h 617"/>
                <a:gd name="T72" fmla="*/ 464 w 741"/>
                <a:gd name="T73" fmla="*/ 559 h 617"/>
                <a:gd name="T74" fmla="*/ 445 w 741"/>
                <a:gd name="T75" fmla="*/ 552 h 617"/>
                <a:gd name="T76" fmla="*/ 371 w 741"/>
                <a:gd name="T77" fmla="*/ 506 h 617"/>
                <a:gd name="T78" fmla="*/ 380 w 741"/>
                <a:gd name="T79" fmla="*/ 524 h 617"/>
                <a:gd name="T80" fmla="*/ 383 w 741"/>
                <a:gd name="T81" fmla="*/ 545 h 617"/>
                <a:gd name="T82" fmla="*/ 380 w 741"/>
                <a:gd name="T83" fmla="*/ 565 h 617"/>
                <a:gd name="T84" fmla="*/ 372 w 741"/>
                <a:gd name="T85" fmla="*/ 584 h 617"/>
                <a:gd name="T86" fmla="*/ 364 w 741"/>
                <a:gd name="T87" fmla="*/ 593 h 617"/>
                <a:gd name="T88" fmla="*/ 349 w 741"/>
                <a:gd name="T89" fmla="*/ 606 h 617"/>
                <a:gd name="T90" fmla="*/ 331 w 741"/>
                <a:gd name="T91" fmla="*/ 614 h 617"/>
                <a:gd name="T92" fmla="*/ 311 w 741"/>
                <a:gd name="T93" fmla="*/ 617 h 617"/>
                <a:gd name="T94" fmla="*/ 291 w 741"/>
                <a:gd name="T95" fmla="*/ 614 h 617"/>
                <a:gd name="T96" fmla="*/ 272 w 741"/>
                <a:gd name="T97" fmla="*/ 605 h 617"/>
                <a:gd name="T98" fmla="*/ 0 w 741"/>
                <a:gd name="T99" fmla="*/ 437 h 617"/>
                <a:gd name="T100" fmla="*/ 417 w 741"/>
                <a:gd name="T101"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1" h="617">
                  <a:moveTo>
                    <a:pt x="417" y="0"/>
                  </a:moveTo>
                  <a:lnTo>
                    <a:pt x="708" y="213"/>
                  </a:lnTo>
                  <a:lnTo>
                    <a:pt x="724" y="228"/>
                  </a:lnTo>
                  <a:lnTo>
                    <a:pt x="736" y="247"/>
                  </a:lnTo>
                  <a:lnTo>
                    <a:pt x="741" y="269"/>
                  </a:lnTo>
                  <a:lnTo>
                    <a:pt x="739" y="291"/>
                  </a:lnTo>
                  <a:lnTo>
                    <a:pt x="730" y="312"/>
                  </a:lnTo>
                  <a:lnTo>
                    <a:pt x="723" y="322"/>
                  </a:lnTo>
                  <a:lnTo>
                    <a:pt x="707" y="336"/>
                  </a:lnTo>
                  <a:lnTo>
                    <a:pt x="689" y="343"/>
                  </a:lnTo>
                  <a:lnTo>
                    <a:pt x="668" y="346"/>
                  </a:lnTo>
                  <a:lnTo>
                    <a:pt x="649" y="343"/>
                  </a:lnTo>
                  <a:lnTo>
                    <a:pt x="649" y="343"/>
                  </a:lnTo>
                  <a:lnTo>
                    <a:pt x="667" y="358"/>
                  </a:lnTo>
                  <a:lnTo>
                    <a:pt x="677" y="377"/>
                  </a:lnTo>
                  <a:lnTo>
                    <a:pt x="683" y="399"/>
                  </a:lnTo>
                  <a:lnTo>
                    <a:pt x="680" y="421"/>
                  </a:lnTo>
                  <a:lnTo>
                    <a:pt x="671" y="442"/>
                  </a:lnTo>
                  <a:lnTo>
                    <a:pt x="668" y="446"/>
                  </a:lnTo>
                  <a:lnTo>
                    <a:pt x="664" y="452"/>
                  </a:lnTo>
                  <a:lnTo>
                    <a:pt x="649" y="464"/>
                  </a:lnTo>
                  <a:lnTo>
                    <a:pt x="630" y="472"/>
                  </a:lnTo>
                  <a:lnTo>
                    <a:pt x="611" y="475"/>
                  </a:lnTo>
                  <a:lnTo>
                    <a:pt x="592" y="472"/>
                  </a:lnTo>
                  <a:lnTo>
                    <a:pt x="573" y="464"/>
                  </a:lnTo>
                  <a:lnTo>
                    <a:pt x="530" y="437"/>
                  </a:lnTo>
                  <a:lnTo>
                    <a:pt x="543" y="453"/>
                  </a:lnTo>
                  <a:lnTo>
                    <a:pt x="552" y="471"/>
                  </a:lnTo>
                  <a:lnTo>
                    <a:pt x="555" y="490"/>
                  </a:lnTo>
                  <a:lnTo>
                    <a:pt x="552" y="511"/>
                  </a:lnTo>
                  <a:lnTo>
                    <a:pt x="543" y="530"/>
                  </a:lnTo>
                  <a:lnTo>
                    <a:pt x="540" y="534"/>
                  </a:lnTo>
                  <a:lnTo>
                    <a:pt x="536" y="539"/>
                  </a:lnTo>
                  <a:lnTo>
                    <a:pt x="521" y="552"/>
                  </a:lnTo>
                  <a:lnTo>
                    <a:pt x="502" y="561"/>
                  </a:lnTo>
                  <a:lnTo>
                    <a:pt x="483" y="562"/>
                  </a:lnTo>
                  <a:lnTo>
                    <a:pt x="464" y="559"/>
                  </a:lnTo>
                  <a:lnTo>
                    <a:pt x="445" y="552"/>
                  </a:lnTo>
                  <a:lnTo>
                    <a:pt x="371" y="506"/>
                  </a:lnTo>
                  <a:lnTo>
                    <a:pt x="380" y="524"/>
                  </a:lnTo>
                  <a:lnTo>
                    <a:pt x="383" y="545"/>
                  </a:lnTo>
                  <a:lnTo>
                    <a:pt x="380" y="565"/>
                  </a:lnTo>
                  <a:lnTo>
                    <a:pt x="372" y="584"/>
                  </a:lnTo>
                  <a:lnTo>
                    <a:pt x="364" y="593"/>
                  </a:lnTo>
                  <a:lnTo>
                    <a:pt x="349" y="606"/>
                  </a:lnTo>
                  <a:lnTo>
                    <a:pt x="331" y="614"/>
                  </a:lnTo>
                  <a:lnTo>
                    <a:pt x="311" y="617"/>
                  </a:lnTo>
                  <a:lnTo>
                    <a:pt x="291" y="614"/>
                  </a:lnTo>
                  <a:lnTo>
                    <a:pt x="272" y="605"/>
                  </a:lnTo>
                  <a:lnTo>
                    <a:pt x="0" y="437"/>
                  </a:lnTo>
                  <a:lnTo>
                    <a:pt x="417" y="0"/>
                  </a:lnTo>
                  <a:close/>
                </a:path>
              </a:pathLst>
            </a:custGeom>
            <a:solidFill>
              <a:srgbClr val="BF8848"/>
            </a:solidFill>
            <a:ln w="0">
              <a:solidFill>
                <a:srgbClr val="BF8848"/>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40" name="Freeform 83"/>
            <p:cNvSpPr>
              <a:spLocks/>
            </p:cNvSpPr>
            <p:nvPr/>
          </p:nvSpPr>
          <p:spPr bwMode="auto">
            <a:xfrm>
              <a:off x="5851449" y="4043648"/>
              <a:ext cx="212697" cy="394325"/>
            </a:xfrm>
            <a:custGeom>
              <a:avLst/>
              <a:gdLst>
                <a:gd name="T0" fmla="*/ 99 w 178"/>
                <a:gd name="T1" fmla="*/ 0 h 330"/>
                <a:gd name="T2" fmla="*/ 121 w 178"/>
                <a:gd name="T3" fmla="*/ 2 h 330"/>
                <a:gd name="T4" fmla="*/ 143 w 178"/>
                <a:gd name="T5" fmla="*/ 9 h 330"/>
                <a:gd name="T6" fmla="*/ 159 w 178"/>
                <a:gd name="T7" fmla="*/ 24 h 330"/>
                <a:gd name="T8" fmla="*/ 171 w 178"/>
                <a:gd name="T9" fmla="*/ 42 h 330"/>
                <a:gd name="T10" fmla="*/ 178 w 178"/>
                <a:gd name="T11" fmla="*/ 64 h 330"/>
                <a:gd name="T12" fmla="*/ 177 w 178"/>
                <a:gd name="T13" fmla="*/ 86 h 330"/>
                <a:gd name="T14" fmla="*/ 141 w 178"/>
                <a:gd name="T15" fmla="*/ 274 h 330"/>
                <a:gd name="T16" fmla="*/ 133 w 178"/>
                <a:gd name="T17" fmla="*/ 295 h 330"/>
                <a:gd name="T18" fmla="*/ 119 w 178"/>
                <a:gd name="T19" fmla="*/ 312 h 330"/>
                <a:gd name="T20" fmla="*/ 100 w 178"/>
                <a:gd name="T21" fmla="*/ 324 h 330"/>
                <a:gd name="T22" fmla="*/ 80 w 178"/>
                <a:gd name="T23" fmla="*/ 330 h 330"/>
                <a:gd name="T24" fmla="*/ 56 w 178"/>
                <a:gd name="T25" fmla="*/ 330 h 330"/>
                <a:gd name="T26" fmla="*/ 50 w 178"/>
                <a:gd name="T27" fmla="*/ 327 h 330"/>
                <a:gd name="T28" fmla="*/ 44 w 178"/>
                <a:gd name="T29" fmla="*/ 326 h 330"/>
                <a:gd name="T30" fmla="*/ 28 w 178"/>
                <a:gd name="T31" fmla="*/ 315 h 330"/>
                <a:gd name="T32" fmla="*/ 13 w 178"/>
                <a:gd name="T33" fmla="*/ 302 h 330"/>
                <a:gd name="T34" fmla="*/ 4 w 178"/>
                <a:gd name="T35" fmla="*/ 284 h 330"/>
                <a:gd name="T36" fmla="*/ 0 w 178"/>
                <a:gd name="T37" fmla="*/ 265 h 330"/>
                <a:gd name="T38" fmla="*/ 2 w 178"/>
                <a:gd name="T39" fmla="*/ 245 h 330"/>
                <a:gd name="T40" fmla="*/ 35 w 178"/>
                <a:gd name="T41" fmla="*/ 56 h 330"/>
                <a:gd name="T42" fmla="*/ 44 w 178"/>
                <a:gd name="T43" fmla="*/ 36 h 330"/>
                <a:gd name="T44" fmla="*/ 59 w 178"/>
                <a:gd name="T45" fmla="*/ 18 h 330"/>
                <a:gd name="T46" fmla="*/ 77 w 178"/>
                <a:gd name="T47" fmla="*/ 6 h 330"/>
                <a:gd name="T48" fmla="*/ 99 w 178"/>
                <a:gd name="T4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330">
                  <a:moveTo>
                    <a:pt x="99" y="0"/>
                  </a:moveTo>
                  <a:lnTo>
                    <a:pt x="121" y="2"/>
                  </a:lnTo>
                  <a:lnTo>
                    <a:pt x="143" y="9"/>
                  </a:lnTo>
                  <a:lnTo>
                    <a:pt x="159" y="24"/>
                  </a:lnTo>
                  <a:lnTo>
                    <a:pt x="171" y="42"/>
                  </a:lnTo>
                  <a:lnTo>
                    <a:pt x="178" y="64"/>
                  </a:lnTo>
                  <a:lnTo>
                    <a:pt x="177" y="86"/>
                  </a:lnTo>
                  <a:lnTo>
                    <a:pt x="141" y="274"/>
                  </a:lnTo>
                  <a:lnTo>
                    <a:pt x="133" y="295"/>
                  </a:lnTo>
                  <a:lnTo>
                    <a:pt x="119" y="312"/>
                  </a:lnTo>
                  <a:lnTo>
                    <a:pt x="100" y="324"/>
                  </a:lnTo>
                  <a:lnTo>
                    <a:pt x="80" y="330"/>
                  </a:lnTo>
                  <a:lnTo>
                    <a:pt x="56" y="330"/>
                  </a:lnTo>
                  <a:lnTo>
                    <a:pt x="50" y="327"/>
                  </a:lnTo>
                  <a:lnTo>
                    <a:pt x="44" y="326"/>
                  </a:lnTo>
                  <a:lnTo>
                    <a:pt x="28" y="315"/>
                  </a:lnTo>
                  <a:lnTo>
                    <a:pt x="13" y="302"/>
                  </a:lnTo>
                  <a:lnTo>
                    <a:pt x="4" y="284"/>
                  </a:lnTo>
                  <a:lnTo>
                    <a:pt x="0" y="265"/>
                  </a:lnTo>
                  <a:lnTo>
                    <a:pt x="2" y="245"/>
                  </a:lnTo>
                  <a:lnTo>
                    <a:pt x="35" y="56"/>
                  </a:lnTo>
                  <a:lnTo>
                    <a:pt x="44" y="36"/>
                  </a:lnTo>
                  <a:lnTo>
                    <a:pt x="59" y="18"/>
                  </a:lnTo>
                  <a:lnTo>
                    <a:pt x="77" y="6"/>
                  </a:lnTo>
                  <a:lnTo>
                    <a:pt x="99" y="0"/>
                  </a:lnTo>
                  <a:close/>
                </a:path>
              </a:pathLst>
            </a:custGeom>
            <a:solidFill>
              <a:srgbClr val="4D3713"/>
            </a:solidFill>
            <a:ln w="0">
              <a:solidFill>
                <a:srgbClr val="4D3713"/>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41" name="Freeform 84"/>
            <p:cNvSpPr>
              <a:spLocks/>
            </p:cNvSpPr>
            <p:nvPr/>
          </p:nvSpPr>
          <p:spPr bwMode="auto">
            <a:xfrm>
              <a:off x="6004398" y="4132072"/>
              <a:ext cx="205526" cy="377596"/>
            </a:xfrm>
            <a:custGeom>
              <a:avLst/>
              <a:gdLst>
                <a:gd name="T0" fmla="*/ 94 w 171"/>
                <a:gd name="T1" fmla="*/ 0 h 317"/>
                <a:gd name="T2" fmla="*/ 116 w 171"/>
                <a:gd name="T3" fmla="*/ 0 h 317"/>
                <a:gd name="T4" fmla="*/ 137 w 171"/>
                <a:gd name="T5" fmla="*/ 9 h 317"/>
                <a:gd name="T6" fmla="*/ 154 w 171"/>
                <a:gd name="T7" fmla="*/ 23 h 317"/>
                <a:gd name="T8" fmla="*/ 165 w 171"/>
                <a:gd name="T9" fmla="*/ 40 h 317"/>
                <a:gd name="T10" fmla="*/ 171 w 171"/>
                <a:gd name="T11" fmla="*/ 61 h 317"/>
                <a:gd name="T12" fmla="*/ 171 w 171"/>
                <a:gd name="T13" fmla="*/ 83 h 317"/>
                <a:gd name="T14" fmla="*/ 137 w 171"/>
                <a:gd name="T15" fmla="*/ 262 h 317"/>
                <a:gd name="T16" fmla="*/ 128 w 171"/>
                <a:gd name="T17" fmla="*/ 283 h 317"/>
                <a:gd name="T18" fmla="*/ 115 w 171"/>
                <a:gd name="T19" fmla="*/ 301 h 317"/>
                <a:gd name="T20" fmla="*/ 97 w 171"/>
                <a:gd name="T21" fmla="*/ 311 h 317"/>
                <a:gd name="T22" fmla="*/ 76 w 171"/>
                <a:gd name="T23" fmla="*/ 317 h 317"/>
                <a:gd name="T24" fmla="*/ 54 w 171"/>
                <a:gd name="T25" fmla="*/ 317 h 317"/>
                <a:gd name="T26" fmla="*/ 44 w 171"/>
                <a:gd name="T27" fmla="*/ 312 h 317"/>
                <a:gd name="T28" fmla="*/ 26 w 171"/>
                <a:gd name="T29" fmla="*/ 304 h 317"/>
                <a:gd name="T30" fmla="*/ 13 w 171"/>
                <a:gd name="T31" fmla="*/ 290 h 317"/>
                <a:gd name="T32" fmla="*/ 4 w 171"/>
                <a:gd name="T33" fmla="*/ 273 h 317"/>
                <a:gd name="T34" fmla="*/ 0 w 171"/>
                <a:gd name="T35" fmla="*/ 255 h 317"/>
                <a:gd name="T36" fmla="*/ 1 w 171"/>
                <a:gd name="T37" fmla="*/ 234 h 317"/>
                <a:gd name="T38" fmla="*/ 35 w 171"/>
                <a:gd name="T39" fmla="*/ 55 h 317"/>
                <a:gd name="T40" fmla="*/ 42 w 171"/>
                <a:gd name="T41" fmla="*/ 34 h 317"/>
                <a:gd name="T42" fmla="*/ 57 w 171"/>
                <a:gd name="T43" fmla="*/ 17 h 317"/>
                <a:gd name="T44" fmla="*/ 75 w 171"/>
                <a:gd name="T45" fmla="*/ 6 h 317"/>
                <a:gd name="T46" fmla="*/ 94 w 171"/>
                <a:gd name="T4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1" h="317">
                  <a:moveTo>
                    <a:pt x="94" y="0"/>
                  </a:moveTo>
                  <a:lnTo>
                    <a:pt x="116" y="0"/>
                  </a:lnTo>
                  <a:lnTo>
                    <a:pt x="137" y="9"/>
                  </a:lnTo>
                  <a:lnTo>
                    <a:pt x="154" y="23"/>
                  </a:lnTo>
                  <a:lnTo>
                    <a:pt x="165" y="40"/>
                  </a:lnTo>
                  <a:lnTo>
                    <a:pt x="171" y="61"/>
                  </a:lnTo>
                  <a:lnTo>
                    <a:pt x="171" y="83"/>
                  </a:lnTo>
                  <a:lnTo>
                    <a:pt x="137" y="262"/>
                  </a:lnTo>
                  <a:lnTo>
                    <a:pt x="128" y="283"/>
                  </a:lnTo>
                  <a:lnTo>
                    <a:pt x="115" y="301"/>
                  </a:lnTo>
                  <a:lnTo>
                    <a:pt x="97" y="311"/>
                  </a:lnTo>
                  <a:lnTo>
                    <a:pt x="76" y="317"/>
                  </a:lnTo>
                  <a:lnTo>
                    <a:pt x="54" y="317"/>
                  </a:lnTo>
                  <a:lnTo>
                    <a:pt x="44" y="312"/>
                  </a:lnTo>
                  <a:lnTo>
                    <a:pt x="26" y="304"/>
                  </a:lnTo>
                  <a:lnTo>
                    <a:pt x="13" y="290"/>
                  </a:lnTo>
                  <a:lnTo>
                    <a:pt x="4" y="273"/>
                  </a:lnTo>
                  <a:lnTo>
                    <a:pt x="0" y="255"/>
                  </a:lnTo>
                  <a:lnTo>
                    <a:pt x="1" y="234"/>
                  </a:lnTo>
                  <a:lnTo>
                    <a:pt x="35" y="55"/>
                  </a:lnTo>
                  <a:lnTo>
                    <a:pt x="42" y="34"/>
                  </a:lnTo>
                  <a:lnTo>
                    <a:pt x="57" y="17"/>
                  </a:lnTo>
                  <a:lnTo>
                    <a:pt x="75" y="6"/>
                  </a:lnTo>
                  <a:lnTo>
                    <a:pt x="94" y="0"/>
                  </a:lnTo>
                  <a:close/>
                </a:path>
              </a:pathLst>
            </a:custGeom>
            <a:solidFill>
              <a:srgbClr val="4D3713"/>
            </a:solidFill>
            <a:ln w="0">
              <a:solidFill>
                <a:srgbClr val="4D3713"/>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42" name="Freeform 85"/>
            <p:cNvSpPr>
              <a:spLocks/>
            </p:cNvSpPr>
            <p:nvPr/>
          </p:nvSpPr>
          <p:spPr bwMode="auto">
            <a:xfrm>
              <a:off x="6143009" y="4218108"/>
              <a:ext cx="184019" cy="341748"/>
            </a:xfrm>
            <a:custGeom>
              <a:avLst/>
              <a:gdLst>
                <a:gd name="T0" fmla="*/ 85 w 154"/>
                <a:gd name="T1" fmla="*/ 0 h 285"/>
                <a:gd name="T2" fmla="*/ 104 w 154"/>
                <a:gd name="T3" fmla="*/ 0 h 285"/>
                <a:gd name="T4" fmla="*/ 123 w 154"/>
                <a:gd name="T5" fmla="*/ 7 h 285"/>
                <a:gd name="T6" fmla="*/ 138 w 154"/>
                <a:gd name="T7" fmla="*/ 20 h 285"/>
                <a:gd name="T8" fmla="*/ 148 w 154"/>
                <a:gd name="T9" fmla="*/ 35 h 285"/>
                <a:gd name="T10" fmla="*/ 154 w 154"/>
                <a:gd name="T11" fmla="*/ 54 h 285"/>
                <a:gd name="T12" fmla="*/ 153 w 154"/>
                <a:gd name="T13" fmla="*/ 73 h 285"/>
                <a:gd name="T14" fmla="*/ 122 w 154"/>
                <a:gd name="T15" fmla="*/ 237 h 285"/>
                <a:gd name="T16" fmla="*/ 116 w 154"/>
                <a:gd name="T17" fmla="*/ 256 h 285"/>
                <a:gd name="T18" fmla="*/ 103 w 154"/>
                <a:gd name="T19" fmla="*/ 270 h 285"/>
                <a:gd name="T20" fmla="*/ 88 w 154"/>
                <a:gd name="T21" fmla="*/ 281 h 285"/>
                <a:gd name="T22" fmla="*/ 69 w 154"/>
                <a:gd name="T23" fmla="*/ 285 h 285"/>
                <a:gd name="T24" fmla="*/ 48 w 154"/>
                <a:gd name="T25" fmla="*/ 285 h 285"/>
                <a:gd name="T26" fmla="*/ 39 w 154"/>
                <a:gd name="T27" fmla="*/ 282 h 285"/>
                <a:gd name="T28" fmla="*/ 20 w 154"/>
                <a:gd name="T29" fmla="*/ 270 h 285"/>
                <a:gd name="T30" fmla="*/ 7 w 154"/>
                <a:gd name="T31" fmla="*/ 254 h 285"/>
                <a:gd name="T32" fmla="*/ 0 w 154"/>
                <a:gd name="T33" fmla="*/ 234 h 285"/>
                <a:gd name="T34" fmla="*/ 1 w 154"/>
                <a:gd name="T35" fmla="*/ 211 h 285"/>
                <a:gd name="T36" fmla="*/ 30 w 154"/>
                <a:gd name="T37" fmla="*/ 48 h 285"/>
                <a:gd name="T38" fmla="*/ 38 w 154"/>
                <a:gd name="T39" fmla="*/ 30 h 285"/>
                <a:gd name="T40" fmla="*/ 50 w 154"/>
                <a:gd name="T41" fmla="*/ 14 h 285"/>
                <a:gd name="T42" fmla="*/ 66 w 154"/>
                <a:gd name="T43" fmla="*/ 4 h 285"/>
                <a:gd name="T44" fmla="*/ 85 w 154"/>
                <a:gd name="T4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285">
                  <a:moveTo>
                    <a:pt x="85" y="0"/>
                  </a:moveTo>
                  <a:lnTo>
                    <a:pt x="104" y="0"/>
                  </a:lnTo>
                  <a:lnTo>
                    <a:pt x="123" y="7"/>
                  </a:lnTo>
                  <a:lnTo>
                    <a:pt x="138" y="20"/>
                  </a:lnTo>
                  <a:lnTo>
                    <a:pt x="148" y="35"/>
                  </a:lnTo>
                  <a:lnTo>
                    <a:pt x="154" y="54"/>
                  </a:lnTo>
                  <a:lnTo>
                    <a:pt x="153" y="73"/>
                  </a:lnTo>
                  <a:lnTo>
                    <a:pt x="122" y="237"/>
                  </a:lnTo>
                  <a:lnTo>
                    <a:pt x="116" y="256"/>
                  </a:lnTo>
                  <a:lnTo>
                    <a:pt x="103" y="270"/>
                  </a:lnTo>
                  <a:lnTo>
                    <a:pt x="88" y="281"/>
                  </a:lnTo>
                  <a:lnTo>
                    <a:pt x="69" y="285"/>
                  </a:lnTo>
                  <a:lnTo>
                    <a:pt x="48" y="285"/>
                  </a:lnTo>
                  <a:lnTo>
                    <a:pt x="39" y="282"/>
                  </a:lnTo>
                  <a:lnTo>
                    <a:pt x="20" y="270"/>
                  </a:lnTo>
                  <a:lnTo>
                    <a:pt x="7" y="254"/>
                  </a:lnTo>
                  <a:lnTo>
                    <a:pt x="0" y="234"/>
                  </a:lnTo>
                  <a:lnTo>
                    <a:pt x="1" y="211"/>
                  </a:lnTo>
                  <a:lnTo>
                    <a:pt x="30" y="48"/>
                  </a:lnTo>
                  <a:lnTo>
                    <a:pt x="38" y="30"/>
                  </a:lnTo>
                  <a:lnTo>
                    <a:pt x="50" y="14"/>
                  </a:lnTo>
                  <a:lnTo>
                    <a:pt x="66" y="4"/>
                  </a:lnTo>
                  <a:lnTo>
                    <a:pt x="85" y="0"/>
                  </a:lnTo>
                  <a:close/>
                </a:path>
              </a:pathLst>
            </a:custGeom>
            <a:solidFill>
              <a:srgbClr val="4D3713"/>
            </a:solidFill>
            <a:ln w="0">
              <a:solidFill>
                <a:srgbClr val="4D3713"/>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43" name="Freeform 86"/>
            <p:cNvSpPr>
              <a:spLocks/>
            </p:cNvSpPr>
            <p:nvPr/>
          </p:nvSpPr>
          <p:spPr bwMode="auto">
            <a:xfrm>
              <a:off x="5717617" y="4012580"/>
              <a:ext cx="181628" cy="344137"/>
            </a:xfrm>
            <a:custGeom>
              <a:avLst/>
              <a:gdLst>
                <a:gd name="T0" fmla="*/ 84 w 153"/>
                <a:gd name="T1" fmla="*/ 0 h 287"/>
                <a:gd name="T2" fmla="*/ 105 w 153"/>
                <a:gd name="T3" fmla="*/ 2 h 287"/>
                <a:gd name="T4" fmla="*/ 122 w 153"/>
                <a:gd name="T5" fmla="*/ 8 h 287"/>
                <a:gd name="T6" fmla="*/ 139 w 153"/>
                <a:gd name="T7" fmla="*/ 21 h 287"/>
                <a:gd name="T8" fmla="*/ 149 w 153"/>
                <a:gd name="T9" fmla="*/ 37 h 287"/>
                <a:gd name="T10" fmla="*/ 153 w 153"/>
                <a:gd name="T11" fmla="*/ 55 h 287"/>
                <a:gd name="T12" fmla="*/ 153 w 153"/>
                <a:gd name="T13" fmla="*/ 75 h 287"/>
                <a:gd name="T14" fmla="*/ 122 w 153"/>
                <a:gd name="T15" fmla="*/ 237 h 287"/>
                <a:gd name="T16" fmla="*/ 115 w 153"/>
                <a:gd name="T17" fmla="*/ 256 h 287"/>
                <a:gd name="T18" fmla="*/ 103 w 153"/>
                <a:gd name="T19" fmla="*/ 271 h 287"/>
                <a:gd name="T20" fmla="*/ 87 w 153"/>
                <a:gd name="T21" fmla="*/ 281 h 287"/>
                <a:gd name="T22" fmla="*/ 68 w 153"/>
                <a:gd name="T23" fmla="*/ 287 h 287"/>
                <a:gd name="T24" fmla="*/ 49 w 153"/>
                <a:gd name="T25" fmla="*/ 286 h 287"/>
                <a:gd name="T26" fmla="*/ 38 w 153"/>
                <a:gd name="T27" fmla="*/ 283 h 287"/>
                <a:gd name="T28" fmla="*/ 19 w 153"/>
                <a:gd name="T29" fmla="*/ 271 h 287"/>
                <a:gd name="T30" fmla="*/ 6 w 153"/>
                <a:gd name="T31" fmla="*/ 255 h 287"/>
                <a:gd name="T32" fmla="*/ 0 w 153"/>
                <a:gd name="T33" fmla="*/ 234 h 287"/>
                <a:gd name="T34" fmla="*/ 0 w 153"/>
                <a:gd name="T35" fmla="*/ 212 h 287"/>
                <a:gd name="T36" fmla="*/ 31 w 153"/>
                <a:gd name="T37" fmla="*/ 49 h 287"/>
                <a:gd name="T38" fmla="*/ 38 w 153"/>
                <a:gd name="T39" fmla="*/ 31 h 287"/>
                <a:gd name="T40" fmla="*/ 50 w 153"/>
                <a:gd name="T41" fmla="*/ 17 h 287"/>
                <a:gd name="T42" fmla="*/ 66 w 153"/>
                <a:gd name="T43" fmla="*/ 5 h 287"/>
                <a:gd name="T44" fmla="*/ 84 w 153"/>
                <a:gd name="T4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287">
                  <a:moveTo>
                    <a:pt x="84" y="0"/>
                  </a:moveTo>
                  <a:lnTo>
                    <a:pt x="105" y="2"/>
                  </a:lnTo>
                  <a:lnTo>
                    <a:pt x="122" y="8"/>
                  </a:lnTo>
                  <a:lnTo>
                    <a:pt x="139" y="21"/>
                  </a:lnTo>
                  <a:lnTo>
                    <a:pt x="149" y="37"/>
                  </a:lnTo>
                  <a:lnTo>
                    <a:pt x="153" y="55"/>
                  </a:lnTo>
                  <a:lnTo>
                    <a:pt x="153" y="75"/>
                  </a:lnTo>
                  <a:lnTo>
                    <a:pt x="122" y="237"/>
                  </a:lnTo>
                  <a:lnTo>
                    <a:pt x="115" y="256"/>
                  </a:lnTo>
                  <a:lnTo>
                    <a:pt x="103" y="271"/>
                  </a:lnTo>
                  <a:lnTo>
                    <a:pt x="87" y="281"/>
                  </a:lnTo>
                  <a:lnTo>
                    <a:pt x="68" y="287"/>
                  </a:lnTo>
                  <a:lnTo>
                    <a:pt x="49" y="286"/>
                  </a:lnTo>
                  <a:lnTo>
                    <a:pt x="38" y="283"/>
                  </a:lnTo>
                  <a:lnTo>
                    <a:pt x="19" y="271"/>
                  </a:lnTo>
                  <a:lnTo>
                    <a:pt x="6" y="255"/>
                  </a:lnTo>
                  <a:lnTo>
                    <a:pt x="0" y="234"/>
                  </a:lnTo>
                  <a:lnTo>
                    <a:pt x="0" y="212"/>
                  </a:lnTo>
                  <a:lnTo>
                    <a:pt x="31" y="49"/>
                  </a:lnTo>
                  <a:lnTo>
                    <a:pt x="38" y="31"/>
                  </a:lnTo>
                  <a:lnTo>
                    <a:pt x="50" y="17"/>
                  </a:lnTo>
                  <a:lnTo>
                    <a:pt x="66" y="5"/>
                  </a:lnTo>
                  <a:lnTo>
                    <a:pt x="84" y="0"/>
                  </a:lnTo>
                  <a:close/>
                </a:path>
              </a:pathLst>
            </a:custGeom>
            <a:solidFill>
              <a:srgbClr val="4D3713"/>
            </a:solidFill>
            <a:ln w="0">
              <a:solidFill>
                <a:srgbClr val="4D3713"/>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44" name="Freeform 87"/>
            <p:cNvSpPr>
              <a:spLocks noEditPoints="1"/>
            </p:cNvSpPr>
            <p:nvPr/>
          </p:nvSpPr>
          <p:spPr bwMode="auto">
            <a:xfrm>
              <a:off x="5459513" y="2798539"/>
              <a:ext cx="272442" cy="265273"/>
            </a:xfrm>
            <a:custGeom>
              <a:avLst/>
              <a:gdLst>
                <a:gd name="T0" fmla="*/ 208 w 228"/>
                <a:gd name="T1" fmla="*/ 179 h 223"/>
                <a:gd name="T2" fmla="*/ 228 w 228"/>
                <a:gd name="T3" fmla="*/ 204 h 223"/>
                <a:gd name="T4" fmla="*/ 203 w 228"/>
                <a:gd name="T5" fmla="*/ 223 h 223"/>
                <a:gd name="T6" fmla="*/ 183 w 228"/>
                <a:gd name="T7" fmla="*/ 198 h 223"/>
                <a:gd name="T8" fmla="*/ 208 w 228"/>
                <a:gd name="T9" fmla="*/ 179 h 223"/>
                <a:gd name="T10" fmla="*/ 165 w 228"/>
                <a:gd name="T11" fmla="*/ 129 h 223"/>
                <a:gd name="T12" fmla="*/ 181 w 228"/>
                <a:gd name="T13" fmla="*/ 146 h 223"/>
                <a:gd name="T14" fmla="*/ 187 w 228"/>
                <a:gd name="T15" fmla="*/ 154 h 223"/>
                <a:gd name="T16" fmla="*/ 162 w 228"/>
                <a:gd name="T17" fmla="*/ 173 h 223"/>
                <a:gd name="T18" fmla="*/ 159 w 228"/>
                <a:gd name="T19" fmla="*/ 168 h 223"/>
                <a:gd name="T20" fmla="*/ 142 w 228"/>
                <a:gd name="T21" fmla="*/ 151 h 223"/>
                <a:gd name="T22" fmla="*/ 165 w 228"/>
                <a:gd name="T23" fmla="*/ 129 h 223"/>
                <a:gd name="T24" fmla="*/ 118 w 228"/>
                <a:gd name="T25" fmla="*/ 83 h 223"/>
                <a:gd name="T26" fmla="*/ 133 w 228"/>
                <a:gd name="T27" fmla="*/ 95 h 223"/>
                <a:gd name="T28" fmla="*/ 143 w 228"/>
                <a:gd name="T29" fmla="*/ 105 h 223"/>
                <a:gd name="T30" fmla="*/ 119 w 228"/>
                <a:gd name="T31" fmla="*/ 127 h 223"/>
                <a:gd name="T32" fmla="*/ 111 w 228"/>
                <a:gd name="T33" fmla="*/ 117 h 223"/>
                <a:gd name="T34" fmla="*/ 97 w 228"/>
                <a:gd name="T35" fmla="*/ 106 h 223"/>
                <a:gd name="T36" fmla="*/ 118 w 228"/>
                <a:gd name="T37" fmla="*/ 83 h 223"/>
                <a:gd name="T38" fmla="*/ 69 w 228"/>
                <a:gd name="T39" fmla="*/ 39 h 223"/>
                <a:gd name="T40" fmla="*/ 78 w 228"/>
                <a:gd name="T41" fmla="*/ 46 h 223"/>
                <a:gd name="T42" fmla="*/ 94 w 228"/>
                <a:gd name="T43" fmla="*/ 61 h 223"/>
                <a:gd name="T44" fmla="*/ 74 w 228"/>
                <a:gd name="T45" fmla="*/ 84 h 223"/>
                <a:gd name="T46" fmla="*/ 56 w 228"/>
                <a:gd name="T47" fmla="*/ 68 h 223"/>
                <a:gd name="T48" fmla="*/ 52 w 228"/>
                <a:gd name="T49" fmla="*/ 65 h 223"/>
                <a:gd name="T50" fmla="*/ 69 w 228"/>
                <a:gd name="T51" fmla="*/ 39 h 223"/>
                <a:gd name="T52" fmla="*/ 18 w 228"/>
                <a:gd name="T53" fmla="*/ 0 h 223"/>
                <a:gd name="T54" fmla="*/ 43 w 228"/>
                <a:gd name="T55" fmla="*/ 20 h 223"/>
                <a:gd name="T56" fmla="*/ 25 w 228"/>
                <a:gd name="T57" fmla="*/ 46 h 223"/>
                <a:gd name="T58" fmla="*/ 0 w 228"/>
                <a:gd name="T59" fmla="*/ 27 h 223"/>
                <a:gd name="T60" fmla="*/ 18 w 228"/>
                <a:gd name="T6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 h="223">
                  <a:moveTo>
                    <a:pt x="208" y="179"/>
                  </a:moveTo>
                  <a:lnTo>
                    <a:pt x="228" y="204"/>
                  </a:lnTo>
                  <a:lnTo>
                    <a:pt x="203" y="223"/>
                  </a:lnTo>
                  <a:lnTo>
                    <a:pt x="183" y="198"/>
                  </a:lnTo>
                  <a:lnTo>
                    <a:pt x="208" y="179"/>
                  </a:lnTo>
                  <a:close/>
                  <a:moveTo>
                    <a:pt x="165" y="129"/>
                  </a:moveTo>
                  <a:lnTo>
                    <a:pt x="181" y="146"/>
                  </a:lnTo>
                  <a:lnTo>
                    <a:pt x="187" y="154"/>
                  </a:lnTo>
                  <a:lnTo>
                    <a:pt x="162" y="173"/>
                  </a:lnTo>
                  <a:lnTo>
                    <a:pt x="159" y="168"/>
                  </a:lnTo>
                  <a:lnTo>
                    <a:pt x="142" y="151"/>
                  </a:lnTo>
                  <a:lnTo>
                    <a:pt x="165" y="129"/>
                  </a:lnTo>
                  <a:close/>
                  <a:moveTo>
                    <a:pt x="118" y="83"/>
                  </a:moveTo>
                  <a:lnTo>
                    <a:pt x="133" y="95"/>
                  </a:lnTo>
                  <a:lnTo>
                    <a:pt x="143" y="105"/>
                  </a:lnTo>
                  <a:lnTo>
                    <a:pt x="119" y="127"/>
                  </a:lnTo>
                  <a:lnTo>
                    <a:pt x="111" y="117"/>
                  </a:lnTo>
                  <a:lnTo>
                    <a:pt x="97" y="106"/>
                  </a:lnTo>
                  <a:lnTo>
                    <a:pt x="118" y="83"/>
                  </a:lnTo>
                  <a:close/>
                  <a:moveTo>
                    <a:pt x="69" y="39"/>
                  </a:moveTo>
                  <a:lnTo>
                    <a:pt x="78" y="46"/>
                  </a:lnTo>
                  <a:lnTo>
                    <a:pt x="94" y="61"/>
                  </a:lnTo>
                  <a:lnTo>
                    <a:pt x="74" y="84"/>
                  </a:lnTo>
                  <a:lnTo>
                    <a:pt x="56" y="68"/>
                  </a:lnTo>
                  <a:lnTo>
                    <a:pt x="52" y="65"/>
                  </a:lnTo>
                  <a:lnTo>
                    <a:pt x="69" y="39"/>
                  </a:lnTo>
                  <a:close/>
                  <a:moveTo>
                    <a:pt x="18" y="0"/>
                  </a:moveTo>
                  <a:lnTo>
                    <a:pt x="43" y="20"/>
                  </a:lnTo>
                  <a:lnTo>
                    <a:pt x="25" y="46"/>
                  </a:lnTo>
                  <a:lnTo>
                    <a:pt x="0" y="27"/>
                  </a:lnTo>
                  <a:lnTo>
                    <a:pt x="18"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45" name="Freeform 88"/>
            <p:cNvSpPr>
              <a:spLocks/>
            </p:cNvSpPr>
            <p:nvPr/>
          </p:nvSpPr>
          <p:spPr bwMode="auto">
            <a:xfrm>
              <a:off x="3898946" y="2583451"/>
              <a:ext cx="1582077" cy="470800"/>
            </a:xfrm>
            <a:custGeom>
              <a:avLst/>
              <a:gdLst>
                <a:gd name="T0" fmla="*/ 801 w 1324"/>
                <a:gd name="T1" fmla="*/ 0 h 394"/>
                <a:gd name="T2" fmla="*/ 935 w 1324"/>
                <a:gd name="T3" fmla="*/ 15 h 394"/>
                <a:gd name="T4" fmla="*/ 987 w 1324"/>
                <a:gd name="T5" fmla="*/ 26 h 394"/>
                <a:gd name="T6" fmla="*/ 1073 w 1324"/>
                <a:gd name="T7" fmla="*/ 51 h 394"/>
                <a:gd name="T8" fmla="*/ 1159 w 1324"/>
                <a:gd name="T9" fmla="*/ 84 h 394"/>
                <a:gd name="T10" fmla="*/ 1241 w 1324"/>
                <a:gd name="T11" fmla="*/ 127 h 394"/>
                <a:gd name="T12" fmla="*/ 1287 w 1324"/>
                <a:gd name="T13" fmla="*/ 154 h 394"/>
                <a:gd name="T14" fmla="*/ 1306 w 1324"/>
                <a:gd name="T15" fmla="*/ 206 h 394"/>
                <a:gd name="T16" fmla="*/ 1263 w 1324"/>
                <a:gd name="T17" fmla="*/ 178 h 394"/>
                <a:gd name="T18" fmla="*/ 1187 w 1324"/>
                <a:gd name="T19" fmla="*/ 134 h 394"/>
                <a:gd name="T20" fmla="*/ 1103 w 1324"/>
                <a:gd name="T21" fmla="*/ 96 h 394"/>
                <a:gd name="T22" fmla="*/ 1016 w 1324"/>
                <a:gd name="T23" fmla="*/ 66 h 394"/>
                <a:gd name="T24" fmla="*/ 935 w 1324"/>
                <a:gd name="T25" fmla="*/ 47 h 394"/>
                <a:gd name="T26" fmla="*/ 847 w 1324"/>
                <a:gd name="T27" fmla="*/ 35 h 394"/>
                <a:gd name="T28" fmla="*/ 757 w 1324"/>
                <a:gd name="T29" fmla="*/ 32 h 394"/>
                <a:gd name="T30" fmla="*/ 668 w 1324"/>
                <a:gd name="T31" fmla="*/ 37 h 394"/>
                <a:gd name="T32" fmla="*/ 580 w 1324"/>
                <a:gd name="T33" fmla="*/ 50 h 394"/>
                <a:gd name="T34" fmla="*/ 543 w 1324"/>
                <a:gd name="T35" fmla="*/ 59 h 394"/>
                <a:gd name="T36" fmla="*/ 458 w 1324"/>
                <a:gd name="T37" fmla="*/ 84 h 394"/>
                <a:gd name="T38" fmla="*/ 374 w 1324"/>
                <a:gd name="T39" fmla="*/ 116 h 394"/>
                <a:gd name="T40" fmla="*/ 256 w 1324"/>
                <a:gd name="T41" fmla="*/ 181 h 394"/>
                <a:gd name="T42" fmla="*/ 224 w 1324"/>
                <a:gd name="T43" fmla="*/ 203 h 394"/>
                <a:gd name="T44" fmla="*/ 152 w 1324"/>
                <a:gd name="T45" fmla="*/ 260 h 394"/>
                <a:gd name="T46" fmla="*/ 85 w 1324"/>
                <a:gd name="T47" fmla="*/ 324 h 394"/>
                <a:gd name="T48" fmla="*/ 25 w 1324"/>
                <a:gd name="T49" fmla="*/ 394 h 394"/>
                <a:gd name="T50" fmla="*/ 29 w 1324"/>
                <a:gd name="T51" fmla="*/ 335 h 394"/>
                <a:gd name="T52" fmla="*/ 94 w 1324"/>
                <a:gd name="T53" fmla="*/ 268 h 394"/>
                <a:gd name="T54" fmla="*/ 163 w 1324"/>
                <a:gd name="T55" fmla="*/ 207 h 394"/>
                <a:gd name="T56" fmla="*/ 205 w 1324"/>
                <a:gd name="T57" fmla="*/ 177 h 394"/>
                <a:gd name="T58" fmla="*/ 281 w 1324"/>
                <a:gd name="T59" fmla="*/ 128 h 394"/>
                <a:gd name="T60" fmla="*/ 402 w 1324"/>
                <a:gd name="T61" fmla="*/ 69 h 394"/>
                <a:gd name="T62" fmla="*/ 486 w 1324"/>
                <a:gd name="T63" fmla="*/ 40 h 394"/>
                <a:gd name="T64" fmla="*/ 573 w 1324"/>
                <a:gd name="T65" fmla="*/ 19 h 394"/>
                <a:gd name="T66" fmla="*/ 624 w 1324"/>
                <a:gd name="T67" fmla="*/ 10 h 394"/>
                <a:gd name="T68" fmla="*/ 713 w 1324"/>
                <a:gd name="T69" fmla="*/ 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4" h="394">
                  <a:moveTo>
                    <a:pt x="757" y="0"/>
                  </a:moveTo>
                  <a:lnTo>
                    <a:pt x="801" y="0"/>
                  </a:lnTo>
                  <a:lnTo>
                    <a:pt x="847" y="3"/>
                  </a:lnTo>
                  <a:lnTo>
                    <a:pt x="935" y="15"/>
                  </a:lnTo>
                  <a:lnTo>
                    <a:pt x="942" y="16"/>
                  </a:lnTo>
                  <a:lnTo>
                    <a:pt x="987" y="26"/>
                  </a:lnTo>
                  <a:lnTo>
                    <a:pt x="1029" y="37"/>
                  </a:lnTo>
                  <a:lnTo>
                    <a:pt x="1073" y="51"/>
                  </a:lnTo>
                  <a:lnTo>
                    <a:pt x="1116" y="66"/>
                  </a:lnTo>
                  <a:lnTo>
                    <a:pt x="1159" y="84"/>
                  </a:lnTo>
                  <a:lnTo>
                    <a:pt x="1200" y="104"/>
                  </a:lnTo>
                  <a:lnTo>
                    <a:pt x="1241" y="127"/>
                  </a:lnTo>
                  <a:lnTo>
                    <a:pt x="1283" y="152"/>
                  </a:lnTo>
                  <a:lnTo>
                    <a:pt x="1287" y="154"/>
                  </a:lnTo>
                  <a:lnTo>
                    <a:pt x="1324" y="179"/>
                  </a:lnTo>
                  <a:lnTo>
                    <a:pt x="1306" y="206"/>
                  </a:lnTo>
                  <a:lnTo>
                    <a:pt x="1263" y="178"/>
                  </a:lnTo>
                  <a:lnTo>
                    <a:pt x="1263" y="178"/>
                  </a:lnTo>
                  <a:lnTo>
                    <a:pt x="1228" y="156"/>
                  </a:lnTo>
                  <a:lnTo>
                    <a:pt x="1187" y="134"/>
                  </a:lnTo>
                  <a:lnTo>
                    <a:pt x="1146" y="113"/>
                  </a:lnTo>
                  <a:lnTo>
                    <a:pt x="1103" y="96"/>
                  </a:lnTo>
                  <a:lnTo>
                    <a:pt x="1060" y="81"/>
                  </a:lnTo>
                  <a:lnTo>
                    <a:pt x="1016" y="66"/>
                  </a:lnTo>
                  <a:lnTo>
                    <a:pt x="973" y="56"/>
                  </a:lnTo>
                  <a:lnTo>
                    <a:pt x="935" y="47"/>
                  </a:lnTo>
                  <a:lnTo>
                    <a:pt x="935" y="47"/>
                  </a:lnTo>
                  <a:lnTo>
                    <a:pt x="847" y="35"/>
                  </a:lnTo>
                  <a:lnTo>
                    <a:pt x="801" y="32"/>
                  </a:lnTo>
                  <a:lnTo>
                    <a:pt x="757" y="32"/>
                  </a:lnTo>
                  <a:lnTo>
                    <a:pt x="713" y="34"/>
                  </a:lnTo>
                  <a:lnTo>
                    <a:pt x="668" y="37"/>
                  </a:lnTo>
                  <a:lnTo>
                    <a:pt x="624" y="43"/>
                  </a:lnTo>
                  <a:lnTo>
                    <a:pt x="580" y="50"/>
                  </a:lnTo>
                  <a:lnTo>
                    <a:pt x="580" y="50"/>
                  </a:lnTo>
                  <a:lnTo>
                    <a:pt x="543" y="59"/>
                  </a:lnTo>
                  <a:lnTo>
                    <a:pt x="499" y="69"/>
                  </a:lnTo>
                  <a:lnTo>
                    <a:pt x="458" y="84"/>
                  </a:lnTo>
                  <a:lnTo>
                    <a:pt x="415" y="99"/>
                  </a:lnTo>
                  <a:lnTo>
                    <a:pt x="374" y="116"/>
                  </a:lnTo>
                  <a:lnTo>
                    <a:pt x="294" y="157"/>
                  </a:lnTo>
                  <a:lnTo>
                    <a:pt x="256" y="181"/>
                  </a:lnTo>
                  <a:lnTo>
                    <a:pt x="224" y="203"/>
                  </a:lnTo>
                  <a:lnTo>
                    <a:pt x="224" y="203"/>
                  </a:lnTo>
                  <a:lnTo>
                    <a:pt x="187" y="231"/>
                  </a:lnTo>
                  <a:lnTo>
                    <a:pt x="152" y="260"/>
                  </a:lnTo>
                  <a:lnTo>
                    <a:pt x="118" y="291"/>
                  </a:lnTo>
                  <a:lnTo>
                    <a:pt x="85" y="324"/>
                  </a:lnTo>
                  <a:lnTo>
                    <a:pt x="53" y="359"/>
                  </a:lnTo>
                  <a:lnTo>
                    <a:pt x="25" y="394"/>
                  </a:lnTo>
                  <a:lnTo>
                    <a:pt x="0" y="375"/>
                  </a:lnTo>
                  <a:lnTo>
                    <a:pt x="29" y="335"/>
                  </a:lnTo>
                  <a:lnTo>
                    <a:pt x="62" y="300"/>
                  </a:lnTo>
                  <a:lnTo>
                    <a:pt x="94" y="268"/>
                  </a:lnTo>
                  <a:lnTo>
                    <a:pt x="128" y="237"/>
                  </a:lnTo>
                  <a:lnTo>
                    <a:pt x="163" y="207"/>
                  </a:lnTo>
                  <a:lnTo>
                    <a:pt x="200" y="179"/>
                  </a:lnTo>
                  <a:lnTo>
                    <a:pt x="205" y="177"/>
                  </a:lnTo>
                  <a:lnTo>
                    <a:pt x="243" y="152"/>
                  </a:lnTo>
                  <a:lnTo>
                    <a:pt x="281" y="128"/>
                  </a:lnTo>
                  <a:lnTo>
                    <a:pt x="361" y="87"/>
                  </a:lnTo>
                  <a:lnTo>
                    <a:pt x="402" y="69"/>
                  </a:lnTo>
                  <a:lnTo>
                    <a:pt x="445" y="54"/>
                  </a:lnTo>
                  <a:lnTo>
                    <a:pt x="486" y="40"/>
                  </a:lnTo>
                  <a:lnTo>
                    <a:pt x="530" y="29"/>
                  </a:lnTo>
                  <a:lnTo>
                    <a:pt x="573" y="19"/>
                  </a:lnTo>
                  <a:lnTo>
                    <a:pt x="580" y="18"/>
                  </a:lnTo>
                  <a:lnTo>
                    <a:pt x="624" y="10"/>
                  </a:lnTo>
                  <a:lnTo>
                    <a:pt x="668" y="4"/>
                  </a:lnTo>
                  <a:lnTo>
                    <a:pt x="713" y="1"/>
                  </a:lnTo>
                  <a:lnTo>
                    <a:pt x="75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46" name="Freeform 89"/>
            <p:cNvSpPr>
              <a:spLocks/>
            </p:cNvSpPr>
            <p:nvPr/>
          </p:nvSpPr>
          <p:spPr bwMode="auto">
            <a:xfrm>
              <a:off x="3875047" y="2944318"/>
              <a:ext cx="136222" cy="133831"/>
            </a:xfrm>
            <a:custGeom>
              <a:avLst/>
              <a:gdLst>
                <a:gd name="T0" fmla="*/ 28 w 115"/>
                <a:gd name="T1" fmla="*/ 0 h 111"/>
                <a:gd name="T2" fmla="*/ 38 w 115"/>
                <a:gd name="T3" fmla="*/ 75 h 111"/>
                <a:gd name="T4" fmla="*/ 115 w 115"/>
                <a:gd name="T5" fmla="*/ 64 h 111"/>
                <a:gd name="T6" fmla="*/ 87 w 115"/>
                <a:gd name="T7" fmla="*/ 101 h 111"/>
                <a:gd name="T8" fmla="*/ 11 w 115"/>
                <a:gd name="T9" fmla="*/ 111 h 111"/>
                <a:gd name="T10" fmla="*/ 0 w 115"/>
                <a:gd name="T11" fmla="*/ 36 h 111"/>
                <a:gd name="T12" fmla="*/ 28 w 115"/>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28" y="0"/>
                  </a:moveTo>
                  <a:lnTo>
                    <a:pt x="38" y="75"/>
                  </a:lnTo>
                  <a:lnTo>
                    <a:pt x="115" y="64"/>
                  </a:lnTo>
                  <a:lnTo>
                    <a:pt x="87" y="101"/>
                  </a:lnTo>
                  <a:lnTo>
                    <a:pt x="11" y="111"/>
                  </a:lnTo>
                  <a:lnTo>
                    <a:pt x="0" y="36"/>
                  </a:lnTo>
                  <a:lnTo>
                    <a:pt x="28"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47" name="Freeform 90"/>
            <p:cNvSpPr>
              <a:spLocks noEditPoints="1"/>
            </p:cNvSpPr>
            <p:nvPr/>
          </p:nvSpPr>
          <p:spPr bwMode="auto">
            <a:xfrm>
              <a:off x="3901335" y="4550296"/>
              <a:ext cx="272442" cy="262883"/>
            </a:xfrm>
            <a:custGeom>
              <a:avLst/>
              <a:gdLst>
                <a:gd name="T0" fmla="*/ 202 w 227"/>
                <a:gd name="T1" fmla="*/ 175 h 221"/>
                <a:gd name="T2" fmla="*/ 227 w 227"/>
                <a:gd name="T3" fmla="*/ 196 h 221"/>
                <a:gd name="T4" fmla="*/ 209 w 227"/>
                <a:gd name="T5" fmla="*/ 221 h 221"/>
                <a:gd name="T6" fmla="*/ 184 w 227"/>
                <a:gd name="T7" fmla="*/ 200 h 221"/>
                <a:gd name="T8" fmla="*/ 202 w 227"/>
                <a:gd name="T9" fmla="*/ 175 h 221"/>
                <a:gd name="T10" fmla="*/ 153 w 227"/>
                <a:gd name="T11" fmla="*/ 136 h 221"/>
                <a:gd name="T12" fmla="*/ 171 w 227"/>
                <a:gd name="T13" fmla="*/ 152 h 221"/>
                <a:gd name="T14" fmla="*/ 176 w 227"/>
                <a:gd name="T15" fmla="*/ 156 h 221"/>
                <a:gd name="T16" fmla="*/ 159 w 227"/>
                <a:gd name="T17" fmla="*/ 181 h 221"/>
                <a:gd name="T18" fmla="*/ 149 w 227"/>
                <a:gd name="T19" fmla="*/ 174 h 221"/>
                <a:gd name="T20" fmla="*/ 132 w 227"/>
                <a:gd name="T21" fmla="*/ 159 h 221"/>
                <a:gd name="T22" fmla="*/ 153 w 227"/>
                <a:gd name="T23" fmla="*/ 136 h 221"/>
                <a:gd name="T24" fmla="*/ 107 w 227"/>
                <a:gd name="T25" fmla="*/ 93 h 221"/>
                <a:gd name="T26" fmla="*/ 118 w 227"/>
                <a:gd name="T27" fmla="*/ 105 h 221"/>
                <a:gd name="T28" fmla="*/ 129 w 227"/>
                <a:gd name="T29" fmla="*/ 115 h 221"/>
                <a:gd name="T30" fmla="*/ 109 w 227"/>
                <a:gd name="T31" fmla="*/ 139 h 221"/>
                <a:gd name="T32" fmla="*/ 95 w 227"/>
                <a:gd name="T33" fmla="*/ 127 h 221"/>
                <a:gd name="T34" fmla="*/ 84 w 227"/>
                <a:gd name="T35" fmla="*/ 115 h 221"/>
                <a:gd name="T36" fmla="*/ 107 w 227"/>
                <a:gd name="T37" fmla="*/ 93 h 221"/>
                <a:gd name="T38" fmla="*/ 65 w 227"/>
                <a:gd name="T39" fmla="*/ 49 h 221"/>
                <a:gd name="T40" fmla="*/ 68 w 227"/>
                <a:gd name="T41" fmla="*/ 53 h 221"/>
                <a:gd name="T42" fmla="*/ 85 w 227"/>
                <a:gd name="T43" fmla="*/ 71 h 221"/>
                <a:gd name="T44" fmla="*/ 62 w 227"/>
                <a:gd name="T45" fmla="*/ 93 h 221"/>
                <a:gd name="T46" fmla="*/ 45 w 227"/>
                <a:gd name="T47" fmla="*/ 75 h 221"/>
                <a:gd name="T48" fmla="*/ 40 w 227"/>
                <a:gd name="T49" fmla="*/ 68 h 221"/>
                <a:gd name="T50" fmla="*/ 65 w 227"/>
                <a:gd name="T51" fmla="*/ 49 h 221"/>
                <a:gd name="T52" fmla="*/ 25 w 227"/>
                <a:gd name="T53" fmla="*/ 0 h 221"/>
                <a:gd name="T54" fmla="*/ 44 w 227"/>
                <a:gd name="T55" fmla="*/ 24 h 221"/>
                <a:gd name="T56" fmla="*/ 19 w 227"/>
                <a:gd name="T57" fmla="*/ 43 h 221"/>
                <a:gd name="T58" fmla="*/ 0 w 227"/>
                <a:gd name="T59" fmla="*/ 19 h 221"/>
                <a:gd name="T60" fmla="*/ 25 w 227"/>
                <a:gd name="T6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7" h="221">
                  <a:moveTo>
                    <a:pt x="202" y="175"/>
                  </a:moveTo>
                  <a:lnTo>
                    <a:pt x="227" y="196"/>
                  </a:lnTo>
                  <a:lnTo>
                    <a:pt x="209" y="221"/>
                  </a:lnTo>
                  <a:lnTo>
                    <a:pt x="184" y="200"/>
                  </a:lnTo>
                  <a:lnTo>
                    <a:pt x="202" y="175"/>
                  </a:lnTo>
                  <a:close/>
                  <a:moveTo>
                    <a:pt x="153" y="136"/>
                  </a:moveTo>
                  <a:lnTo>
                    <a:pt x="171" y="152"/>
                  </a:lnTo>
                  <a:lnTo>
                    <a:pt x="176" y="156"/>
                  </a:lnTo>
                  <a:lnTo>
                    <a:pt x="159" y="181"/>
                  </a:lnTo>
                  <a:lnTo>
                    <a:pt x="149" y="174"/>
                  </a:lnTo>
                  <a:lnTo>
                    <a:pt x="132" y="159"/>
                  </a:lnTo>
                  <a:lnTo>
                    <a:pt x="153" y="136"/>
                  </a:lnTo>
                  <a:close/>
                  <a:moveTo>
                    <a:pt x="107" y="93"/>
                  </a:moveTo>
                  <a:lnTo>
                    <a:pt x="118" y="105"/>
                  </a:lnTo>
                  <a:lnTo>
                    <a:pt x="129" y="115"/>
                  </a:lnTo>
                  <a:lnTo>
                    <a:pt x="109" y="139"/>
                  </a:lnTo>
                  <a:lnTo>
                    <a:pt x="95" y="127"/>
                  </a:lnTo>
                  <a:lnTo>
                    <a:pt x="84" y="115"/>
                  </a:lnTo>
                  <a:lnTo>
                    <a:pt x="107" y="93"/>
                  </a:lnTo>
                  <a:close/>
                  <a:moveTo>
                    <a:pt x="65" y="49"/>
                  </a:moveTo>
                  <a:lnTo>
                    <a:pt x="68" y="53"/>
                  </a:lnTo>
                  <a:lnTo>
                    <a:pt x="85" y="71"/>
                  </a:lnTo>
                  <a:lnTo>
                    <a:pt x="62" y="93"/>
                  </a:lnTo>
                  <a:lnTo>
                    <a:pt x="45" y="75"/>
                  </a:lnTo>
                  <a:lnTo>
                    <a:pt x="40" y="68"/>
                  </a:lnTo>
                  <a:lnTo>
                    <a:pt x="65" y="49"/>
                  </a:lnTo>
                  <a:close/>
                  <a:moveTo>
                    <a:pt x="25" y="0"/>
                  </a:moveTo>
                  <a:lnTo>
                    <a:pt x="44" y="24"/>
                  </a:lnTo>
                  <a:lnTo>
                    <a:pt x="19" y="43"/>
                  </a:lnTo>
                  <a:lnTo>
                    <a:pt x="0" y="19"/>
                  </a:lnTo>
                  <a:lnTo>
                    <a:pt x="2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48" name="Freeform 91"/>
            <p:cNvSpPr>
              <a:spLocks/>
            </p:cNvSpPr>
            <p:nvPr/>
          </p:nvSpPr>
          <p:spPr bwMode="auto">
            <a:xfrm>
              <a:off x="4152269" y="4557465"/>
              <a:ext cx="1584467" cy="470800"/>
            </a:xfrm>
            <a:custGeom>
              <a:avLst/>
              <a:gdLst>
                <a:gd name="T0" fmla="*/ 1325 w 1325"/>
                <a:gd name="T1" fmla="*/ 19 h 395"/>
                <a:gd name="T2" fmla="*/ 1262 w 1325"/>
                <a:gd name="T3" fmla="*/ 93 h 395"/>
                <a:gd name="T4" fmla="*/ 1196 w 1325"/>
                <a:gd name="T5" fmla="*/ 158 h 395"/>
                <a:gd name="T6" fmla="*/ 1124 w 1325"/>
                <a:gd name="T7" fmla="*/ 214 h 395"/>
                <a:gd name="T8" fmla="*/ 1043 w 1325"/>
                <a:gd name="T9" fmla="*/ 266 h 395"/>
                <a:gd name="T10" fmla="*/ 922 w 1325"/>
                <a:gd name="T11" fmla="*/ 325 h 395"/>
                <a:gd name="T12" fmla="*/ 838 w 1325"/>
                <a:gd name="T13" fmla="*/ 353 h 395"/>
                <a:gd name="T14" fmla="*/ 751 w 1325"/>
                <a:gd name="T15" fmla="*/ 375 h 395"/>
                <a:gd name="T16" fmla="*/ 701 w 1325"/>
                <a:gd name="T17" fmla="*/ 384 h 395"/>
                <a:gd name="T18" fmla="*/ 611 w 1325"/>
                <a:gd name="T19" fmla="*/ 393 h 395"/>
                <a:gd name="T20" fmla="*/ 523 w 1325"/>
                <a:gd name="T21" fmla="*/ 395 h 395"/>
                <a:gd name="T22" fmla="*/ 389 w 1325"/>
                <a:gd name="T23" fmla="*/ 380 h 395"/>
                <a:gd name="T24" fmla="*/ 294 w 1325"/>
                <a:gd name="T25" fmla="*/ 358 h 395"/>
                <a:gd name="T26" fmla="*/ 208 w 1325"/>
                <a:gd name="T27" fmla="*/ 328 h 395"/>
                <a:gd name="T28" fmla="*/ 124 w 1325"/>
                <a:gd name="T29" fmla="*/ 290 h 395"/>
                <a:gd name="T30" fmla="*/ 41 w 1325"/>
                <a:gd name="T31" fmla="*/ 243 h 395"/>
                <a:gd name="T32" fmla="*/ 0 w 1325"/>
                <a:gd name="T33" fmla="*/ 215 h 395"/>
                <a:gd name="T34" fmla="*/ 60 w 1325"/>
                <a:gd name="T35" fmla="*/ 216 h 395"/>
                <a:gd name="T36" fmla="*/ 96 w 1325"/>
                <a:gd name="T37" fmla="*/ 239 h 395"/>
                <a:gd name="T38" fmla="*/ 178 w 1325"/>
                <a:gd name="T39" fmla="*/ 281 h 395"/>
                <a:gd name="T40" fmla="*/ 264 w 1325"/>
                <a:gd name="T41" fmla="*/ 314 h 395"/>
                <a:gd name="T42" fmla="*/ 392 w 1325"/>
                <a:gd name="T43" fmla="*/ 347 h 395"/>
                <a:gd name="T44" fmla="*/ 523 w 1325"/>
                <a:gd name="T45" fmla="*/ 362 h 395"/>
                <a:gd name="T46" fmla="*/ 611 w 1325"/>
                <a:gd name="T47" fmla="*/ 361 h 395"/>
                <a:gd name="T48" fmla="*/ 701 w 1325"/>
                <a:gd name="T49" fmla="*/ 352 h 395"/>
                <a:gd name="T50" fmla="*/ 744 w 1325"/>
                <a:gd name="T51" fmla="*/ 344 h 395"/>
                <a:gd name="T52" fmla="*/ 825 w 1325"/>
                <a:gd name="T53" fmla="*/ 324 h 395"/>
                <a:gd name="T54" fmla="*/ 909 w 1325"/>
                <a:gd name="T55" fmla="*/ 296 h 395"/>
                <a:gd name="T56" fmla="*/ 1029 w 1325"/>
                <a:gd name="T57" fmla="*/ 237 h 395"/>
                <a:gd name="T58" fmla="*/ 1100 w 1325"/>
                <a:gd name="T59" fmla="*/ 190 h 395"/>
                <a:gd name="T60" fmla="*/ 1172 w 1325"/>
                <a:gd name="T61" fmla="*/ 134 h 395"/>
                <a:gd name="T62" fmla="*/ 1238 w 1325"/>
                <a:gd name="T63" fmla="*/ 69 h 395"/>
                <a:gd name="T64" fmla="*/ 1300 w 1325"/>
                <a:gd name="T65"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5" h="395">
                  <a:moveTo>
                    <a:pt x="1300" y="0"/>
                  </a:moveTo>
                  <a:lnTo>
                    <a:pt x="1325" y="19"/>
                  </a:lnTo>
                  <a:lnTo>
                    <a:pt x="1294" y="58"/>
                  </a:lnTo>
                  <a:lnTo>
                    <a:pt x="1262" y="93"/>
                  </a:lnTo>
                  <a:lnTo>
                    <a:pt x="1230" y="125"/>
                  </a:lnTo>
                  <a:lnTo>
                    <a:pt x="1196" y="158"/>
                  </a:lnTo>
                  <a:lnTo>
                    <a:pt x="1160" y="187"/>
                  </a:lnTo>
                  <a:lnTo>
                    <a:pt x="1124" y="214"/>
                  </a:lnTo>
                  <a:lnTo>
                    <a:pt x="1119" y="216"/>
                  </a:lnTo>
                  <a:lnTo>
                    <a:pt x="1043" y="266"/>
                  </a:lnTo>
                  <a:lnTo>
                    <a:pt x="963" y="308"/>
                  </a:lnTo>
                  <a:lnTo>
                    <a:pt x="922" y="325"/>
                  </a:lnTo>
                  <a:lnTo>
                    <a:pt x="879" y="340"/>
                  </a:lnTo>
                  <a:lnTo>
                    <a:pt x="838" y="353"/>
                  </a:lnTo>
                  <a:lnTo>
                    <a:pt x="794" y="365"/>
                  </a:lnTo>
                  <a:lnTo>
                    <a:pt x="751" y="375"/>
                  </a:lnTo>
                  <a:lnTo>
                    <a:pt x="744" y="377"/>
                  </a:lnTo>
                  <a:lnTo>
                    <a:pt x="701" y="384"/>
                  </a:lnTo>
                  <a:lnTo>
                    <a:pt x="657" y="390"/>
                  </a:lnTo>
                  <a:lnTo>
                    <a:pt x="611" y="393"/>
                  </a:lnTo>
                  <a:lnTo>
                    <a:pt x="567" y="395"/>
                  </a:lnTo>
                  <a:lnTo>
                    <a:pt x="523" y="395"/>
                  </a:lnTo>
                  <a:lnTo>
                    <a:pt x="477" y="392"/>
                  </a:lnTo>
                  <a:lnTo>
                    <a:pt x="389" y="380"/>
                  </a:lnTo>
                  <a:lnTo>
                    <a:pt x="383" y="378"/>
                  </a:lnTo>
                  <a:lnTo>
                    <a:pt x="294" y="358"/>
                  </a:lnTo>
                  <a:lnTo>
                    <a:pt x="250" y="343"/>
                  </a:lnTo>
                  <a:lnTo>
                    <a:pt x="208" y="328"/>
                  </a:lnTo>
                  <a:lnTo>
                    <a:pt x="165" y="311"/>
                  </a:lnTo>
                  <a:lnTo>
                    <a:pt x="124" y="290"/>
                  </a:lnTo>
                  <a:lnTo>
                    <a:pt x="82" y="268"/>
                  </a:lnTo>
                  <a:lnTo>
                    <a:pt x="41" y="243"/>
                  </a:lnTo>
                  <a:lnTo>
                    <a:pt x="37" y="240"/>
                  </a:lnTo>
                  <a:lnTo>
                    <a:pt x="0" y="215"/>
                  </a:lnTo>
                  <a:lnTo>
                    <a:pt x="18" y="188"/>
                  </a:lnTo>
                  <a:lnTo>
                    <a:pt x="60" y="216"/>
                  </a:lnTo>
                  <a:lnTo>
                    <a:pt x="60" y="216"/>
                  </a:lnTo>
                  <a:lnTo>
                    <a:pt x="96" y="239"/>
                  </a:lnTo>
                  <a:lnTo>
                    <a:pt x="137" y="261"/>
                  </a:lnTo>
                  <a:lnTo>
                    <a:pt x="178" y="281"/>
                  </a:lnTo>
                  <a:lnTo>
                    <a:pt x="221" y="299"/>
                  </a:lnTo>
                  <a:lnTo>
                    <a:pt x="264" y="314"/>
                  </a:lnTo>
                  <a:lnTo>
                    <a:pt x="308" y="328"/>
                  </a:lnTo>
                  <a:lnTo>
                    <a:pt x="392" y="347"/>
                  </a:lnTo>
                  <a:lnTo>
                    <a:pt x="477" y="359"/>
                  </a:lnTo>
                  <a:lnTo>
                    <a:pt x="523" y="362"/>
                  </a:lnTo>
                  <a:lnTo>
                    <a:pt x="567" y="362"/>
                  </a:lnTo>
                  <a:lnTo>
                    <a:pt x="611" y="361"/>
                  </a:lnTo>
                  <a:lnTo>
                    <a:pt x="657" y="358"/>
                  </a:lnTo>
                  <a:lnTo>
                    <a:pt x="701" y="352"/>
                  </a:lnTo>
                  <a:lnTo>
                    <a:pt x="744" y="344"/>
                  </a:lnTo>
                  <a:lnTo>
                    <a:pt x="744" y="344"/>
                  </a:lnTo>
                  <a:lnTo>
                    <a:pt x="780" y="336"/>
                  </a:lnTo>
                  <a:lnTo>
                    <a:pt x="825" y="324"/>
                  </a:lnTo>
                  <a:lnTo>
                    <a:pt x="866" y="311"/>
                  </a:lnTo>
                  <a:lnTo>
                    <a:pt x="909" y="296"/>
                  </a:lnTo>
                  <a:lnTo>
                    <a:pt x="950" y="278"/>
                  </a:lnTo>
                  <a:lnTo>
                    <a:pt x="1029" y="237"/>
                  </a:lnTo>
                  <a:lnTo>
                    <a:pt x="1100" y="190"/>
                  </a:lnTo>
                  <a:lnTo>
                    <a:pt x="1100" y="190"/>
                  </a:lnTo>
                  <a:lnTo>
                    <a:pt x="1137" y="163"/>
                  </a:lnTo>
                  <a:lnTo>
                    <a:pt x="1172" y="134"/>
                  </a:lnTo>
                  <a:lnTo>
                    <a:pt x="1206" y="102"/>
                  </a:lnTo>
                  <a:lnTo>
                    <a:pt x="1238" y="69"/>
                  </a:lnTo>
                  <a:lnTo>
                    <a:pt x="1271" y="34"/>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49" name="Freeform 92"/>
            <p:cNvSpPr>
              <a:spLocks/>
            </p:cNvSpPr>
            <p:nvPr/>
          </p:nvSpPr>
          <p:spPr bwMode="auto">
            <a:xfrm>
              <a:off x="5622024" y="4533567"/>
              <a:ext cx="136222" cy="133831"/>
            </a:xfrm>
            <a:custGeom>
              <a:avLst/>
              <a:gdLst>
                <a:gd name="T0" fmla="*/ 104 w 114"/>
                <a:gd name="T1" fmla="*/ 0 h 112"/>
                <a:gd name="T2" fmla="*/ 114 w 114"/>
                <a:gd name="T3" fmla="*/ 75 h 112"/>
                <a:gd name="T4" fmla="*/ 87 w 114"/>
                <a:gd name="T5" fmla="*/ 112 h 112"/>
                <a:gd name="T6" fmla="*/ 76 w 114"/>
                <a:gd name="T7" fmla="*/ 35 h 112"/>
                <a:gd name="T8" fmla="*/ 0 w 114"/>
                <a:gd name="T9" fmla="*/ 47 h 112"/>
                <a:gd name="T10" fmla="*/ 28 w 114"/>
                <a:gd name="T11" fmla="*/ 10 h 112"/>
                <a:gd name="T12" fmla="*/ 104 w 114"/>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14" h="112">
                  <a:moveTo>
                    <a:pt x="104" y="0"/>
                  </a:moveTo>
                  <a:lnTo>
                    <a:pt x="114" y="75"/>
                  </a:lnTo>
                  <a:lnTo>
                    <a:pt x="87" y="112"/>
                  </a:lnTo>
                  <a:lnTo>
                    <a:pt x="76" y="35"/>
                  </a:lnTo>
                  <a:lnTo>
                    <a:pt x="0" y="47"/>
                  </a:lnTo>
                  <a:lnTo>
                    <a:pt x="28" y="10"/>
                  </a:lnTo>
                  <a:lnTo>
                    <a:pt x="10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50" name="Freeform 93"/>
            <p:cNvSpPr>
              <a:spLocks noEditPoints="1"/>
            </p:cNvSpPr>
            <p:nvPr/>
          </p:nvSpPr>
          <p:spPr bwMode="auto">
            <a:xfrm>
              <a:off x="6852793" y="2798539"/>
              <a:ext cx="272442" cy="265273"/>
            </a:xfrm>
            <a:custGeom>
              <a:avLst/>
              <a:gdLst>
                <a:gd name="T0" fmla="*/ 19 w 226"/>
                <a:gd name="T1" fmla="*/ 179 h 223"/>
                <a:gd name="T2" fmla="*/ 44 w 226"/>
                <a:gd name="T3" fmla="*/ 198 h 223"/>
                <a:gd name="T4" fmla="*/ 25 w 226"/>
                <a:gd name="T5" fmla="*/ 223 h 223"/>
                <a:gd name="T6" fmla="*/ 0 w 226"/>
                <a:gd name="T7" fmla="*/ 204 h 223"/>
                <a:gd name="T8" fmla="*/ 19 w 226"/>
                <a:gd name="T9" fmla="*/ 179 h 223"/>
                <a:gd name="T10" fmla="*/ 61 w 226"/>
                <a:gd name="T11" fmla="*/ 129 h 223"/>
                <a:gd name="T12" fmla="*/ 85 w 226"/>
                <a:gd name="T13" fmla="*/ 151 h 223"/>
                <a:gd name="T14" fmla="*/ 67 w 226"/>
                <a:gd name="T15" fmla="*/ 168 h 223"/>
                <a:gd name="T16" fmla="*/ 64 w 226"/>
                <a:gd name="T17" fmla="*/ 173 h 223"/>
                <a:gd name="T18" fmla="*/ 39 w 226"/>
                <a:gd name="T19" fmla="*/ 154 h 223"/>
                <a:gd name="T20" fmla="*/ 45 w 226"/>
                <a:gd name="T21" fmla="*/ 146 h 223"/>
                <a:gd name="T22" fmla="*/ 61 w 226"/>
                <a:gd name="T23" fmla="*/ 129 h 223"/>
                <a:gd name="T24" fmla="*/ 109 w 226"/>
                <a:gd name="T25" fmla="*/ 83 h 223"/>
                <a:gd name="T26" fmla="*/ 129 w 226"/>
                <a:gd name="T27" fmla="*/ 106 h 223"/>
                <a:gd name="T28" fmla="*/ 117 w 226"/>
                <a:gd name="T29" fmla="*/ 117 h 223"/>
                <a:gd name="T30" fmla="*/ 107 w 226"/>
                <a:gd name="T31" fmla="*/ 127 h 223"/>
                <a:gd name="T32" fmla="*/ 83 w 226"/>
                <a:gd name="T33" fmla="*/ 105 h 223"/>
                <a:gd name="T34" fmla="*/ 95 w 226"/>
                <a:gd name="T35" fmla="*/ 95 h 223"/>
                <a:gd name="T36" fmla="*/ 109 w 226"/>
                <a:gd name="T37" fmla="*/ 83 h 223"/>
                <a:gd name="T38" fmla="*/ 157 w 226"/>
                <a:gd name="T39" fmla="*/ 39 h 223"/>
                <a:gd name="T40" fmla="*/ 175 w 226"/>
                <a:gd name="T41" fmla="*/ 65 h 223"/>
                <a:gd name="T42" fmla="*/ 170 w 226"/>
                <a:gd name="T43" fmla="*/ 68 h 223"/>
                <a:gd name="T44" fmla="*/ 153 w 226"/>
                <a:gd name="T45" fmla="*/ 84 h 223"/>
                <a:gd name="T46" fmla="*/ 132 w 226"/>
                <a:gd name="T47" fmla="*/ 61 h 223"/>
                <a:gd name="T48" fmla="*/ 148 w 226"/>
                <a:gd name="T49" fmla="*/ 46 h 223"/>
                <a:gd name="T50" fmla="*/ 157 w 226"/>
                <a:gd name="T51" fmla="*/ 39 h 223"/>
                <a:gd name="T52" fmla="*/ 209 w 226"/>
                <a:gd name="T53" fmla="*/ 0 h 223"/>
                <a:gd name="T54" fmla="*/ 226 w 226"/>
                <a:gd name="T55" fmla="*/ 27 h 223"/>
                <a:gd name="T56" fmla="*/ 201 w 226"/>
                <a:gd name="T57" fmla="*/ 46 h 223"/>
                <a:gd name="T58" fmla="*/ 184 w 226"/>
                <a:gd name="T59" fmla="*/ 20 h 223"/>
                <a:gd name="T60" fmla="*/ 209 w 226"/>
                <a:gd name="T6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6" h="223">
                  <a:moveTo>
                    <a:pt x="19" y="179"/>
                  </a:moveTo>
                  <a:lnTo>
                    <a:pt x="44" y="198"/>
                  </a:lnTo>
                  <a:lnTo>
                    <a:pt x="25" y="223"/>
                  </a:lnTo>
                  <a:lnTo>
                    <a:pt x="0" y="204"/>
                  </a:lnTo>
                  <a:lnTo>
                    <a:pt x="19" y="179"/>
                  </a:lnTo>
                  <a:close/>
                  <a:moveTo>
                    <a:pt x="61" y="129"/>
                  </a:moveTo>
                  <a:lnTo>
                    <a:pt x="85" y="151"/>
                  </a:lnTo>
                  <a:lnTo>
                    <a:pt x="67" y="168"/>
                  </a:lnTo>
                  <a:lnTo>
                    <a:pt x="64" y="173"/>
                  </a:lnTo>
                  <a:lnTo>
                    <a:pt x="39" y="154"/>
                  </a:lnTo>
                  <a:lnTo>
                    <a:pt x="45" y="146"/>
                  </a:lnTo>
                  <a:lnTo>
                    <a:pt x="61" y="129"/>
                  </a:lnTo>
                  <a:close/>
                  <a:moveTo>
                    <a:pt x="109" y="83"/>
                  </a:moveTo>
                  <a:lnTo>
                    <a:pt x="129" y="106"/>
                  </a:lnTo>
                  <a:lnTo>
                    <a:pt x="117" y="117"/>
                  </a:lnTo>
                  <a:lnTo>
                    <a:pt x="107" y="127"/>
                  </a:lnTo>
                  <a:lnTo>
                    <a:pt x="83" y="105"/>
                  </a:lnTo>
                  <a:lnTo>
                    <a:pt x="95" y="95"/>
                  </a:lnTo>
                  <a:lnTo>
                    <a:pt x="109" y="83"/>
                  </a:lnTo>
                  <a:close/>
                  <a:moveTo>
                    <a:pt x="157" y="39"/>
                  </a:moveTo>
                  <a:lnTo>
                    <a:pt x="175" y="65"/>
                  </a:lnTo>
                  <a:lnTo>
                    <a:pt x="170" y="68"/>
                  </a:lnTo>
                  <a:lnTo>
                    <a:pt x="153" y="84"/>
                  </a:lnTo>
                  <a:lnTo>
                    <a:pt x="132" y="61"/>
                  </a:lnTo>
                  <a:lnTo>
                    <a:pt x="148" y="46"/>
                  </a:lnTo>
                  <a:lnTo>
                    <a:pt x="157" y="39"/>
                  </a:lnTo>
                  <a:close/>
                  <a:moveTo>
                    <a:pt x="209" y="0"/>
                  </a:moveTo>
                  <a:lnTo>
                    <a:pt x="226" y="27"/>
                  </a:lnTo>
                  <a:lnTo>
                    <a:pt x="201" y="46"/>
                  </a:lnTo>
                  <a:lnTo>
                    <a:pt x="184" y="20"/>
                  </a:lnTo>
                  <a:lnTo>
                    <a:pt x="209"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51" name="Freeform 94"/>
            <p:cNvSpPr>
              <a:spLocks/>
            </p:cNvSpPr>
            <p:nvPr/>
          </p:nvSpPr>
          <p:spPr bwMode="auto">
            <a:xfrm>
              <a:off x="7103727" y="2583451"/>
              <a:ext cx="1584467" cy="470800"/>
            </a:xfrm>
            <a:custGeom>
              <a:avLst/>
              <a:gdLst>
                <a:gd name="T0" fmla="*/ 567 w 1325"/>
                <a:gd name="T1" fmla="*/ 0 h 394"/>
                <a:gd name="T2" fmla="*/ 656 w 1325"/>
                <a:gd name="T3" fmla="*/ 4 h 394"/>
                <a:gd name="T4" fmla="*/ 743 w 1325"/>
                <a:gd name="T5" fmla="*/ 18 h 394"/>
                <a:gd name="T6" fmla="*/ 793 w 1325"/>
                <a:gd name="T7" fmla="*/ 29 h 394"/>
                <a:gd name="T8" fmla="*/ 879 w 1325"/>
                <a:gd name="T9" fmla="*/ 54 h 394"/>
                <a:gd name="T10" fmla="*/ 963 w 1325"/>
                <a:gd name="T11" fmla="*/ 87 h 394"/>
                <a:gd name="T12" fmla="*/ 1081 w 1325"/>
                <a:gd name="T13" fmla="*/ 152 h 394"/>
                <a:gd name="T14" fmla="*/ 1123 w 1325"/>
                <a:gd name="T15" fmla="*/ 179 h 394"/>
                <a:gd name="T16" fmla="*/ 1196 w 1325"/>
                <a:gd name="T17" fmla="*/ 237 h 394"/>
                <a:gd name="T18" fmla="*/ 1262 w 1325"/>
                <a:gd name="T19" fmla="*/ 300 h 394"/>
                <a:gd name="T20" fmla="*/ 1325 w 1325"/>
                <a:gd name="T21" fmla="*/ 375 h 394"/>
                <a:gd name="T22" fmla="*/ 1271 w 1325"/>
                <a:gd name="T23" fmla="*/ 359 h 394"/>
                <a:gd name="T24" fmla="*/ 1206 w 1325"/>
                <a:gd name="T25" fmla="*/ 291 h 394"/>
                <a:gd name="T26" fmla="*/ 1137 w 1325"/>
                <a:gd name="T27" fmla="*/ 231 h 394"/>
                <a:gd name="T28" fmla="*/ 1100 w 1325"/>
                <a:gd name="T29" fmla="*/ 203 h 394"/>
                <a:gd name="T30" fmla="*/ 1029 w 1325"/>
                <a:gd name="T31" fmla="*/ 157 h 394"/>
                <a:gd name="T32" fmla="*/ 908 w 1325"/>
                <a:gd name="T33" fmla="*/ 99 h 394"/>
                <a:gd name="T34" fmla="*/ 824 w 1325"/>
                <a:gd name="T35" fmla="*/ 69 h 394"/>
                <a:gd name="T36" fmla="*/ 743 w 1325"/>
                <a:gd name="T37" fmla="*/ 50 h 394"/>
                <a:gd name="T38" fmla="*/ 701 w 1325"/>
                <a:gd name="T39" fmla="*/ 43 h 394"/>
                <a:gd name="T40" fmla="*/ 611 w 1325"/>
                <a:gd name="T41" fmla="*/ 34 h 394"/>
                <a:gd name="T42" fmla="*/ 522 w 1325"/>
                <a:gd name="T43" fmla="*/ 32 h 394"/>
                <a:gd name="T44" fmla="*/ 391 w 1325"/>
                <a:gd name="T45" fmla="*/ 47 h 394"/>
                <a:gd name="T46" fmla="*/ 263 w 1325"/>
                <a:gd name="T47" fmla="*/ 81 h 394"/>
                <a:gd name="T48" fmla="*/ 178 w 1325"/>
                <a:gd name="T49" fmla="*/ 113 h 394"/>
                <a:gd name="T50" fmla="*/ 95 w 1325"/>
                <a:gd name="T51" fmla="*/ 156 h 394"/>
                <a:gd name="T52" fmla="*/ 60 w 1325"/>
                <a:gd name="T53" fmla="*/ 178 h 394"/>
                <a:gd name="T54" fmla="*/ 0 w 1325"/>
                <a:gd name="T55" fmla="*/ 179 h 394"/>
                <a:gd name="T56" fmla="*/ 41 w 1325"/>
                <a:gd name="T57" fmla="*/ 152 h 394"/>
                <a:gd name="T58" fmla="*/ 123 w 1325"/>
                <a:gd name="T59" fmla="*/ 104 h 394"/>
                <a:gd name="T60" fmla="*/ 207 w 1325"/>
                <a:gd name="T61" fmla="*/ 66 h 394"/>
                <a:gd name="T62" fmla="*/ 294 w 1325"/>
                <a:gd name="T63" fmla="*/ 37 h 394"/>
                <a:gd name="T64" fmla="*/ 388 w 1325"/>
                <a:gd name="T65" fmla="*/ 15 h 394"/>
                <a:gd name="T66" fmla="*/ 522 w 1325"/>
                <a:gd name="T6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5" h="394">
                  <a:moveTo>
                    <a:pt x="522" y="0"/>
                  </a:moveTo>
                  <a:lnTo>
                    <a:pt x="567" y="0"/>
                  </a:lnTo>
                  <a:lnTo>
                    <a:pt x="611" y="1"/>
                  </a:lnTo>
                  <a:lnTo>
                    <a:pt x="656" y="4"/>
                  </a:lnTo>
                  <a:lnTo>
                    <a:pt x="701" y="10"/>
                  </a:lnTo>
                  <a:lnTo>
                    <a:pt x="743" y="18"/>
                  </a:lnTo>
                  <a:lnTo>
                    <a:pt x="751" y="19"/>
                  </a:lnTo>
                  <a:lnTo>
                    <a:pt x="793" y="29"/>
                  </a:lnTo>
                  <a:lnTo>
                    <a:pt x="838" y="40"/>
                  </a:lnTo>
                  <a:lnTo>
                    <a:pt x="879" y="54"/>
                  </a:lnTo>
                  <a:lnTo>
                    <a:pt x="922" y="69"/>
                  </a:lnTo>
                  <a:lnTo>
                    <a:pt x="963" y="87"/>
                  </a:lnTo>
                  <a:lnTo>
                    <a:pt x="1042" y="128"/>
                  </a:lnTo>
                  <a:lnTo>
                    <a:pt x="1081" y="152"/>
                  </a:lnTo>
                  <a:lnTo>
                    <a:pt x="1119" y="177"/>
                  </a:lnTo>
                  <a:lnTo>
                    <a:pt x="1123" y="179"/>
                  </a:lnTo>
                  <a:lnTo>
                    <a:pt x="1160" y="207"/>
                  </a:lnTo>
                  <a:lnTo>
                    <a:pt x="1196" y="237"/>
                  </a:lnTo>
                  <a:lnTo>
                    <a:pt x="1229" y="268"/>
                  </a:lnTo>
                  <a:lnTo>
                    <a:pt x="1262" y="300"/>
                  </a:lnTo>
                  <a:lnTo>
                    <a:pt x="1294" y="335"/>
                  </a:lnTo>
                  <a:lnTo>
                    <a:pt x="1325" y="375"/>
                  </a:lnTo>
                  <a:lnTo>
                    <a:pt x="1300" y="394"/>
                  </a:lnTo>
                  <a:lnTo>
                    <a:pt x="1271" y="359"/>
                  </a:lnTo>
                  <a:lnTo>
                    <a:pt x="1238" y="324"/>
                  </a:lnTo>
                  <a:lnTo>
                    <a:pt x="1206" y="291"/>
                  </a:lnTo>
                  <a:lnTo>
                    <a:pt x="1172" y="260"/>
                  </a:lnTo>
                  <a:lnTo>
                    <a:pt x="1137" y="231"/>
                  </a:lnTo>
                  <a:lnTo>
                    <a:pt x="1100" y="203"/>
                  </a:lnTo>
                  <a:lnTo>
                    <a:pt x="1100" y="203"/>
                  </a:lnTo>
                  <a:lnTo>
                    <a:pt x="1067" y="181"/>
                  </a:lnTo>
                  <a:lnTo>
                    <a:pt x="1029" y="157"/>
                  </a:lnTo>
                  <a:lnTo>
                    <a:pt x="950" y="116"/>
                  </a:lnTo>
                  <a:lnTo>
                    <a:pt x="908" y="99"/>
                  </a:lnTo>
                  <a:lnTo>
                    <a:pt x="866" y="84"/>
                  </a:lnTo>
                  <a:lnTo>
                    <a:pt x="824" y="69"/>
                  </a:lnTo>
                  <a:lnTo>
                    <a:pt x="780" y="59"/>
                  </a:lnTo>
                  <a:lnTo>
                    <a:pt x="743" y="50"/>
                  </a:lnTo>
                  <a:lnTo>
                    <a:pt x="743" y="50"/>
                  </a:lnTo>
                  <a:lnTo>
                    <a:pt x="701" y="43"/>
                  </a:lnTo>
                  <a:lnTo>
                    <a:pt x="656" y="37"/>
                  </a:lnTo>
                  <a:lnTo>
                    <a:pt x="611" y="34"/>
                  </a:lnTo>
                  <a:lnTo>
                    <a:pt x="567" y="32"/>
                  </a:lnTo>
                  <a:lnTo>
                    <a:pt x="522" y="32"/>
                  </a:lnTo>
                  <a:lnTo>
                    <a:pt x="477" y="35"/>
                  </a:lnTo>
                  <a:lnTo>
                    <a:pt x="391" y="47"/>
                  </a:lnTo>
                  <a:lnTo>
                    <a:pt x="307" y="66"/>
                  </a:lnTo>
                  <a:lnTo>
                    <a:pt x="263" y="81"/>
                  </a:lnTo>
                  <a:lnTo>
                    <a:pt x="221" y="96"/>
                  </a:lnTo>
                  <a:lnTo>
                    <a:pt x="178" y="113"/>
                  </a:lnTo>
                  <a:lnTo>
                    <a:pt x="137" y="134"/>
                  </a:lnTo>
                  <a:lnTo>
                    <a:pt x="95" y="156"/>
                  </a:lnTo>
                  <a:lnTo>
                    <a:pt x="60" y="178"/>
                  </a:lnTo>
                  <a:lnTo>
                    <a:pt x="60" y="178"/>
                  </a:lnTo>
                  <a:lnTo>
                    <a:pt x="17" y="206"/>
                  </a:lnTo>
                  <a:lnTo>
                    <a:pt x="0" y="179"/>
                  </a:lnTo>
                  <a:lnTo>
                    <a:pt x="36" y="154"/>
                  </a:lnTo>
                  <a:lnTo>
                    <a:pt x="41" y="152"/>
                  </a:lnTo>
                  <a:lnTo>
                    <a:pt x="82" y="127"/>
                  </a:lnTo>
                  <a:lnTo>
                    <a:pt x="123" y="104"/>
                  </a:lnTo>
                  <a:lnTo>
                    <a:pt x="165" y="84"/>
                  </a:lnTo>
                  <a:lnTo>
                    <a:pt x="207" y="66"/>
                  </a:lnTo>
                  <a:lnTo>
                    <a:pt x="250" y="51"/>
                  </a:lnTo>
                  <a:lnTo>
                    <a:pt x="294" y="37"/>
                  </a:lnTo>
                  <a:lnTo>
                    <a:pt x="383" y="16"/>
                  </a:lnTo>
                  <a:lnTo>
                    <a:pt x="388" y="15"/>
                  </a:lnTo>
                  <a:lnTo>
                    <a:pt x="477" y="3"/>
                  </a:lnTo>
                  <a:lnTo>
                    <a:pt x="52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52" name="Freeform 95"/>
            <p:cNvSpPr>
              <a:spLocks/>
            </p:cNvSpPr>
            <p:nvPr/>
          </p:nvSpPr>
          <p:spPr bwMode="auto">
            <a:xfrm>
              <a:off x="8573480" y="2944318"/>
              <a:ext cx="136222" cy="133831"/>
            </a:xfrm>
            <a:custGeom>
              <a:avLst/>
              <a:gdLst>
                <a:gd name="T0" fmla="*/ 87 w 115"/>
                <a:gd name="T1" fmla="*/ 0 h 111"/>
                <a:gd name="T2" fmla="*/ 115 w 115"/>
                <a:gd name="T3" fmla="*/ 36 h 111"/>
                <a:gd name="T4" fmla="*/ 103 w 115"/>
                <a:gd name="T5" fmla="*/ 111 h 111"/>
                <a:gd name="T6" fmla="*/ 28 w 115"/>
                <a:gd name="T7" fmla="*/ 101 h 111"/>
                <a:gd name="T8" fmla="*/ 0 w 115"/>
                <a:gd name="T9" fmla="*/ 64 h 111"/>
                <a:gd name="T10" fmla="*/ 77 w 115"/>
                <a:gd name="T11" fmla="*/ 75 h 111"/>
                <a:gd name="T12" fmla="*/ 87 w 115"/>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87" y="0"/>
                  </a:moveTo>
                  <a:lnTo>
                    <a:pt x="115" y="36"/>
                  </a:lnTo>
                  <a:lnTo>
                    <a:pt x="103" y="111"/>
                  </a:lnTo>
                  <a:lnTo>
                    <a:pt x="28" y="101"/>
                  </a:lnTo>
                  <a:lnTo>
                    <a:pt x="0" y="64"/>
                  </a:lnTo>
                  <a:lnTo>
                    <a:pt x="77" y="75"/>
                  </a:lnTo>
                  <a:lnTo>
                    <a:pt x="8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53" name="Freeform 96"/>
            <p:cNvSpPr>
              <a:spLocks noEditPoints="1"/>
            </p:cNvSpPr>
            <p:nvPr/>
          </p:nvSpPr>
          <p:spPr bwMode="auto">
            <a:xfrm>
              <a:off x="8410971" y="4550296"/>
              <a:ext cx="272442" cy="262883"/>
            </a:xfrm>
            <a:custGeom>
              <a:avLst/>
              <a:gdLst>
                <a:gd name="T0" fmla="*/ 25 w 228"/>
                <a:gd name="T1" fmla="*/ 175 h 221"/>
                <a:gd name="T2" fmla="*/ 43 w 228"/>
                <a:gd name="T3" fmla="*/ 200 h 221"/>
                <a:gd name="T4" fmla="*/ 18 w 228"/>
                <a:gd name="T5" fmla="*/ 221 h 221"/>
                <a:gd name="T6" fmla="*/ 0 w 228"/>
                <a:gd name="T7" fmla="*/ 196 h 221"/>
                <a:gd name="T8" fmla="*/ 25 w 228"/>
                <a:gd name="T9" fmla="*/ 175 h 221"/>
                <a:gd name="T10" fmla="*/ 74 w 228"/>
                <a:gd name="T11" fmla="*/ 137 h 221"/>
                <a:gd name="T12" fmla="*/ 94 w 228"/>
                <a:gd name="T13" fmla="*/ 161 h 221"/>
                <a:gd name="T14" fmla="*/ 78 w 228"/>
                <a:gd name="T15" fmla="*/ 174 h 221"/>
                <a:gd name="T16" fmla="*/ 68 w 228"/>
                <a:gd name="T17" fmla="*/ 181 h 221"/>
                <a:gd name="T18" fmla="*/ 50 w 228"/>
                <a:gd name="T19" fmla="*/ 156 h 221"/>
                <a:gd name="T20" fmla="*/ 56 w 228"/>
                <a:gd name="T21" fmla="*/ 152 h 221"/>
                <a:gd name="T22" fmla="*/ 74 w 228"/>
                <a:gd name="T23" fmla="*/ 137 h 221"/>
                <a:gd name="T24" fmla="*/ 119 w 228"/>
                <a:gd name="T25" fmla="*/ 94 h 221"/>
                <a:gd name="T26" fmla="*/ 141 w 228"/>
                <a:gd name="T27" fmla="*/ 116 h 221"/>
                <a:gd name="T28" fmla="*/ 132 w 228"/>
                <a:gd name="T29" fmla="*/ 127 h 221"/>
                <a:gd name="T30" fmla="*/ 118 w 228"/>
                <a:gd name="T31" fmla="*/ 139 h 221"/>
                <a:gd name="T32" fmla="*/ 97 w 228"/>
                <a:gd name="T33" fmla="*/ 115 h 221"/>
                <a:gd name="T34" fmla="*/ 110 w 228"/>
                <a:gd name="T35" fmla="*/ 105 h 221"/>
                <a:gd name="T36" fmla="*/ 119 w 228"/>
                <a:gd name="T37" fmla="*/ 94 h 221"/>
                <a:gd name="T38" fmla="*/ 162 w 228"/>
                <a:gd name="T39" fmla="*/ 49 h 221"/>
                <a:gd name="T40" fmla="*/ 187 w 228"/>
                <a:gd name="T41" fmla="*/ 68 h 221"/>
                <a:gd name="T42" fmla="*/ 181 w 228"/>
                <a:gd name="T43" fmla="*/ 75 h 221"/>
                <a:gd name="T44" fmla="*/ 163 w 228"/>
                <a:gd name="T45" fmla="*/ 93 h 221"/>
                <a:gd name="T46" fmla="*/ 141 w 228"/>
                <a:gd name="T47" fmla="*/ 71 h 221"/>
                <a:gd name="T48" fmla="*/ 159 w 228"/>
                <a:gd name="T49" fmla="*/ 53 h 221"/>
                <a:gd name="T50" fmla="*/ 162 w 228"/>
                <a:gd name="T51" fmla="*/ 49 h 221"/>
                <a:gd name="T52" fmla="*/ 203 w 228"/>
                <a:gd name="T53" fmla="*/ 0 h 221"/>
                <a:gd name="T54" fmla="*/ 228 w 228"/>
                <a:gd name="T55" fmla="*/ 19 h 221"/>
                <a:gd name="T56" fmla="*/ 208 w 228"/>
                <a:gd name="T57" fmla="*/ 43 h 221"/>
                <a:gd name="T58" fmla="*/ 183 w 228"/>
                <a:gd name="T59" fmla="*/ 24 h 221"/>
                <a:gd name="T60" fmla="*/ 203 w 228"/>
                <a:gd name="T6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 h="221">
                  <a:moveTo>
                    <a:pt x="25" y="175"/>
                  </a:moveTo>
                  <a:lnTo>
                    <a:pt x="43" y="200"/>
                  </a:lnTo>
                  <a:lnTo>
                    <a:pt x="18" y="221"/>
                  </a:lnTo>
                  <a:lnTo>
                    <a:pt x="0" y="196"/>
                  </a:lnTo>
                  <a:lnTo>
                    <a:pt x="25" y="175"/>
                  </a:lnTo>
                  <a:close/>
                  <a:moveTo>
                    <a:pt x="74" y="137"/>
                  </a:moveTo>
                  <a:lnTo>
                    <a:pt x="94" y="161"/>
                  </a:lnTo>
                  <a:lnTo>
                    <a:pt x="78" y="174"/>
                  </a:lnTo>
                  <a:lnTo>
                    <a:pt x="68" y="181"/>
                  </a:lnTo>
                  <a:lnTo>
                    <a:pt x="50" y="156"/>
                  </a:lnTo>
                  <a:lnTo>
                    <a:pt x="56" y="152"/>
                  </a:lnTo>
                  <a:lnTo>
                    <a:pt x="74" y="137"/>
                  </a:lnTo>
                  <a:close/>
                  <a:moveTo>
                    <a:pt x="119" y="94"/>
                  </a:moveTo>
                  <a:lnTo>
                    <a:pt x="141" y="116"/>
                  </a:lnTo>
                  <a:lnTo>
                    <a:pt x="132" y="127"/>
                  </a:lnTo>
                  <a:lnTo>
                    <a:pt x="118" y="139"/>
                  </a:lnTo>
                  <a:lnTo>
                    <a:pt x="97" y="115"/>
                  </a:lnTo>
                  <a:lnTo>
                    <a:pt x="110" y="105"/>
                  </a:lnTo>
                  <a:lnTo>
                    <a:pt x="119" y="94"/>
                  </a:lnTo>
                  <a:close/>
                  <a:moveTo>
                    <a:pt x="162" y="49"/>
                  </a:moveTo>
                  <a:lnTo>
                    <a:pt x="187" y="68"/>
                  </a:lnTo>
                  <a:lnTo>
                    <a:pt x="181" y="75"/>
                  </a:lnTo>
                  <a:lnTo>
                    <a:pt x="163" y="93"/>
                  </a:lnTo>
                  <a:lnTo>
                    <a:pt x="141" y="71"/>
                  </a:lnTo>
                  <a:lnTo>
                    <a:pt x="159" y="53"/>
                  </a:lnTo>
                  <a:lnTo>
                    <a:pt x="162" y="49"/>
                  </a:lnTo>
                  <a:close/>
                  <a:moveTo>
                    <a:pt x="203" y="0"/>
                  </a:moveTo>
                  <a:lnTo>
                    <a:pt x="228" y="19"/>
                  </a:lnTo>
                  <a:lnTo>
                    <a:pt x="208" y="43"/>
                  </a:lnTo>
                  <a:lnTo>
                    <a:pt x="183" y="24"/>
                  </a:lnTo>
                  <a:lnTo>
                    <a:pt x="20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54" name="Freeform 97"/>
            <p:cNvSpPr>
              <a:spLocks/>
            </p:cNvSpPr>
            <p:nvPr/>
          </p:nvSpPr>
          <p:spPr bwMode="auto">
            <a:xfrm>
              <a:off x="6850402" y="4557465"/>
              <a:ext cx="1582077" cy="470800"/>
            </a:xfrm>
            <a:custGeom>
              <a:avLst/>
              <a:gdLst>
                <a:gd name="T0" fmla="*/ 53 w 1324"/>
                <a:gd name="T1" fmla="*/ 34 h 395"/>
                <a:gd name="T2" fmla="*/ 117 w 1324"/>
                <a:gd name="T3" fmla="*/ 102 h 395"/>
                <a:gd name="T4" fmla="*/ 187 w 1324"/>
                <a:gd name="T5" fmla="*/ 163 h 395"/>
                <a:gd name="T6" fmla="*/ 223 w 1324"/>
                <a:gd name="T7" fmla="*/ 190 h 395"/>
                <a:gd name="T8" fmla="*/ 374 w 1324"/>
                <a:gd name="T9" fmla="*/ 278 h 395"/>
                <a:gd name="T10" fmla="*/ 458 w 1324"/>
                <a:gd name="T11" fmla="*/ 311 h 395"/>
                <a:gd name="T12" fmla="*/ 543 w 1324"/>
                <a:gd name="T13" fmla="*/ 336 h 395"/>
                <a:gd name="T14" fmla="*/ 580 w 1324"/>
                <a:gd name="T15" fmla="*/ 344 h 395"/>
                <a:gd name="T16" fmla="*/ 668 w 1324"/>
                <a:gd name="T17" fmla="*/ 358 h 395"/>
                <a:gd name="T18" fmla="*/ 757 w 1324"/>
                <a:gd name="T19" fmla="*/ 362 h 395"/>
                <a:gd name="T20" fmla="*/ 846 w 1324"/>
                <a:gd name="T21" fmla="*/ 359 h 395"/>
                <a:gd name="T22" fmla="*/ 935 w 1324"/>
                <a:gd name="T23" fmla="*/ 347 h 395"/>
                <a:gd name="T24" fmla="*/ 1016 w 1324"/>
                <a:gd name="T25" fmla="*/ 328 h 395"/>
                <a:gd name="T26" fmla="*/ 1103 w 1324"/>
                <a:gd name="T27" fmla="*/ 299 h 395"/>
                <a:gd name="T28" fmla="*/ 1187 w 1324"/>
                <a:gd name="T29" fmla="*/ 261 h 395"/>
                <a:gd name="T30" fmla="*/ 1263 w 1324"/>
                <a:gd name="T31" fmla="*/ 216 h 395"/>
                <a:gd name="T32" fmla="*/ 1306 w 1324"/>
                <a:gd name="T33" fmla="*/ 188 h 395"/>
                <a:gd name="T34" fmla="*/ 1287 w 1324"/>
                <a:gd name="T35" fmla="*/ 240 h 395"/>
                <a:gd name="T36" fmla="*/ 1241 w 1324"/>
                <a:gd name="T37" fmla="*/ 268 h 395"/>
                <a:gd name="T38" fmla="*/ 1159 w 1324"/>
                <a:gd name="T39" fmla="*/ 311 h 395"/>
                <a:gd name="T40" fmla="*/ 1073 w 1324"/>
                <a:gd name="T41" fmla="*/ 343 h 395"/>
                <a:gd name="T42" fmla="*/ 986 w 1324"/>
                <a:gd name="T43" fmla="*/ 368 h 395"/>
                <a:gd name="T44" fmla="*/ 935 w 1324"/>
                <a:gd name="T45" fmla="*/ 380 h 395"/>
                <a:gd name="T46" fmla="*/ 801 w 1324"/>
                <a:gd name="T47" fmla="*/ 395 h 395"/>
                <a:gd name="T48" fmla="*/ 712 w 1324"/>
                <a:gd name="T49" fmla="*/ 393 h 395"/>
                <a:gd name="T50" fmla="*/ 624 w 1324"/>
                <a:gd name="T51" fmla="*/ 384 h 395"/>
                <a:gd name="T52" fmla="*/ 572 w 1324"/>
                <a:gd name="T53" fmla="*/ 375 h 395"/>
                <a:gd name="T54" fmla="*/ 486 w 1324"/>
                <a:gd name="T55" fmla="*/ 353 h 395"/>
                <a:gd name="T56" fmla="*/ 402 w 1324"/>
                <a:gd name="T57" fmla="*/ 325 h 395"/>
                <a:gd name="T58" fmla="*/ 281 w 1324"/>
                <a:gd name="T59" fmla="*/ 266 h 395"/>
                <a:gd name="T60" fmla="*/ 200 w 1324"/>
                <a:gd name="T61" fmla="*/ 214 h 395"/>
                <a:gd name="T62" fmla="*/ 128 w 1324"/>
                <a:gd name="T63" fmla="*/ 158 h 395"/>
                <a:gd name="T64" fmla="*/ 61 w 1324"/>
                <a:gd name="T65" fmla="*/ 93 h 395"/>
                <a:gd name="T66" fmla="*/ 0 w 1324"/>
                <a:gd name="T67"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4" h="395">
                  <a:moveTo>
                    <a:pt x="25" y="0"/>
                  </a:moveTo>
                  <a:lnTo>
                    <a:pt x="53" y="34"/>
                  </a:lnTo>
                  <a:lnTo>
                    <a:pt x="85" y="69"/>
                  </a:lnTo>
                  <a:lnTo>
                    <a:pt x="117" y="102"/>
                  </a:lnTo>
                  <a:lnTo>
                    <a:pt x="151" y="134"/>
                  </a:lnTo>
                  <a:lnTo>
                    <a:pt x="187" y="163"/>
                  </a:lnTo>
                  <a:lnTo>
                    <a:pt x="223" y="190"/>
                  </a:lnTo>
                  <a:lnTo>
                    <a:pt x="223" y="190"/>
                  </a:lnTo>
                  <a:lnTo>
                    <a:pt x="294" y="237"/>
                  </a:lnTo>
                  <a:lnTo>
                    <a:pt x="374" y="278"/>
                  </a:lnTo>
                  <a:lnTo>
                    <a:pt x="415" y="296"/>
                  </a:lnTo>
                  <a:lnTo>
                    <a:pt x="458" y="311"/>
                  </a:lnTo>
                  <a:lnTo>
                    <a:pt x="499" y="324"/>
                  </a:lnTo>
                  <a:lnTo>
                    <a:pt x="543" y="336"/>
                  </a:lnTo>
                  <a:lnTo>
                    <a:pt x="580" y="344"/>
                  </a:lnTo>
                  <a:lnTo>
                    <a:pt x="580" y="344"/>
                  </a:lnTo>
                  <a:lnTo>
                    <a:pt x="624" y="352"/>
                  </a:lnTo>
                  <a:lnTo>
                    <a:pt x="668" y="358"/>
                  </a:lnTo>
                  <a:lnTo>
                    <a:pt x="712" y="361"/>
                  </a:lnTo>
                  <a:lnTo>
                    <a:pt x="757" y="362"/>
                  </a:lnTo>
                  <a:lnTo>
                    <a:pt x="801" y="362"/>
                  </a:lnTo>
                  <a:lnTo>
                    <a:pt x="846" y="359"/>
                  </a:lnTo>
                  <a:lnTo>
                    <a:pt x="935" y="347"/>
                  </a:lnTo>
                  <a:lnTo>
                    <a:pt x="935" y="347"/>
                  </a:lnTo>
                  <a:lnTo>
                    <a:pt x="973" y="339"/>
                  </a:lnTo>
                  <a:lnTo>
                    <a:pt x="1016" y="328"/>
                  </a:lnTo>
                  <a:lnTo>
                    <a:pt x="1060" y="314"/>
                  </a:lnTo>
                  <a:lnTo>
                    <a:pt x="1103" y="299"/>
                  </a:lnTo>
                  <a:lnTo>
                    <a:pt x="1145" y="281"/>
                  </a:lnTo>
                  <a:lnTo>
                    <a:pt x="1187" y="261"/>
                  </a:lnTo>
                  <a:lnTo>
                    <a:pt x="1228" y="239"/>
                  </a:lnTo>
                  <a:lnTo>
                    <a:pt x="1263" y="216"/>
                  </a:lnTo>
                  <a:lnTo>
                    <a:pt x="1263" y="216"/>
                  </a:lnTo>
                  <a:lnTo>
                    <a:pt x="1306" y="188"/>
                  </a:lnTo>
                  <a:lnTo>
                    <a:pt x="1324" y="215"/>
                  </a:lnTo>
                  <a:lnTo>
                    <a:pt x="1287" y="240"/>
                  </a:lnTo>
                  <a:lnTo>
                    <a:pt x="1282" y="243"/>
                  </a:lnTo>
                  <a:lnTo>
                    <a:pt x="1241" y="268"/>
                  </a:lnTo>
                  <a:lnTo>
                    <a:pt x="1200" y="290"/>
                  </a:lnTo>
                  <a:lnTo>
                    <a:pt x="1159" y="311"/>
                  </a:lnTo>
                  <a:lnTo>
                    <a:pt x="1116" y="328"/>
                  </a:lnTo>
                  <a:lnTo>
                    <a:pt x="1073" y="343"/>
                  </a:lnTo>
                  <a:lnTo>
                    <a:pt x="1029" y="358"/>
                  </a:lnTo>
                  <a:lnTo>
                    <a:pt x="986" y="368"/>
                  </a:lnTo>
                  <a:lnTo>
                    <a:pt x="942" y="378"/>
                  </a:lnTo>
                  <a:lnTo>
                    <a:pt x="935" y="380"/>
                  </a:lnTo>
                  <a:lnTo>
                    <a:pt x="846" y="392"/>
                  </a:lnTo>
                  <a:lnTo>
                    <a:pt x="801" y="395"/>
                  </a:lnTo>
                  <a:lnTo>
                    <a:pt x="757" y="395"/>
                  </a:lnTo>
                  <a:lnTo>
                    <a:pt x="712" y="393"/>
                  </a:lnTo>
                  <a:lnTo>
                    <a:pt x="668" y="390"/>
                  </a:lnTo>
                  <a:lnTo>
                    <a:pt x="624" y="384"/>
                  </a:lnTo>
                  <a:lnTo>
                    <a:pt x="580" y="377"/>
                  </a:lnTo>
                  <a:lnTo>
                    <a:pt x="572" y="375"/>
                  </a:lnTo>
                  <a:lnTo>
                    <a:pt x="530" y="365"/>
                  </a:lnTo>
                  <a:lnTo>
                    <a:pt x="486" y="353"/>
                  </a:lnTo>
                  <a:lnTo>
                    <a:pt x="444" y="340"/>
                  </a:lnTo>
                  <a:lnTo>
                    <a:pt x="402" y="325"/>
                  </a:lnTo>
                  <a:lnTo>
                    <a:pt x="360" y="308"/>
                  </a:lnTo>
                  <a:lnTo>
                    <a:pt x="281" y="266"/>
                  </a:lnTo>
                  <a:lnTo>
                    <a:pt x="204" y="216"/>
                  </a:lnTo>
                  <a:lnTo>
                    <a:pt x="200" y="214"/>
                  </a:lnTo>
                  <a:lnTo>
                    <a:pt x="163" y="187"/>
                  </a:lnTo>
                  <a:lnTo>
                    <a:pt x="128" y="158"/>
                  </a:lnTo>
                  <a:lnTo>
                    <a:pt x="94" y="125"/>
                  </a:lnTo>
                  <a:lnTo>
                    <a:pt x="61" y="93"/>
                  </a:lnTo>
                  <a:lnTo>
                    <a:pt x="29" y="58"/>
                  </a:lnTo>
                  <a:lnTo>
                    <a:pt x="0" y="19"/>
                  </a:lnTo>
                  <a:lnTo>
                    <a:pt x="2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55" name="Freeform 98"/>
            <p:cNvSpPr>
              <a:spLocks/>
            </p:cNvSpPr>
            <p:nvPr/>
          </p:nvSpPr>
          <p:spPr bwMode="auto">
            <a:xfrm>
              <a:off x="6824115" y="4533567"/>
              <a:ext cx="138611" cy="133831"/>
            </a:xfrm>
            <a:custGeom>
              <a:avLst/>
              <a:gdLst>
                <a:gd name="T0" fmla="*/ 10 w 115"/>
                <a:gd name="T1" fmla="*/ 0 h 112"/>
                <a:gd name="T2" fmla="*/ 87 w 115"/>
                <a:gd name="T3" fmla="*/ 10 h 112"/>
                <a:gd name="T4" fmla="*/ 115 w 115"/>
                <a:gd name="T5" fmla="*/ 47 h 112"/>
                <a:gd name="T6" fmla="*/ 38 w 115"/>
                <a:gd name="T7" fmla="*/ 35 h 112"/>
                <a:gd name="T8" fmla="*/ 28 w 115"/>
                <a:gd name="T9" fmla="*/ 112 h 112"/>
                <a:gd name="T10" fmla="*/ 0 w 115"/>
                <a:gd name="T11" fmla="*/ 75 h 112"/>
                <a:gd name="T12" fmla="*/ 10 w 115"/>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15" h="112">
                  <a:moveTo>
                    <a:pt x="10" y="0"/>
                  </a:moveTo>
                  <a:lnTo>
                    <a:pt x="87" y="10"/>
                  </a:lnTo>
                  <a:lnTo>
                    <a:pt x="115" y="47"/>
                  </a:lnTo>
                  <a:lnTo>
                    <a:pt x="38" y="35"/>
                  </a:lnTo>
                  <a:lnTo>
                    <a:pt x="28" y="112"/>
                  </a:lnTo>
                  <a:lnTo>
                    <a:pt x="0" y="75"/>
                  </a:lnTo>
                  <a:lnTo>
                    <a:pt x="1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defTabSz="914228">
                <a:defRPr/>
              </a:pPr>
              <a:endParaRPr lang="en-US" kern="0">
                <a:latin typeface="Segoe UI Semilight"/>
              </a:endParaRPr>
            </a:p>
          </p:txBody>
        </p:sp>
        <p:sp>
          <p:nvSpPr>
            <p:cNvPr id="56" name="TextBox 6"/>
            <p:cNvSpPr txBox="1"/>
            <p:nvPr/>
          </p:nvSpPr>
          <p:spPr>
            <a:xfrm>
              <a:off x="43550" y="5328445"/>
              <a:ext cx="3240000" cy="400110"/>
            </a:xfrm>
            <a:prstGeom prst="rect">
              <a:avLst/>
            </a:prstGeom>
            <a:noFill/>
          </p:spPr>
          <p:txBody>
            <a:bodyPr wrap="square" rtlCol="0">
              <a:spAutoFit/>
            </a:bodyPr>
            <a:lstStyle/>
            <a:p>
              <a:pPr algn="r" defTabSz="914228">
                <a:defRPr/>
              </a:pPr>
              <a:r>
                <a:rPr lang="en-US" sz="2000" kern="0" dirty="0">
                  <a:solidFill>
                    <a:schemeClr val="accent3"/>
                  </a:solidFill>
                  <a:latin typeface="Segoe UI Semilight"/>
                </a:rPr>
                <a:t>Develop + test</a:t>
              </a:r>
            </a:p>
          </p:txBody>
        </p:sp>
        <p:sp>
          <p:nvSpPr>
            <p:cNvPr id="57" name="TextBox 47"/>
            <p:cNvSpPr txBox="1"/>
            <p:nvPr/>
          </p:nvSpPr>
          <p:spPr>
            <a:xfrm>
              <a:off x="43550" y="1899446"/>
              <a:ext cx="3240000" cy="400110"/>
            </a:xfrm>
            <a:prstGeom prst="rect">
              <a:avLst/>
            </a:prstGeom>
            <a:noFill/>
          </p:spPr>
          <p:txBody>
            <a:bodyPr wrap="square" rtlCol="0">
              <a:spAutoFit/>
            </a:bodyPr>
            <a:lstStyle/>
            <a:p>
              <a:pPr algn="r" defTabSz="914228">
                <a:defRPr/>
              </a:pPr>
              <a:r>
                <a:rPr lang="en-US" sz="2000" kern="0" dirty="0">
                  <a:solidFill>
                    <a:schemeClr val="accent3"/>
                  </a:solidFill>
                  <a:latin typeface="Segoe UI Semilight"/>
                </a:rPr>
                <a:t>Plan + track</a:t>
              </a:r>
            </a:p>
          </p:txBody>
        </p:sp>
        <p:sp>
          <p:nvSpPr>
            <p:cNvPr id="58" name="TextBox 48"/>
            <p:cNvSpPr txBox="1"/>
            <p:nvPr/>
          </p:nvSpPr>
          <p:spPr>
            <a:xfrm>
              <a:off x="9015006" y="5328445"/>
              <a:ext cx="3240000" cy="400110"/>
            </a:xfrm>
            <a:prstGeom prst="rect">
              <a:avLst/>
            </a:prstGeom>
            <a:noFill/>
          </p:spPr>
          <p:txBody>
            <a:bodyPr wrap="square" rtlCol="0">
              <a:spAutoFit/>
            </a:bodyPr>
            <a:lstStyle/>
            <a:p>
              <a:pPr defTabSz="914228">
                <a:defRPr/>
              </a:pPr>
              <a:r>
                <a:rPr lang="en-US" sz="2000" kern="0" dirty="0">
                  <a:solidFill>
                    <a:schemeClr val="accent3"/>
                  </a:solidFill>
                  <a:latin typeface="Segoe UI Semilight"/>
                </a:rPr>
                <a:t>Monitor + learn</a:t>
              </a:r>
            </a:p>
          </p:txBody>
        </p:sp>
        <p:sp>
          <p:nvSpPr>
            <p:cNvPr id="59" name="TextBox 49"/>
            <p:cNvSpPr txBox="1"/>
            <p:nvPr/>
          </p:nvSpPr>
          <p:spPr>
            <a:xfrm>
              <a:off x="9015006" y="1899446"/>
              <a:ext cx="3240000" cy="400110"/>
            </a:xfrm>
            <a:prstGeom prst="rect">
              <a:avLst/>
            </a:prstGeom>
            <a:noFill/>
          </p:spPr>
          <p:txBody>
            <a:bodyPr wrap="square" rtlCol="0">
              <a:spAutoFit/>
            </a:bodyPr>
            <a:lstStyle/>
            <a:p>
              <a:pPr defTabSz="914228">
                <a:defRPr/>
              </a:pPr>
              <a:r>
                <a:rPr lang="en-US" sz="2000" kern="0" dirty="0">
                  <a:solidFill>
                    <a:schemeClr val="accent3"/>
                  </a:solidFill>
                  <a:latin typeface="Segoe UI Semilight"/>
                </a:rPr>
                <a:t>Release</a:t>
              </a:r>
            </a:p>
          </p:txBody>
        </p:sp>
        <p:sp>
          <p:nvSpPr>
            <p:cNvPr id="60" name="TextBox 8"/>
            <p:cNvSpPr txBox="1"/>
            <p:nvPr/>
          </p:nvSpPr>
          <p:spPr>
            <a:xfrm>
              <a:off x="43550" y="3602805"/>
              <a:ext cx="3193200" cy="430887"/>
            </a:xfrm>
            <a:prstGeom prst="rect">
              <a:avLst/>
            </a:prstGeom>
            <a:noFill/>
          </p:spPr>
          <p:txBody>
            <a:bodyPr wrap="square" lIns="0" tIns="0" rIns="0" bIns="0" rtlCol="0">
              <a:spAutoFit/>
            </a:bodyPr>
            <a:lstStyle/>
            <a:p>
              <a:pPr algn="ctr" defTabSz="914228">
                <a:defRPr/>
              </a:pPr>
              <a:r>
                <a:rPr lang="en-US" sz="2800" kern="800" spc="100" dirty="0">
                  <a:latin typeface="+mj-lt"/>
                  <a:cs typeface="Segoe UI Semibold" panose="020B0702040204020203" pitchFamily="34" charset="0"/>
                </a:rPr>
                <a:t>Development</a:t>
              </a:r>
            </a:p>
          </p:txBody>
        </p:sp>
        <p:sp>
          <p:nvSpPr>
            <p:cNvPr id="61" name="TextBox 44"/>
            <p:cNvSpPr txBox="1"/>
            <p:nvPr/>
          </p:nvSpPr>
          <p:spPr>
            <a:xfrm>
              <a:off x="9278481" y="3602805"/>
              <a:ext cx="3191972" cy="430887"/>
            </a:xfrm>
            <a:prstGeom prst="rect">
              <a:avLst/>
            </a:prstGeom>
            <a:noFill/>
          </p:spPr>
          <p:txBody>
            <a:bodyPr wrap="square" lIns="0" tIns="0" rIns="0" bIns="0" rtlCol="0">
              <a:spAutoFit/>
            </a:bodyPr>
            <a:lstStyle/>
            <a:p>
              <a:pPr algn="ctr" defTabSz="914228">
                <a:defRPr/>
              </a:pPr>
              <a:r>
                <a:rPr lang="de-DE" sz="2800" kern="800" spc="100" dirty="0">
                  <a:latin typeface="+mj-lt"/>
                  <a:cs typeface="Segoe UI Semibold" panose="020B0702040204020203" pitchFamily="34" charset="0"/>
                </a:rPr>
                <a:t>Production</a:t>
              </a:r>
              <a:endParaRPr lang="en-US" sz="2800" kern="800" spc="100" dirty="0">
                <a:latin typeface="+mj-lt"/>
                <a:cs typeface="Segoe UI Semibold" panose="020B0702040204020203" pitchFamily="34" charset="0"/>
              </a:endParaRPr>
            </a:p>
          </p:txBody>
        </p:sp>
      </p:grpSp>
      <p:sp>
        <p:nvSpPr>
          <p:cNvPr id="7" name="Text Placeholder 6"/>
          <p:cNvSpPr>
            <a:spLocks noGrp="1"/>
          </p:cNvSpPr>
          <p:nvPr>
            <p:ph type="body" sz="quarter" idx="10"/>
          </p:nvPr>
        </p:nvSpPr>
        <p:spPr/>
        <p:txBody>
          <a:bodyPr/>
          <a:lstStyle/>
          <a:p>
            <a:r>
              <a:rPr lang="de-DE">
                <a:solidFill>
                  <a:schemeClr val="tx1"/>
                </a:solidFill>
              </a:rPr>
              <a:t>The converged DevOps lifecycle</a:t>
            </a:r>
            <a:endParaRPr lang="en-US">
              <a:solidFill>
                <a:schemeClr val="tx1"/>
              </a:solidFill>
            </a:endParaRPr>
          </a:p>
        </p:txBody>
      </p:sp>
    </p:spTree>
    <p:extLst>
      <p:ext uri="{BB962C8B-B14F-4D97-AF65-F5344CB8AC3E}">
        <p14:creationId xmlns:p14="http://schemas.microsoft.com/office/powerpoint/2010/main" val="779803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Appendix instructions</a:t>
            </a:r>
            <a:endParaRPr lang="de-DE" dirty="0"/>
          </a:p>
        </p:txBody>
      </p:sp>
      <p:sp>
        <p:nvSpPr>
          <p:cNvPr id="6" name="Text Placeholder 5"/>
          <p:cNvSpPr>
            <a:spLocks noGrp="1"/>
          </p:cNvSpPr>
          <p:nvPr>
            <p:ph type="body" sz="quarter" idx="4294967295"/>
          </p:nvPr>
        </p:nvSpPr>
        <p:spPr>
          <a:xfrm>
            <a:off x="0" y="6356350"/>
            <a:ext cx="12436475" cy="630238"/>
          </a:xfrm>
        </p:spPr>
        <p:txBody>
          <a:bodyPr>
            <a:normAutofit fontScale="25000" lnSpcReduction="20000"/>
          </a:bodyPr>
          <a:lstStyle/>
          <a:p>
            <a:r>
              <a:rPr lang="en-US" dirty="0"/>
              <a:t>How to use</a:t>
            </a:r>
            <a:endParaRPr lang="de-DE" dirty="0"/>
          </a:p>
          <a:p>
            <a:r>
              <a:rPr lang="de-DE" dirty="0"/>
              <a:t>How to use</a:t>
            </a:r>
          </a:p>
          <a:p>
            <a:r>
              <a:rPr lang="de-DE" dirty="0"/>
              <a:t>How to use</a:t>
            </a:r>
          </a:p>
          <a:p>
            <a:r>
              <a:rPr lang="en-US" dirty="0"/>
              <a:t>How to use the appendix slides</a:t>
            </a:r>
            <a:endParaRPr lang="de-DE" dirty="0"/>
          </a:p>
        </p:txBody>
      </p:sp>
      <p:sp>
        <p:nvSpPr>
          <p:cNvPr id="5" name="Text Placeholder 4"/>
          <p:cNvSpPr>
            <a:spLocks noGrp="1"/>
          </p:cNvSpPr>
          <p:nvPr>
            <p:ph type="body" sz="quarter" idx="4294967295"/>
          </p:nvPr>
        </p:nvSpPr>
        <p:spPr>
          <a:xfrm>
            <a:off x="274637" y="3340894"/>
            <a:ext cx="7315201" cy="3241675"/>
          </a:xfrm>
        </p:spPr>
        <p:txBody>
          <a:bodyPr>
            <a:normAutofit/>
          </a:bodyPr>
          <a:lstStyle/>
          <a:p>
            <a:r>
              <a:rPr lang="en-US" sz="2000" dirty="0">
                <a:solidFill>
                  <a:schemeClr val="bg1"/>
                </a:solidFill>
              </a:rPr>
              <a:t>Use the appendix slides to build a customized narrative by adding specific solution/feature/SKU/ISV details to your deck.</a:t>
            </a:r>
          </a:p>
          <a:p>
            <a:r>
              <a:rPr lang="en-US" sz="2000" dirty="0">
                <a:solidFill>
                  <a:schemeClr val="bg1"/>
                </a:solidFill>
              </a:rPr>
              <a:t>Choose the features that are most interesting for your customer and a) demo live or b) insert feature slides</a:t>
            </a:r>
          </a:p>
          <a:p>
            <a:r>
              <a:rPr lang="en-US" sz="2000" dirty="0">
                <a:solidFill>
                  <a:schemeClr val="bg1"/>
                </a:solidFill>
              </a:rPr>
              <a:t>Use the DevOps Lifecycle slides as a frame for an end-to-end story or feature demo</a:t>
            </a:r>
          </a:p>
        </p:txBody>
      </p:sp>
    </p:spTree>
    <p:extLst>
      <p:ext uri="{BB962C8B-B14F-4D97-AF65-F5344CB8AC3E}">
        <p14:creationId xmlns:p14="http://schemas.microsoft.com/office/powerpoint/2010/main" val="1882234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a:t>DevOps solution details</a:t>
            </a:r>
            <a:br>
              <a:rPr lang="en-US" sz="7200" dirty="0"/>
            </a:br>
            <a:endParaRPr lang="en-US" dirty="0"/>
          </a:p>
        </p:txBody>
      </p:sp>
    </p:spTree>
    <p:extLst>
      <p:ext uri="{BB962C8B-B14F-4D97-AF65-F5344CB8AC3E}">
        <p14:creationId xmlns:p14="http://schemas.microsoft.com/office/powerpoint/2010/main" val="18462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8732837" y="1958976"/>
            <a:ext cx="3703638" cy="221615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r>
              <a:rPr lang="en-US" sz="1600" dirty="0">
                <a:solidFill>
                  <a:schemeClr val="tx1"/>
                </a:solidFill>
              </a:rPr>
              <a:t>Microsoft helps you and your business:</a:t>
            </a:r>
          </a:p>
        </p:txBody>
      </p:sp>
      <p:grpSp>
        <p:nvGrpSpPr>
          <p:cNvPr id="29" name="Group 28"/>
          <p:cNvGrpSpPr/>
          <p:nvPr/>
        </p:nvGrpSpPr>
        <p:grpSpPr>
          <a:xfrm>
            <a:off x="8885237" y="2578894"/>
            <a:ext cx="3397293" cy="1427566"/>
            <a:chOff x="8885237" y="2578894"/>
            <a:chExt cx="3397293" cy="1427566"/>
          </a:xfrm>
        </p:grpSpPr>
        <p:sp>
          <p:nvSpPr>
            <p:cNvPr id="22" name="Rectangle 21"/>
            <p:cNvSpPr/>
            <p:nvPr/>
          </p:nvSpPr>
          <p:spPr>
            <a:xfrm>
              <a:off x="8885237" y="3093377"/>
              <a:ext cx="1038630" cy="90558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Shorten cycle times</a:t>
              </a:r>
            </a:p>
          </p:txBody>
        </p:sp>
        <p:sp>
          <p:nvSpPr>
            <p:cNvPr id="24" name="Rectangle 23"/>
            <p:cNvSpPr/>
            <p:nvPr/>
          </p:nvSpPr>
          <p:spPr>
            <a:xfrm>
              <a:off x="10070013" y="3100875"/>
              <a:ext cx="1029286" cy="9055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Improve quality &amp; availability</a:t>
              </a:r>
            </a:p>
          </p:txBody>
        </p:sp>
        <p:sp>
          <p:nvSpPr>
            <p:cNvPr id="25" name="Rectangle 24"/>
            <p:cNvSpPr/>
            <p:nvPr/>
          </p:nvSpPr>
          <p:spPr>
            <a:xfrm>
              <a:off x="11253244" y="3100875"/>
              <a:ext cx="1029286" cy="90558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Optimize resources</a:t>
              </a:r>
            </a:p>
          </p:txBody>
        </p:sp>
        <p:sp>
          <p:nvSpPr>
            <p:cNvPr id="26" name="Oval 25"/>
            <p:cNvSpPr/>
            <p:nvPr/>
          </p:nvSpPr>
          <p:spPr>
            <a:xfrm>
              <a:off x="9047091" y="2578894"/>
              <a:ext cx="708669" cy="708669"/>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234221" y="2578894"/>
              <a:ext cx="708669" cy="708669"/>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11413553" y="2597315"/>
              <a:ext cx="708669" cy="708669"/>
            </a:xfrm>
            <a:prstGeom prst="ellipse">
              <a:avLst/>
            </a:prstGeom>
            <a:solidFill>
              <a:schemeClr val="bg1"/>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p:cNvSpPr/>
          <p:nvPr/>
        </p:nvSpPr>
        <p:spPr>
          <a:xfrm>
            <a:off x="0" y="0"/>
            <a:ext cx="8732837" cy="19589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DevOpsKeyVisual.png"/>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l="-34211" r="-34211"/>
          <a:stretch>
            <a:fillRect/>
          </a:stretch>
        </p:blipFill>
        <p:spPr>
          <a:xfrm>
            <a:off x="8732837" y="-52388"/>
            <a:ext cx="3352800" cy="2011363"/>
          </a:xfrm>
        </p:spPr>
      </p:pic>
      <p:sp>
        <p:nvSpPr>
          <p:cNvPr id="3" name="Text Placeholder 2"/>
          <p:cNvSpPr>
            <a:spLocks noGrp="1"/>
          </p:cNvSpPr>
          <p:nvPr>
            <p:ph type="body" sz="quarter" idx="4294967295"/>
          </p:nvPr>
        </p:nvSpPr>
        <p:spPr>
          <a:xfrm>
            <a:off x="198437" y="216694"/>
            <a:ext cx="8458200" cy="1688306"/>
          </a:xfrm>
          <a:prstGeom prst="rect">
            <a:avLst/>
          </a:prstGeom>
        </p:spPr>
        <p:txBody>
          <a:bodyPr>
            <a:normAutofit fontScale="85000" lnSpcReduction="20000"/>
          </a:bodyPr>
          <a:lstStyle/>
          <a:p>
            <a:pPr marL="0" indent="0">
              <a:buNone/>
            </a:pPr>
            <a:r>
              <a:rPr lang="en-US" sz="3900" dirty="0">
                <a:solidFill>
                  <a:schemeClr val="bg1"/>
                </a:solidFill>
              </a:rPr>
              <a:t>Agility and DevOps</a:t>
            </a:r>
          </a:p>
          <a:p>
            <a:pPr marL="465795" lvl="1" indent="0">
              <a:spcBef>
                <a:spcPts val="0"/>
              </a:spcBef>
              <a:buNone/>
            </a:pPr>
            <a:endParaRPr lang="en-US" dirty="0">
              <a:solidFill>
                <a:schemeClr val="bg1"/>
              </a:solidFill>
            </a:endParaRPr>
          </a:p>
          <a:p>
            <a:pPr marL="0" lvl="1" indent="0">
              <a:lnSpc>
                <a:spcPct val="110000"/>
              </a:lnSpc>
              <a:spcBef>
                <a:spcPts val="0"/>
              </a:spcBef>
              <a:buNone/>
            </a:pPr>
            <a:r>
              <a:rPr lang="en-US" dirty="0">
                <a:solidFill>
                  <a:schemeClr val="bg1"/>
                </a:solidFill>
              </a:rPr>
              <a:t>Deliver winning applications using a comprehensive set of best-in-class tools and technologies that align development and operations teams, working on-premises, in the cloud, or in hybrid environments.</a:t>
            </a:r>
          </a:p>
        </p:txBody>
      </p:sp>
      <p:sp>
        <p:nvSpPr>
          <p:cNvPr id="18" name="Text Placeholder 6"/>
          <p:cNvSpPr>
            <a:spLocks noGrp="1"/>
          </p:cNvSpPr>
          <p:nvPr>
            <p:ph type="body" sz="quarter" idx="4294967295"/>
          </p:nvPr>
        </p:nvSpPr>
        <p:spPr>
          <a:xfrm>
            <a:off x="198437" y="2054226"/>
            <a:ext cx="8109204" cy="1863111"/>
          </a:xfrm>
          <a:prstGeom prst="rect">
            <a:avLst/>
          </a:prstGeom>
        </p:spPr>
        <p:txBody>
          <a:bodyPr>
            <a:noAutofit/>
          </a:bodyPr>
          <a:lstStyle/>
          <a:p>
            <a:pPr marL="0" indent="0">
              <a:buNone/>
            </a:pPr>
            <a:r>
              <a:rPr lang="en-US" sz="2400" dirty="0"/>
              <a:t>What is it?</a:t>
            </a:r>
          </a:p>
          <a:p>
            <a:pPr marL="0" indent="0">
              <a:lnSpc>
                <a:spcPct val="100000"/>
              </a:lnSpc>
              <a:buNone/>
            </a:pPr>
            <a:r>
              <a:rPr lang="en-US" sz="1300" dirty="0">
                <a:latin typeface="Segoe UI" panose="020B0502040204020203" pitchFamily="34" charset="0"/>
                <a:cs typeface="Segoe UI" panose="020B0502040204020203" pitchFamily="34" charset="0"/>
              </a:rPr>
              <a:t>The Microsoft DevOps solution enables organizations to shorten cycle times while improving software quality by streamlining the entire development workflow, from the backlog, through build and test, all the way into production, with real-time monitoring for availability and performance as well as user analytics to help inform the business on what to focus on next. With support for on-premises, in the cloud, or hybrid infrastructure, the Microsoft DevOps solution is the only comprehensive set of best-in-class tools and technologies that help you increase agility, improve quality, and save time and money in the process.</a:t>
            </a:r>
            <a:endParaRPr lang="en-US" sz="1400" dirty="0">
              <a:latin typeface="Segoe UI" panose="020B0502040204020203" pitchFamily="34" charset="0"/>
              <a:cs typeface="Segoe UI" panose="020B0502040204020203" pitchFamily="34" charset="0"/>
            </a:endParaRPr>
          </a:p>
        </p:txBody>
      </p:sp>
      <p:sp>
        <p:nvSpPr>
          <p:cNvPr id="10" name="Text Placeholder 9"/>
          <p:cNvSpPr>
            <a:spLocks noGrp="1"/>
          </p:cNvSpPr>
          <p:nvPr>
            <p:ph type="body" sz="quarter" idx="4294967295"/>
          </p:nvPr>
        </p:nvSpPr>
        <p:spPr>
          <a:xfrm>
            <a:off x="198437" y="3884431"/>
            <a:ext cx="12238038" cy="716087"/>
          </a:xfrm>
          <a:prstGeom prst="rect">
            <a:avLst/>
          </a:prstGeom>
        </p:spPr>
        <p:txBody>
          <a:bodyPr>
            <a:normAutofit lnSpcReduction="10000"/>
          </a:bodyPr>
          <a:lstStyle/>
          <a:p>
            <a:pPr marL="0" lvl="0" indent="0">
              <a:buNone/>
            </a:pPr>
            <a:r>
              <a:rPr lang="en-US" sz="2400" dirty="0">
                <a:solidFill>
                  <a:srgbClr val="505050"/>
                </a:solidFill>
              </a:rPr>
              <a:t>End-to-end capabilities</a:t>
            </a:r>
          </a:p>
          <a:p>
            <a:pPr marL="0" indent="0">
              <a:buNone/>
            </a:pPr>
            <a:r>
              <a:rPr lang="en-US" sz="1300" dirty="0">
                <a:latin typeface="Segoe UI" panose="020B0502040204020203" pitchFamily="34" charset="0"/>
                <a:cs typeface="Segoe UI" panose="020B0502040204020203" pitchFamily="34" charset="0"/>
              </a:rPr>
              <a:t>The Microsoft DevOps solution provides a comprehensive set of best-in-class tools and technologies that help you deliver the right applications, right now. </a:t>
            </a:r>
            <a:endParaRPr lang="en-US" dirty="0"/>
          </a:p>
        </p:txBody>
      </p:sp>
      <p:pic>
        <p:nvPicPr>
          <p:cNvPr id="15" name="Picture 14" descr="Agility_Speedome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9786" y="2592718"/>
            <a:ext cx="857490" cy="662606"/>
          </a:xfrm>
          <a:prstGeom prst="rect">
            <a:avLst/>
          </a:prstGeom>
        </p:spPr>
      </p:pic>
      <p:pic>
        <p:nvPicPr>
          <p:cNvPr id="16" name="Picture 15" descr="CloudBuildingHybri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57375" y="2667781"/>
            <a:ext cx="663211" cy="512481"/>
          </a:xfrm>
          <a:prstGeom prst="rect">
            <a:avLst/>
          </a:prstGeom>
        </p:spPr>
      </p:pic>
      <p:pic>
        <p:nvPicPr>
          <p:cNvPr id="17" name="Picture 16" descr="Insecur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36427" y="2642157"/>
            <a:ext cx="729532" cy="563729"/>
          </a:xfrm>
          <a:prstGeom prst="rect">
            <a:avLst/>
          </a:prstGeom>
        </p:spPr>
      </p:pic>
      <p:sp>
        <p:nvSpPr>
          <p:cNvPr id="30" name="Rectangle 29"/>
          <p:cNvSpPr/>
          <p:nvPr/>
        </p:nvSpPr>
        <p:spPr>
          <a:xfrm>
            <a:off x="350837" y="4619461"/>
            <a:ext cx="2895600" cy="2209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3315874" y="4619461"/>
            <a:ext cx="2895600" cy="2209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280911" y="4619461"/>
            <a:ext cx="2895600" cy="2209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9245948" y="4619461"/>
            <a:ext cx="2895600" cy="22098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427037" y="4711566"/>
            <a:ext cx="381000" cy="3851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5" name="Rectangle 34"/>
          <p:cNvSpPr/>
          <p:nvPr/>
        </p:nvSpPr>
        <p:spPr>
          <a:xfrm>
            <a:off x="3399731" y="4700893"/>
            <a:ext cx="381000" cy="3851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6" name="Rectangle 35"/>
          <p:cNvSpPr/>
          <p:nvPr/>
        </p:nvSpPr>
        <p:spPr>
          <a:xfrm>
            <a:off x="6364768" y="4711565"/>
            <a:ext cx="381000" cy="3851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7" name="Rectangle 36"/>
          <p:cNvSpPr/>
          <p:nvPr/>
        </p:nvSpPr>
        <p:spPr>
          <a:xfrm>
            <a:off x="9329805" y="4711565"/>
            <a:ext cx="381000" cy="3851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4" name="Text Placeholder 3"/>
          <p:cNvSpPr>
            <a:spLocks noGrp="1"/>
          </p:cNvSpPr>
          <p:nvPr>
            <p:ph type="body" sz="quarter" idx="4294967295"/>
          </p:nvPr>
        </p:nvSpPr>
        <p:spPr>
          <a:xfrm>
            <a:off x="861011" y="4715443"/>
            <a:ext cx="2223154" cy="309562"/>
          </a:xfrm>
          <a:prstGeom prst="rect">
            <a:avLst/>
          </a:prstGeom>
        </p:spPr>
        <p:txBody>
          <a:bodyPr>
            <a:noAutofit/>
          </a:bodyPr>
          <a:lstStyle/>
          <a:p>
            <a:pPr marL="0" indent="0">
              <a:buNone/>
            </a:pPr>
            <a:r>
              <a:rPr lang="en-US" sz="1400" dirty="0"/>
              <a:t>Best-in-class </a:t>
            </a:r>
            <a:br>
              <a:rPr lang="en-US" sz="1400" dirty="0"/>
            </a:br>
            <a:r>
              <a:rPr lang="en-US" sz="1400" dirty="0"/>
              <a:t>development tools</a:t>
            </a:r>
          </a:p>
        </p:txBody>
      </p:sp>
      <p:sp>
        <p:nvSpPr>
          <p:cNvPr id="9" name="Text Placeholder 8"/>
          <p:cNvSpPr>
            <a:spLocks noGrp="1"/>
          </p:cNvSpPr>
          <p:nvPr>
            <p:ph type="body" sz="quarter" idx="4294967295"/>
          </p:nvPr>
        </p:nvSpPr>
        <p:spPr>
          <a:xfrm>
            <a:off x="427037" y="5178964"/>
            <a:ext cx="2698305" cy="1590929"/>
          </a:xfrm>
          <a:prstGeom prst="rect">
            <a:avLst/>
          </a:prstGeom>
        </p:spPr>
        <p:txBody>
          <a:bodyPr>
            <a:noAutofit/>
          </a:bodyPr>
          <a:lstStyle/>
          <a:p>
            <a:pPr marL="0" indent="0">
              <a:buNone/>
            </a:pPr>
            <a:r>
              <a:rPr lang="en-US" sz="1050" b="1" dirty="0">
                <a:latin typeface="Segoe UI" panose="020B0502040204020203" pitchFamily="34" charset="0"/>
                <a:cs typeface="Segoe UI" panose="020B0502040204020203" pitchFamily="34" charset="0"/>
              </a:rPr>
              <a:t>Build applications with Visual Studio</a:t>
            </a:r>
            <a:r>
              <a:rPr lang="en-US" sz="1050" dirty="0">
                <a:latin typeface="Segoe UI" panose="020B0502040204020203" pitchFamily="34" charset="0"/>
                <a:cs typeface="Segoe UI" panose="020B0502040204020203" pitchFamily="34" charset="0"/>
              </a:rPr>
              <a:t> that are instrumented and operations-ready from day one.</a:t>
            </a:r>
          </a:p>
          <a:p>
            <a:pPr marL="0" indent="0">
              <a:buNone/>
            </a:pPr>
            <a:r>
              <a:rPr lang="en-US" sz="1050" b="1" dirty="0">
                <a:latin typeface="Segoe UI" panose="020B0502040204020203" pitchFamily="34" charset="0"/>
                <a:cs typeface="Segoe UI" panose="020B0502040204020203" pitchFamily="34" charset="0"/>
              </a:rPr>
              <a:t>Continuously test </a:t>
            </a:r>
            <a:r>
              <a:rPr lang="en-US" sz="1050" dirty="0">
                <a:latin typeface="Segoe UI" panose="020B0502040204020203" pitchFamily="34" charset="0"/>
                <a:cs typeface="Segoe UI" panose="020B0502040204020203" pitchFamily="34" charset="0"/>
              </a:rPr>
              <a:t>your applications, including performance, and automate test cases with every iteration.</a:t>
            </a:r>
          </a:p>
          <a:p>
            <a:pPr marL="0" indent="0">
              <a:buNone/>
            </a:pPr>
            <a:r>
              <a:rPr lang="en-US" sz="1050" b="1" dirty="0">
                <a:latin typeface="Segoe UI" panose="020B0502040204020203" pitchFamily="34" charset="0"/>
                <a:cs typeface="Segoe UI" panose="020B0502040204020203" pitchFamily="34" charset="0"/>
              </a:rPr>
              <a:t>Plan and track</a:t>
            </a:r>
            <a:r>
              <a:rPr lang="en-US" sz="1050" dirty="0">
                <a:latin typeface="Segoe UI" panose="020B0502040204020203" pitchFamily="34" charset="0"/>
                <a:cs typeface="Segoe UI" panose="020B0502040204020203" pitchFamily="34" charset="0"/>
              </a:rPr>
              <a:t> work for the entire team with portfolio backlogs and task boards.</a:t>
            </a:r>
          </a:p>
          <a:p>
            <a:pPr marL="0" indent="0">
              <a:buNone/>
            </a:pPr>
            <a:endParaRPr lang="en-US" sz="1050" dirty="0">
              <a:latin typeface="Segoe UI" panose="020B0502040204020203" pitchFamily="34" charset="0"/>
              <a:cs typeface="Segoe UI" panose="020B0502040204020203" pitchFamily="34" charset="0"/>
            </a:endParaRPr>
          </a:p>
        </p:txBody>
      </p:sp>
      <p:sp>
        <p:nvSpPr>
          <p:cNvPr id="8" name="Text Placeholder 7"/>
          <p:cNvSpPr>
            <a:spLocks noGrp="1"/>
          </p:cNvSpPr>
          <p:nvPr>
            <p:ph type="body" sz="quarter" idx="4294967295"/>
          </p:nvPr>
        </p:nvSpPr>
        <p:spPr>
          <a:xfrm>
            <a:off x="3828009" y="4711565"/>
            <a:ext cx="2183054" cy="309562"/>
          </a:xfrm>
          <a:prstGeom prst="rect">
            <a:avLst/>
          </a:prstGeom>
        </p:spPr>
        <p:txBody>
          <a:bodyPr>
            <a:noAutofit/>
          </a:bodyPr>
          <a:lstStyle/>
          <a:p>
            <a:pPr marL="0" indent="0">
              <a:buNone/>
            </a:pPr>
            <a:r>
              <a:rPr lang="en-US" sz="1400" dirty="0"/>
              <a:t>Sandbox cloud environments</a:t>
            </a:r>
          </a:p>
        </p:txBody>
      </p:sp>
      <p:sp>
        <p:nvSpPr>
          <p:cNvPr id="11" name="Text Placeholder 10"/>
          <p:cNvSpPr>
            <a:spLocks noGrp="1"/>
          </p:cNvSpPr>
          <p:nvPr>
            <p:ph type="body" sz="quarter" idx="4294967295"/>
          </p:nvPr>
        </p:nvSpPr>
        <p:spPr>
          <a:xfrm>
            <a:off x="3384994" y="5178964"/>
            <a:ext cx="2757043" cy="1389062"/>
          </a:xfrm>
          <a:prstGeom prst="rect">
            <a:avLst/>
          </a:prstGeom>
        </p:spPr>
        <p:txBody>
          <a:bodyPr>
            <a:noAutofit/>
          </a:bodyPr>
          <a:lstStyle/>
          <a:p>
            <a:pPr marL="0" indent="0">
              <a:buNone/>
            </a:pPr>
            <a:r>
              <a:rPr lang="en-US" sz="1050" b="1" dirty="0">
                <a:latin typeface="Segoe UI" panose="020B0502040204020203" pitchFamily="34" charset="0"/>
                <a:cs typeface="Segoe UI" panose="020B0502040204020203" pitchFamily="34" charset="0"/>
              </a:rPr>
              <a:t>Provision environments on demand </a:t>
            </a:r>
            <a:r>
              <a:rPr lang="en-US" sz="1050" dirty="0">
                <a:latin typeface="Segoe UI" panose="020B0502040204020203" pitchFamily="34" charset="0"/>
                <a:cs typeface="Segoe UI" panose="020B0502040204020203" pitchFamily="34" charset="0"/>
              </a:rPr>
              <a:t>in Microsoft Azure to progressively develop and frequently test every release so that you can deliver with confidence.</a:t>
            </a:r>
          </a:p>
          <a:p>
            <a:pPr marL="0" indent="0">
              <a:buNone/>
            </a:pPr>
            <a:r>
              <a:rPr lang="en-US" sz="1050" dirty="0">
                <a:latin typeface="Segoe UI" panose="020B0502040204020203" pitchFamily="34" charset="0"/>
                <a:cs typeface="Segoe UI" panose="020B0502040204020203" pitchFamily="34" charset="0"/>
              </a:rPr>
              <a:t>Create virtual machines and other containers, configure networking, and deploy dependencies, straight from Visual Studio or with the Azure self-service web UI.</a:t>
            </a:r>
          </a:p>
        </p:txBody>
      </p:sp>
      <p:sp>
        <p:nvSpPr>
          <p:cNvPr id="7" name="Text Placeholder 6"/>
          <p:cNvSpPr>
            <a:spLocks noGrp="1"/>
          </p:cNvSpPr>
          <p:nvPr>
            <p:ph type="body" sz="quarter" idx="4294967295"/>
          </p:nvPr>
        </p:nvSpPr>
        <p:spPr>
          <a:xfrm>
            <a:off x="6814004" y="4708392"/>
            <a:ext cx="2137015" cy="312736"/>
          </a:xfrm>
          <a:prstGeom prst="rect">
            <a:avLst/>
          </a:prstGeom>
        </p:spPr>
        <p:txBody>
          <a:bodyPr>
            <a:noAutofit/>
          </a:bodyPr>
          <a:lstStyle/>
          <a:p>
            <a:pPr marL="0" indent="0">
              <a:buNone/>
            </a:pPr>
            <a:r>
              <a:rPr lang="en-US" sz="1400" dirty="0"/>
              <a:t>Release management tools</a:t>
            </a:r>
          </a:p>
        </p:txBody>
      </p:sp>
      <p:sp>
        <p:nvSpPr>
          <p:cNvPr id="12" name="Text Placeholder 11"/>
          <p:cNvSpPr>
            <a:spLocks noGrp="1"/>
          </p:cNvSpPr>
          <p:nvPr>
            <p:ph type="body" sz="quarter" idx="4294967295"/>
          </p:nvPr>
        </p:nvSpPr>
        <p:spPr>
          <a:xfrm>
            <a:off x="6364768" y="5178964"/>
            <a:ext cx="2682323" cy="1498629"/>
          </a:xfrm>
          <a:prstGeom prst="rect">
            <a:avLst/>
          </a:prstGeom>
        </p:spPr>
        <p:txBody>
          <a:bodyPr>
            <a:normAutofit/>
          </a:bodyPr>
          <a:lstStyle/>
          <a:p>
            <a:pPr marL="0" indent="0">
              <a:buNone/>
            </a:pPr>
            <a:r>
              <a:rPr lang="en-US" sz="1050" b="1" dirty="0">
                <a:latin typeface="Segoe UI" panose="020B0502040204020203" pitchFamily="34" charset="0"/>
                <a:cs typeface="Segoe UI" panose="020B0502040204020203" pitchFamily="34" charset="0"/>
              </a:rPr>
              <a:t>Continuously integrate and promote </a:t>
            </a:r>
            <a:r>
              <a:rPr lang="en-US" sz="1050" dirty="0">
                <a:latin typeface="Segoe UI" panose="020B0502040204020203" pitchFamily="34" charset="0"/>
                <a:cs typeface="Segoe UI" panose="020B0502040204020203" pitchFamily="34" charset="0"/>
              </a:rPr>
              <a:t>features to production by instantiating a delivery pipeline governed by Release Management for Visual Studio. </a:t>
            </a:r>
          </a:p>
          <a:p>
            <a:pPr marL="0" indent="0">
              <a:buNone/>
            </a:pPr>
            <a:r>
              <a:rPr lang="en-US" sz="1050" b="1" dirty="0">
                <a:latin typeface="Segoe UI" panose="020B0502040204020203" pitchFamily="34" charset="0"/>
                <a:cs typeface="Segoe UI" panose="020B0502040204020203" pitchFamily="34" charset="0"/>
              </a:rPr>
              <a:t>Plan and automate</a:t>
            </a:r>
            <a:r>
              <a:rPr lang="en-US" sz="1050" dirty="0">
                <a:latin typeface="Segoe UI" panose="020B0502040204020203" pitchFamily="34" charset="0"/>
                <a:cs typeface="Segoe UI" panose="020B0502040204020203" pitchFamily="34" charset="0"/>
              </a:rPr>
              <a:t> deployments to complex environments using the Release Management console, making your workflow traceable and repeatable. </a:t>
            </a:r>
          </a:p>
        </p:txBody>
      </p:sp>
      <p:sp>
        <p:nvSpPr>
          <p:cNvPr id="5" name="Text Placeholder 4"/>
          <p:cNvSpPr>
            <a:spLocks noGrp="1"/>
          </p:cNvSpPr>
          <p:nvPr>
            <p:ph type="body" sz="quarter" idx="4294967295"/>
          </p:nvPr>
        </p:nvSpPr>
        <p:spPr>
          <a:xfrm>
            <a:off x="9794662" y="4711566"/>
            <a:ext cx="2214775" cy="309562"/>
          </a:xfrm>
          <a:prstGeom prst="rect">
            <a:avLst/>
          </a:prstGeom>
        </p:spPr>
        <p:txBody>
          <a:bodyPr>
            <a:noAutofit/>
          </a:bodyPr>
          <a:lstStyle/>
          <a:p>
            <a:pPr marL="0" indent="0">
              <a:buNone/>
            </a:pPr>
            <a:r>
              <a:rPr lang="en-US" sz="1400" dirty="0"/>
              <a:t>Monitoring tools for the learning organization</a:t>
            </a:r>
          </a:p>
        </p:txBody>
      </p:sp>
      <p:sp>
        <p:nvSpPr>
          <p:cNvPr id="13" name="Text Placeholder 12"/>
          <p:cNvSpPr>
            <a:spLocks noGrp="1"/>
          </p:cNvSpPr>
          <p:nvPr>
            <p:ph type="body" sz="quarter" idx="4294967295"/>
          </p:nvPr>
        </p:nvSpPr>
        <p:spPr>
          <a:xfrm>
            <a:off x="9329805" y="5178964"/>
            <a:ext cx="2679631" cy="1448942"/>
          </a:xfrm>
          <a:prstGeom prst="rect">
            <a:avLst/>
          </a:prstGeom>
        </p:spPr>
        <p:txBody>
          <a:bodyPr>
            <a:normAutofit/>
          </a:bodyPr>
          <a:lstStyle/>
          <a:p>
            <a:pPr marL="0" indent="0">
              <a:buNone/>
            </a:pPr>
            <a:r>
              <a:rPr lang="en-US" sz="1050" b="1" dirty="0">
                <a:latin typeface="Segoe UI" charset="0"/>
                <a:cs typeface="Segoe UI" charset="0"/>
              </a:rPr>
              <a:t>Institute a data-driven culture</a:t>
            </a:r>
            <a:r>
              <a:rPr lang="en-US" sz="1050" dirty="0">
                <a:latin typeface="Segoe UI" charset="0"/>
                <a:cs typeface="Segoe UI" charset="0"/>
              </a:rPr>
              <a:t> by gathering and analyzing real-time telemetry from applications in production using Visual Studio Application Insights. </a:t>
            </a:r>
          </a:p>
          <a:p>
            <a:pPr marL="0" indent="0">
              <a:buNone/>
            </a:pPr>
            <a:r>
              <a:rPr lang="en-US" sz="1050" dirty="0">
                <a:latin typeface="Segoe UI" charset="0"/>
                <a:cs typeface="Segoe UI" charset="0"/>
              </a:rPr>
              <a:t>Constantly capture performance and availability data to quickly detect and resolve quality issues.</a:t>
            </a:r>
          </a:p>
        </p:txBody>
      </p:sp>
    </p:spTree>
    <p:extLst>
      <p:ext uri="{BB962C8B-B14F-4D97-AF65-F5344CB8AC3E}">
        <p14:creationId xmlns:p14="http://schemas.microsoft.com/office/powerpoint/2010/main" val="26168145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64717" y="2463383"/>
            <a:ext cx="6257290" cy="2286009"/>
            <a:chOff x="164717" y="2274094"/>
            <a:chExt cx="6257290" cy="2286009"/>
          </a:xfrm>
        </p:grpSpPr>
        <p:pic>
          <p:nvPicPr>
            <p:cNvPr id="27" name="Picture 26" descr="Insec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57" y="3036094"/>
              <a:ext cx="729532" cy="563729"/>
            </a:xfrm>
            <a:prstGeom prst="rect">
              <a:avLst/>
            </a:prstGeom>
          </p:spPr>
        </p:pic>
        <p:pic>
          <p:nvPicPr>
            <p:cNvPr id="31" name="Picture 30" descr="CloudBuildingHybri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857" y="3876551"/>
              <a:ext cx="663211" cy="512481"/>
            </a:xfrm>
            <a:prstGeom prst="rect">
              <a:avLst/>
            </a:prstGeom>
          </p:spPr>
        </p:pic>
        <p:pic>
          <p:nvPicPr>
            <p:cNvPr id="14" name="Picture 13" descr="Agility_Speedomet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717" y="2274094"/>
              <a:ext cx="857490" cy="662606"/>
            </a:xfrm>
            <a:prstGeom prst="rect">
              <a:avLst/>
            </a:prstGeom>
          </p:spPr>
        </p:pic>
        <p:sp>
          <p:nvSpPr>
            <p:cNvPr id="21" name="Rectangle 20"/>
            <p:cNvSpPr/>
            <p:nvPr/>
          </p:nvSpPr>
          <p:spPr>
            <a:xfrm>
              <a:off x="908869" y="2940915"/>
              <a:ext cx="5513138" cy="877163"/>
            </a:xfrm>
            <a:prstGeom prst="rect">
              <a:avLst/>
            </a:prstGeom>
          </p:spPr>
          <p:txBody>
            <a:bodyPr wrap="square">
              <a:spAutoFit/>
            </a:bodyPr>
            <a:lstStyle/>
            <a:p>
              <a:pPr defTabSz="635142"/>
              <a:r>
                <a:rPr lang="en-US" kern="0" dirty="0">
                  <a:solidFill>
                    <a:srgbClr val="616161"/>
                  </a:solidFill>
                  <a:latin typeface="+mj-lt"/>
                  <a:sym typeface="Segoe UI Light" panose="020B0502040204020203" pitchFamily="34" charset="0"/>
                </a:rPr>
                <a:t>Improve quality and availability </a:t>
              </a:r>
              <a:r>
                <a:rPr lang="en-US" sz="1100" kern="0" dirty="0">
                  <a:solidFill>
                    <a:sysClr val="windowText" lastClr="000000"/>
                  </a:solidFill>
                  <a:sym typeface="Segoe UI Light" panose="020B0502040204020203" pitchFamily="34" charset="0"/>
                </a:rPr>
                <a:t>by using tools to capture rich telemetry on application performance and usage so that you can make better decisions on future investments—all while understanding and anticipating issues in production before they impact your service.</a:t>
              </a:r>
              <a:endParaRPr lang="en-US" sz="1050" kern="0" dirty="0">
                <a:solidFill>
                  <a:sysClr val="windowText" lastClr="000000"/>
                </a:solidFill>
                <a:sym typeface="Segoe UI Light" panose="020B0502040204020203" pitchFamily="34" charset="0"/>
              </a:endParaRPr>
            </a:p>
          </p:txBody>
        </p:sp>
        <p:sp>
          <p:nvSpPr>
            <p:cNvPr id="22" name="Rectangle 21"/>
            <p:cNvSpPr/>
            <p:nvPr/>
          </p:nvSpPr>
          <p:spPr>
            <a:xfrm>
              <a:off x="908868" y="3852217"/>
              <a:ext cx="5498234" cy="707886"/>
            </a:xfrm>
            <a:prstGeom prst="rect">
              <a:avLst/>
            </a:prstGeom>
          </p:spPr>
          <p:txBody>
            <a:bodyPr wrap="square">
              <a:spAutoFit/>
            </a:bodyPr>
            <a:lstStyle/>
            <a:p>
              <a:pPr defTabSz="635142"/>
              <a:r>
                <a:rPr lang="en-US" kern="0" dirty="0">
                  <a:solidFill>
                    <a:srgbClr val="616161"/>
                  </a:solidFill>
                  <a:latin typeface="+mj-lt"/>
                  <a:sym typeface="Segoe UI Light" panose="020B0502040204020203" pitchFamily="34" charset="0"/>
                </a:rPr>
                <a:t>Optimize resources </a:t>
              </a:r>
              <a:r>
                <a:rPr lang="en-US" sz="1100" kern="0" dirty="0">
                  <a:solidFill>
                    <a:sysClr val="windowText" lastClr="000000"/>
                  </a:solidFill>
                  <a:sym typeface="Segoe UI Light" panose="020B0502040204020203" pitchFamily="34" charset="0"/>
                </a:rPr>
                <a:t>by efficiently managing environments with technologies that support self-service provisioning in a secure way and in compliance with your standards on IT governance.</a:t>
              </a:r>
              <a:endParaRPr lang="en-US" sz="1050" kern="0" dirty="0">
                <a:solidFill>
                  <a:sysClr val="windowText" lastClr="000000"/>
                </a:solidFill>
                <a:sym typeface="Segoe UI Light" panose="020B0502040204020203" pitchFamily="34" charset="0"/>
              </a:endParaRPr>
            </a:p>
          </p:txBody>
        </p:sp>
        <p:sp>
          <p:nvSpPr>
            <p:cNvPr id="23" name="Rectangle 22"/>
            <p:cNvSpPr/>
            <p:nvPr/>
          </p:nvSpPr>
          <p:spPr>
            <a:xfrm>
              <a:off x="908868" y="2352779"/>
              <a:ext cx="5513138" cy="538609"/>
            </a:xfrm>
            <a:prstGeom prst="rect">
              <a:avLst/>
            </a:prstGeom>
          </p:spPr>
          <p:txBody>
            <a:bodyPr wrap="square">
              <a:spAutoFit/>
            </a:bodyPr>
            <a:lstStyle/>
            <a:p>
              <a:pPr defTabSz="635142"/>
              <a:r>
                <a:rPr lang="en-US" kern="0" dirty="0">
                  <a:solidFill>
                    <a:srgbClr val="616161"/>
                  </a:solidFill>
                  <a:latin typeface="+mj-lt"/>
                  <a:sym typeface="Segoe UI Light" panose="020B0502040204020203" pitchFamily="34" charset="0"/>
                </a:rPr>
                <a:t>Shorten cycle times </a:t>
              </a:r>
              <a:r>
                <a:rPr lang="en-US" sz="1100" kern="0" dirty="0">
                  <a:solidFill>
                    <a:sysClr val="windowText" lastClr="000000"/>
                  </a:solidFill>
                  <a:sym typeface="Segoe UI Light" panose="020B0502040204020203" pitchFamily="34" charset="0"/>
                </a:rPr>
                <a:t>and increase the traceability of each release by empowering development and operations teams with collaboration and automation tools. </a:t>
              </a:r>
              <a:endParaRPr lang="en-US" sz="1050" kern="0" dirty="0">
                <a:solidFill>
                  <a:sysClr val="windowText" lastClr="000000"/>
                </a:solidFill>
                <a:sym typeface="Segoe UI Light" panose="020B0502040204020203" pitchFamily="34" charset="0"/>
              </a:endParaRPr>
            </a:p>
          </p:txBody>
        </p:sp>
      </p:grpSp>
      <p:sp>
        <p:nvSpPr>
          <p:cNvPr id="33" name="Rectangle 32"/>
          <p:cNvSpPr/>
          <p:nvPr/>
        </p:nvSpPr>
        <p:spPr>
          <a:xfrm>
            <a:off x="368400" y="5245894"/>
            <a:ext cx="11564837" cy="1041311"/>
          </a:xfrm>
          <a:prstGeom prst="rect">
            <a:avLst/>
          </a:prstGeom>
          <a:ln>
            <a:noFill/>
          </a:ln>
        </p:spPr>
        <p:txBody>
          <a:bodyPr wrap="square">
            <a:spAutoFit/>
          </a:bodyPr>
          <a:lstStyle/>
          <a:p>
            <a:pPr defTabSz="635069"/>
            <a:r>
              <a:rPr lang="en-US" sz="2400" kern="0" dirty="0">
                <a:solidFill>
                  <a:schemeClr val="accent3"/>
                </a:solidFill>
                <a:latin typeface="+mj-lt"/>
                <a:sym typeface="Segoe UI Light" panose="020B0502040204020203" pitchFamily="34" charset="0"/>
              </a:rPr>
              <a:t>The most convenient way to acquire what you need</a:t>
            </a:r>
          </a:p>
          <a:p>
            <a:pPr marL="7939" algn="just" defTabSz="635069">
              <a:spcBef>
                <a:spcPts val="208"/>
              </a:spcBef>
            </a:pPr>
            <a:r>
              <a:rPr lang="en-US" sz="1200" kern="0" dirty="0">
                <a:solidFill>
                  <a:srgbClr val="616161"/>
                </a:solidFill>
                <a:latin typeface="Segoe UI" panose="020B0502040204020203" pitchFamily="34" charset="0"/>
                <a:ea typeface="MS Mincho" panose="02020609040205080304" pitchFamily="49" charset="-128"/>
                <a:cs typeface="Times New Roman" panose="02020603050405020304" pitchFamily="18" charset="0"/>
                <a:sym typeface="Segoe UI Light" panose="020B0502040204020203" pitchFamily="34" charset="0"/>
              </a:rPr>
              <a:t>MSDN subscriptions are the backbone of your team’s productivity and the best way to buy Visual Studio, Team Foundation Server, and Visual Studio Online. Available through role-based products for developers, testers, and system administrators, they provide all the software, online services, support, and training you'll need. MSDN subscriptions also include up to $150 of monthly Azure credits. </a:t>
            </a:r>
          </a:p>
        </p:txBody>
      </p:sp>
      <p:grpSp>
        <p:nvGrpSpPr>
          <p:cNvPr id="3" name="Group 2"/>
          <p:cNvGrpSpPr/>
          <p:nvPr/>
        </p:nvGrpSpPr>
        <p:grpSpPr>
          <a:xfrm>
            <a:off x="6751637" y="2387183"/>
            <a:ext cx="4953000" cy="2706311"/>
            <a:chOff x="3668080" y="2750247"/>
            <a:chExt cx="4953000" cy="2706311"/>
          </a:xfrm>
        </p:grpSpPr>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7610" y="2750247"/>
              <a:ext cx="3687402" cy="2472002"/>
            </a:xfrm>
            <a:prstGeom prst="rect">
              <a:avLst/>
            </a:prstGeom>
          </p:spPr>
        </p:pic>
        <p:sp>
          <p:nvSpPr>
            <p:cNvPr id="38" name="TextBox 64"/>
            <p:cNvSpPr txBox="1"/>
            <p:nvPr/>
          </p:nvSpPr>
          <p:spPr>
            <a:xfrm>
              <a:off x="3668080" y="4830554"/>
              <a:ext cx="1306448" cy="360099"/>
            </a:xfrm>
            <a:prstGeom prst="rect">
              <a:avLst/>
            </a:prstGeom>
            <a:noFill/>
          </p:spPr>
          <p:txBody>
            <a:bodyPr wrap="none" lIns="0" tIns="0" rIns="0" bIns="0">
              <a:spAutoFit/>
            </a:bodyPr>
            <a:lstStyle/>
            <a:p>
              <a:pPr defTabSz="550550" eaLnBrk="0" fontAlgn="base" hangingPunct="0">
                <a:lnSpc>
                  <a:spcPct val="90000"/>
                </a:lnSpc>
                <a:spcBef>
                  <a:spcPct val="0"/>
                </a:spcBef>
                <a:spcAft>
                  <a:spcPct val="0"/>
                </a:spcAft>
                <a:defRPr/>
              </a:pPr>
              <a:r>
                <a:rPr lang="en-US" sz="1600" kern="0" dirty="0">
                  <a:solidFill>
                    <a:srgbClr val="616161"/>
                  </a:solidFill>
                  <a:latin typeface="+mj-lt"/>
                </a:rPr>
                <a:t>Develop + Test</a:t>
              </a:r>
            </a:p>
            <a:p>
              <a:pPr defTabSz="550550" eaLnBrk="0" fontAlgn="base" hangingPunct="0">
                <a:lnSpc>
                  <a:spcPct val="90000"/>
                </a:lnSpc>
                <a:spcBef>
                  <a:spcPct val="0"/>
                </a:spcBef>
                <a:spcAft>
                  <a:spcPct val="0"/>
                </a:spcAft>
                <a:defRPr/>
              </a:pPr>
              <a:endParaRPr lang="en-US" sz="1000" kern="0" spc="-36" dirty="0">
                <a:solidFill>
                  <a:srgbClr val="7030A0"/>
                </a:solidFill>
                <a:latin typeface="Calibri" panose="020F0502020204030204"/>
              </a:endParaRPr>
            </a:p>
          </p:txBody>
        </p:sp>
        <p:sp>
          <p:nvSpPr>
            <p:cNvPr id="39" name="TextBox 65"/>
            <p:cNvSpPr txBox="1"/>
            <p:nvPr/>
          </p:nvSpPr>
          <p:spPr>
            <a:xfrm>
              <a:off x="7556963" y="4708661"/>
              <a:ext cx="771045" cy="747897"/>
            </a:xfrm>
            <a:prstGeom prst="rect">
              <a:avLst/>
            </a:prstGeom>
            <a:noFill/>
          </p:spPr>
          <p:txBody>
            <a:bodyPr wrap="none" lIns="0" tIns="0" rIns="0" bIns="0">
              <a:spAutoFit/>
            </a:bodyPr>
            <a:lstStyle/>
            <a:p>
              <a:pPr algn="r" defTabSz="550550" eaLnBrk="0" fontAlgn="base" hangingPunct="0">
                <a:lnSpc>
                  <a:spcPct val="90000"/>
                </a:lnSpc>
                <a:spcBef>
                  <a:spcPct val="0"/>
                </a:spcBef>
                <a:spcAft>
                  <a:spcPct val="0"/>
                </a:spcAft>
                <a:defRPr/>
              </a:pPr>
              <a:r>
                <a:rPr lang="en-US" sz="1600" kern="0" dirty="0">
                  <a:solidFill>
                    <a:srgbClr val="616161"/>
                  </a:solidFill>
                  <a:latin typeface="+mj-lt"/>
                </a:rPr>
                <a:t>Release</a:t>
              </a:r>
              <a:r>
                <a:rPr lang="en-US" sz="3600" kern="0" spc="-90" dirty="0">
                  <a:solidFill>
                    <a:srgbClr val="7030A0"/>
                  </a:solidFill>
                </a:rPr>
                <a:t> </a:t>
              </a:r>
            </a:p>
            <a:p>
              <a:pPr defTabSz="550550" eaLnBrk="0" fontAlgn="base" hangingPunct="0">
                <a:lnSpc>
                  <a:spcPct val="90000"/>
                </a:lnSpc>
                <a:spcBef>
                  <a:spcPct val="0"/>
                </a:spcBef>
                <a:spcAft>
                  <a:spcPct val="0"/>
                </a:spcAft>
                <a:defRPr/>
              </a:pPr>
              <a:endParaRPr lang="en-US" kern="0" spc="-36" dirty="0">
                <a:solidFill>
                  <a:srgbClr val="7030A0"/>
                </a:solidFill>
                <a:latin typeface="Calibri" panose="020F0502020204030204"/>
              </a:endParaRPr>
            </a:p>
          </p:txBody>
        </p:sp>
        <p:sp>
          <p:nvSpPr>
            <p:cNvPr id="40" name="TextBox 66"/>
            <p:cNvSpPr txBox="1"/>
            <p:nvPr/>
          </p:nvSpPr>
          <p:spPr>
            <a:xfrm>
              <a:off x="7226811" y="2956639"/>
              <a:ext cx="1394269" cy="443198"/>
            </a:xfrm>
            <a:prstGeom prst="rect">
              <a:avLst/>
            </a:prstGeom>
            <a:noFill/>
          </p:spPr>
          <p:txBody>
            <a:bodyPr wrap="square" lIns="0" tIns="0" rIns="0" bIns="0">
              <a:spAutoFit/>
            </a:bodyPr>
            <a:lstStyle/>
            <a:p>
              <a:pPr algn="r" defTabSz="660673">
                <a:lnSpc>
                  <a:spcPct val="90000"/>
                </a:lnSpc>
                <a:defRPr/>
              </a:pPr>
              <a:r>
                <a:rPr lang="en-US" sz="1600" kern="0" dirty="0">
                  <a:solidFill>
                    <a:srgbClr val="616161"/>
                  </a:solidFill>
                  <a:latin typeface="+mj-lt"/>
                </a:rPr>
                <a:t>Monitor + Learn</a:t>
              </a:r>
            </a:p>
            <a:p>
              <a:pPr defTabSz="660673">
                <a:lnSpc>
                  <a:spcPct val="90000"/>
                </a:lnSpc>
                <a:defRPr/>
              </a:pPr>
              <a:endParaRPr lang="en-US" sz="1600" kern="0" dirty="0">
                <a:solidFill>
                  <a:srgbClr val="616161"/>
                </a:solidFill>
                <a:latin typeface="+mj-lt"/>
              </a:endParaRPr>
            </a:p>
          </p:txBody>
        </p:sp>
        <p:sp>
          <p:nvSpPr>
            <p:cNvPr id="41" name="TextBox 178"/>
            <p:cNvSpPr txBox="1">
              <a:spLocks noChangeArrowheads="1"/>
            </p:cNvSpPr>
            <p:nvPr/>
          </p:nvSpPr>
          <p:spPr bwMode="auto">
            <a:xfrm>
              <a:off x="4685373" y="4093143"/>
              <a:ext cx="9478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647782" eaLnBrk="0" fontAlgn="base" hangingPunct="0">
                <a:lnSpc>
                  <a:spcPct val="100000"/>
                </a:lnSpc>
                <a:spcBef>
                  <a:spcPct val="0"/>
                </a:spcBef>
                <a:spcAft>
                  <a:spcPct val="0"/>
                </a:spcAft>
                <a:buNone/>
              </a:pPr>
              <a:r>
                <a:rPr lang="en-US" altLang="en-US" sz="1000" kern="0" dirty="0">
                  <a:solidFill>
                    <a:srgbClr val="616161"/>
                  </a:solidFill>
                  <a:latin typeface="+mj-lt"/>
                </a:rPr>
                <a:t>Development</a:t>
              </a:r>
            </a:p>
          </p:txBody>
        </p:sp>
        <p:sp>
          <p:nvSpPr>
            <p:cNvPr id="43" name="TextBox 178"/>
            <p:cNvSpPr txBox="1">
              <a:spLocks noChangeArrowheads="1"/>
            </p:cNvSpPr>
            <p:nvPr/>
          </p:nvSpPr>
          <p:spPr bwMode="auto">
            <a:xfrm>
              <a:off x="5637405" y="4057501"/>
              <a:ext cx="94781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647782" eaLnBrk="0" fontAlgn="base" hangingPunct="0">
                <a:lnSpc>
                  <a:spcPct val="100000"/>
                </a:lnSpc>
                <a:spcBef>
                  <a:spcPct val="0"/>
                </a:spcBef>
                <a:spcAft>
                  <a:spcPct val="0"/>
                </a:spcAft>
                <a:buNone/>
              </a:pPr>
              <a:r>
                <a:rPr lang="en-US" altLang="en-US" sz="1050" kern="0" dirty="0">
                  <a:solidFill>
                    <a:srgbClr val="616161"/>
                  </a:solidFill>
                  <a:latin typeface="+mj-lt"/>
                </a:rPr>
                <a:t>Collaboration</a:t>
              </a:r>
              <a:endParaRPr lang="en-US" altLang="en-US" sz="1100" kern="0" dirty="0">
                <a:solidFill>
                  <a:srgbClr val="616161"/>
                </a:solidFill>
                <a:latin typeface="+mj-lt"/>
              </a:endParaRPr>
            </a:p>
          </p:txBody>
        </p:sp>
        <p:pic>
          <p:nvPicPr>
            <p:cNvPr id="44" name="Picture 43" descr="Illustrations-1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3441" y="3678211"/>
              <a:ext cx="611674" cy="472657"/>
            </a:xfrm>
            <a:prstGeom prst="rect">
              <a:avLst/>
            </a:prstGeom>
          </p:spPr>
        </p:pic>
        <p:pic>
          <p:nvPicPr>
            <p:cNvPr id="45" name="Picture 44" descr="Illustrations-0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96290" y="3660390"/>
              <a:ext cx="679922" cy="525394"/>
            </a:xfrm>
            <a:prstGeom prst="rect">
              <a:avLst/>
            </a:prstGeom>
          </p:spPr>
        </p:pic>
        <p:sp>
          <p:nvSpPr>
            <p:cNvPr id="46" name="TextBox 178"/>
            <p:cNvSpPr txBox="1">
              <a:spLocks noChangeArrowheads="1"/>
            </p:cNvSpPr>
            <p:nvPr/>
          </p:nvSpPr>
          <p:spPr bwMode="auto">
            <a:xfrm>
              <a:off x="6562345" y="4093143"/>
              <a:ext cx="94781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647782" eaLnBrk="0" fontAlgn="base" hangingPunct="0">
                <a:lnSpc>
                  <a:spcPct val="100000"/>
                </a:lnSpc>
                <a:spcBef>
                  <a:spcPct val="0"/>
                </a:spcBef>
                <a:spcAft>
                  <a:spcPct val="0"/>
                </a:spcAft>
                <a:buNone/>
              </a:pPr>
              <a:r>
                <a:rPr lang="en-US" altLang="en-US" sz="1000" kern="0" dirty="0">
                  <a:solidFill>
                    <a:srgbClr val="616161"/>
                  </a:solidFill>
                  <a:latin typeface="+mj-lt"/>
                </a:rPr>
                <a:t>Production</a:t>
              </a:r>
            </a:p>
          </p:txBody>
        </p:sp>
        <p:sp>
          <p:nvSpPr>
            <p:cNvPr id="47" name="TextBox 66"/>
            <p:cNvSpPr txBox="1"/>
            <p:nvPr/>
          </p:nvSpPr>
          <p:spPr>
            <a:xfrm>
              <a:off x="3941652" y="2935067"/>
              <a:ext cx="1132425" cy="221599"/>
            </a:xfrm>
            <a:prstGeom prst="rect">
              <a:avLst/>
            </a:prstGeom>
            <a:noFill/>
          </p:spPr>
          <p:txBody>
            <a:bodyPr wrap="square" lIns="0" tIns="0" rIns="0" bIns="0">
              <a:spAutoFit/>
            </a:bodyPr>
            <a:lstStyle/>
            <a:p>
              <a:pPr defTabSz="660673">
                <a:lnSpc>
                  <a:spcPct val="90000"/>
                </a:lnSpc>
                <a:defRPr/>
              </a:pPr>
              <a:r>
                <a:rPr lang="en-US" sz="1600" kern="0" dirty="0">
                  <a:solidFill>
                    <a:srgbClr val="616161"/>
                  </a:solidFill>
                  <a:latin typeface="+mj-lt"/>
                  <a:sym typeface="Segoe UI Light" panose="020B0502040204020203" pitchFamily="34" charset="0"/>
                </a:rPr>
                <a:t>Plan</a:t>
              </a:r>
            </a:p>
          </p:txBody>
        </p:sp>
      </p:grpSp>
      <p:sp>
        <p:nvSpPr>
          <p:cNvPr id="125" name="Text Placeholder 2"/>
          <p:cNvSpPr>
            <a:spLocks noGrp="1"/>
          </p:cNvSpPr>
          <p:nvPr>
            <p:ph type="body" sz="quarter" idx="4294967295"/>
          </p:nvPr>
        </p:nvSpPr>
        <p:spPr>
          <a:xfrm>
            <a:off x="319407" y="140494"/>
            <a:ext cx="11842429" cy="1713463"/>
          </a:xfrm>
        </p:spPr>
        <p:txBody>
          <a:bodyPr>
            <a:noAutofit/>
          </a:bodyPr>
          <a:lstStyle/>
          <a:p>
            <a:pPr marL="0" lvl="0" indent="0" defTabSz="932218">
              <a:lnSpc>
                <a:spcPct val="100000"/>
              </a:lnSpc>
              <a:spcBef>
                <a:spcPts val="0"/>
              </a:spcBef>
              <a:buNone/>
            </a:pPr>
            <a:r>
              <a:rPr lang="en-US" sz="2400" kern="0" dirty="0">
                <a:solidFill>
                  <a:srgbClr val="68217A"/>
                </a:solidFill>
              </a:rPr>
              <a:t>Solution delivered by Microsoft</a:t>
            </a:r>
          </a:p>
          <a:p>
            <a:pPr marL="0" indent="0">
              <a:buNone/>
            </a:pPr>
            <a:r>
              <a:rPr lang="en-US" sz="1200" kern="0" dirty="0">
                <a:solidFill>
                  <a:srgbClr val="616161"/>
                </a:solidFill>
                <a:latin typeface="Segoe UI" panose="020B0502040204020203" pitchFamily="34" charset="0"/>
                <a:ea typeface="MS Mincho" panose="02020609040205080304" pitchFamily="49" charset="-128"/>
                <a:cs typeface="Times New Roman" panose="02020603050405020304" pitchFamily="18" charset="0"/>
              </a:rPr>
              <a:t>Visual Studio, Team Foundation Server, Visual Studio Online, System Center, and Microsoft Azure are the key components of the Microsoft DevOps solution.</a:t>
            </a:r>
          </a:p>
          <a:p>
            <a:pPr marL="0" indent="0">
              <a:buNone/>
            </a:pPr>
            <a:endParaRPr lang="en-US" sz="1200" dirty="0">
              <a:solidFill>
                <a:srgbClr val="616161"/>
              </a:solidFill>
              <a:latin typeface="+mj-lt"/>
            </a:endParaRPr>
          </a:p>
          <a:p>
            <a:pPr marL="0" indent="0">
              <a:buNone/>
            </a:pPr>
            <a:r>
              <a:rPr lang="en-US" sz="2400" kern="0" dirty="0">
                <a:solidFill>
                  <a:schemeClr val="accent3"/>
                </a:solidFill>
                <a:latin typeface="+mj-lt"/>
              </a:rPr>
              <a:t>End-to-end agility starts where you are </a:t>
            </a:r>
          </a:p>
          <a:p>
            <a:pPr marL="0" indent="0">
              <a:buNone/>
            </a:pPr>
            <a:r>
              <a:rPr lang="en-US" sz="1200" kern="0" dirty="0">
                <a:solidFill>
                  <a:srgbClr val="616161"/>
                </a:solidFill>
                <a:latin typeface="Segoe UI" panose="020B0502040204020203" pitchFamily="34" charset="0"/>
                <a:ea typeface="MS Mincho" panose="02020609040205080304" pitchFamily="49" charset="-128"/>
                <a:cs typeface="Times New Roman" panose="02020603050405020304" pitchFamily="18" charset="0"/>
              </a:rPr>
              <a:t>Stay competitive by cultivating a culture of data-driven decision making, continuously learning what is valuable by delivering and measuring it. Equip your teams with tools and technologies that integrate with your existing heterogeneous infrastructure investments and empower them to achieve your goals efficiently and cost effectively.</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4384" y="6471218"/>
            <a:ext cx="10424142" cy="314052"/>
          </a:xfrm>
          <a:prstGeom prst="rect">
            <a:avLst/>
          </a:prstGeom>
        </p:spPr>
      </p:pic>
    </p:spTree>
    <p:extLst>
      <p:ext uri="{BB962C8B-B14F-4D97-AF65-F5344CB8AC3E}">
        <p14:creationId xmlns:p14="http://schemas.microsoft.com/office/powerpoint/2010/main" val="290447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a:t>ISV solutions slide</a:t>
            </a:r>
            <a:br>
              <a:rPr lang="en-US" sz="7200" dirty="0"/>
            </a:br>
            <a:endParaRPr lang="en-US" dirty="0"/>
          </a:p>
        </p:txBody>
      </p:sp>
    </p:spTree>
    <p:extLst>
      <p:ext uri="{BB962C8B-B14F-4D97-AF65-F5344CB8AC3E}">
        <p14:creationId xmlns:p14="http://schemas.microsoft.com/office/powerpoint/2010/main" val="296781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73"/>
            <a:ext cx="12436475" cy="1350417"/>
          </a:xfrm>
        </p:spPr>
        <p:txBody>
          <a:bodyPr lIns="393192" tIns="393192" bIns="91440">
            <a:normAutofit/>
          </a:bodyPr>
          <a:lstStyle/>
          <a:p>
            <a:r>
              <a:rPr lang="en-US" sz="4400" dirty="0"/>
              <a:t>Top ISV solutions in Dev Ops/Dev Test solutions</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3793675436"/>
              </p:ext>
            </p:extLst>
          </p:nvPr>
        </p:nvGraphicFramePr>
        <p:xfrm>
          <a:off x="940312" y="1346144"/>
          <a:ext cx="5278790" cy="5398430"/>
        </p:xfrm>
        <a:graphic>
          <a:graphicData uri="http://schemas.openxmlformats.org/drawingml/2006/table">
            <a:tbl>
              <a:tblPr firstRow="1" bandRow="1">
                <a:tableStyleId>{5940675A-B579-460E-94D1-54222C63F5DA}</a:tableStyleId>
              </a:tblPr>
              <a:tblGrid>
                <a:gridCol w="5278790">
                  <a:extLst>
                    <a:ext uri="{9D8B030D-6E8A-4147-A177-3AD203B41FA5}">
                      <a16:colId xmlns:a16="http://schemas.microsoft.com/office/drawing/2014/main" val="20000"/>
                    </a:ext>
                  </a:extLst>
                </a:gridCol>
              </a:tblGrid>
              <a:tr h="949009">
                <a:tc>
                  <a:txBody>
                    <a:bodyPr/>
                    <a:lstStyle/>
                    <a:p>
                      <a:endParaRPr lang="en-US" sz="1800" b="1" dirty="0"/>
                    </a:p>
                    <a:p>
                      <a:endParaRPr lang="en-US" sz="1200" dirty="0"/>
                    </a:p>
                    <a:p>
                      <a:endParaRPr lang="en-US" sz="1200" dirty="0"/>
                    </a:p>
                    <a:p>
                      <a:r>
                        <a:rPr lang="en-US" sz="1400" dirty="0">
                          <a:latin typeface="Segoe UI" panose="020B0502040204020203" pitchFamily="34" charset="0"/>
                          <a:cs typeface="Segoe UI" panose="020B0502040204020203" pitchFamily="34" charset="0"/>
                        </a:rPr>
                        <a:t>Premium Managed Linux</a:t>
                      </a:r>
                    </a:p>
                  </a:txBody>
                  <a:tcPr marL="91336" marR="91336" marT="45668" marB="45668">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0"/>
                  </a:ext>
                </a:extLst>
              </a:tr>
              <a:tr h="3092626">
                <a:tc>
                  <a:txBody>
                    <a:bodyPr/>
                    <a:lstStyle/>
                    <a:p>
                      <a:pPr marL="0" indent="0">
                        <a:buNone/>
                      </a:pPr>
                      <a:endParaRPr lang="en-US" sz="1200" dirty="0"/>
                    </a:p>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Containerize applications with CoreOS. By providing a self-updating OS, distributed systems tools and automated build tools, CoreOS helps companies focus more time on development and less time on operations. CoreOS is designed with security, consistency and reliability in mind and uses Docker and Rocket containers to manage applications.</a:t>
                      </a:r>
                    </a:p>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0" indent="0">
                        <a:buNone/>
                      </a:pPr>
                      <a:r>
                        <a:rPr lang="en-US" sz="1200" dirty="0">
                          <a:latin typeface="Segoe UI" panose="020B0502040204020203" pitchFamily="34" charset="0"/>
                          <a:cs typeface="Segoe UI" panose="020B0502040204020203" pitchFamily="34" charset="0"/>
                        </a:rPr>
                        <a:t>Key Use Cases/ Benefits</a:t>
                      </a:r>
                    </a:p>
                    <a:p>
                      <a:pPr marL="0" indent="0">
                        <a:buNone/>
                      </a:pPr>
                      <a:endParaRPr lang="en-US" sz="1200" dirty="0">
                        <a:latin typeface="Segoe UI" panose="020B0502040204020203" pitchFamily="34" charset="0"/>
                        <a:cs typeface="Segoe UI" panose="020B0502040204020203" pitchFamily="34" charset="0"/>
                      </a:endParaRPr>
                    </a:p>
                    <a:p>
                      <a:pPr marL="171450" indent="-171450">
                        <a:spcBef>
                          <a:spcPts val="0"/>
                        </a:spcBef>
                        <a:buFont typeface="Arial" panose="020B0604020202020204" pitchFamily="34" charset="0"/>
                        <a:buChar char="•"/>
                      </a:pPr>
                      <a:r>
                        <a:rPr lang="en-US" sz="1200" dirty="0">
                          <a:latin typeface="Segoe UI" panose="020B0502040204020203" pitchFamily="34" charset="0"/>
                          <a:ea typeface="Segoe UI" panose="020B0502040204020203" pitchFamily="34" charset="0"/>
                          <a:cs typeface="Segoe UI" panose="020B0502040204020203" pitchFamily="34" charset="0"/>
                        </a:rPr>
                        <a:t>Utilizes 40% less RAM than typical Linux server installations</a:t>
                      </a:r>
                    </a:p>
                    <a:p>
                      <a:pPr marL="171450" indent="-171450">
                        <a:spcBef>
                          <a:spcPts val="0"/>
                        </a:spcBef>
                        <a:buFont typeface="Arial" panose="020B0604020202020204" pitchFamily="34" charset="0"/>
                        <a:buChar char="•"/>
                      </a:pPr>
                      <a:r>
                        <a:rPr lang="en-US" sz="1200" dirty="0">
                          <a:latin typeface="Segoe UI" panose="020B0502040204020203" pitchFamily="34" charset="0"/>
                          <a:ea typeface="Segoe UI" panose="020B0502040204020203" pitchFamily="34" charset="0"/>
                          <a:cs typeface="Segoe UI" panose="020B0502040204020203" pitchFamily="34" charset="0"/>
                        </a:rPr>
                        <a:t>CoreOS machines are patched and updated frequently with system patches and new features</a:t>
                      </a:r>
                    </a:p>
                    <a:p>
                      <a:pPr marL="171450" indent="-171450">
                        <a:spcBef>
                          <a:spcPts val="0"/>
                        </a:spcBef>
                        <a:buFont typeface="Arial" panose="020B0604020202020204" pitchFamily="34" charset="0"/>
                        <a:buChar char="•"/>
                      </a:pPr>
                      <a:r>
                        <a:rPr lang="en-US" sz="1200" dirty="0">
                          <a:latin typeface="Segoe UI" panose="020B0502040204020203" pitchFamily="34" charset="0"/>
                          <a:ea typeface="Segoe UI" panose="020B0502040204020203" pitchFamily="34" charset="0"/>
                          <a:cs typeface="Segoe UI" panose="020B0502040204020203" pitchFamily="34" charset="0"/>
                        </a:rPr>
                        <a:t>CoreOS is designed for very large scale deployments. PXE boot and diskless configurations are fully supported.</a:t>
                      </a:r>
                    </a:p>
                  </a:txBody>
                  <a:tcPr marL="91336" marR="91336" marT="45668" marB="45668">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r h="135679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Availability: Global</a:t>
                      </a:r>
                    </a:p>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Average Deal Revenue: $8.6K/</a:t>
                      </a:r>
                      <a:r>
                        <a:rPr lang="en-US" sz="1200" dirty="0" err="1">
                          <a:latin typeface="Segoe UI" panose="020B0502040204020203" pitchFamily="34" charset="0"/>
                          <a:cs typeface="Segoe UI" panose="020B0502040204020203" pitchFamily="34" charset="0"/>
                        </a:rPr>
                        <a:t>mo</a:t>
                      </a:r>
                      <a:endParaRPr lang="en-US" sz="1200" dirty="0">
                        <a:latin typeface="Segoe UI" panose="020B0502040204020203" pitchFamily="34" charset="0"/>
                        <a:cs typeface="Segoe UI" panose="020B0502040204020203" pitchFamily="34" charset="0"/>
                      </a:endParaRPr>
                    </a:p>
                    <a:p>
                      <a:pPr marL="0" indent="0" algn="r">
                        <a:buNone/>
                      </a:pPr>
                      <a:endParaRPr lang="en-US" sz="1200" dirty="0">
                        <a:latin typeface="Segoe UI" panose="020B0502040204020203" pitchFamily="34" charset="0"/>
                        <a:cs typeface="Segoe UI" panose="020B0502040204020203" pitchFamily="34" charset="0"/>
                        <a:hlinkClick r:id="rId2"/>
                      </a:endParaRPr>
                    </a:p>
                    <a:p>
                      <a:pPr marL="0" indent="0" algn="r">
                        <a:buNone/>
                      </a:pPr>
                      <a:r>
                        <a:rPr lang="en-US" sz="1200" dirty="0">
                          <a:latin typeface="Segoe UI" panose="020B0502040204020203" pitchFamily="34" charset="0"/>
                          <a:cs typeface="Segoe UI" panose="020B0502040204020203" pitchFamily="34" charset="0"/>
                          <a:hlinkClick r:id="rId3"/>
                        </a:rPr>
                        <a:t>Link to </a:t>
                      </a:r>
                      <a:r>
                        <a:rPr lang="en-US" sz="1200" dirty="0" err="1">
                          <a:latin typeface="Segoe UI" panose="020B0502040204020203" pitchFamily="34" charset="0"/>
                          <a:cs typeface="Segoe UI" panose="020B0502040204020203" pitchFamily="34" charset="0"/>
                          <a:hlinkClick r:id="rId3"/>
                        </a:rPr>
                        <a:t>AppCatalog</a:t>
                      </a:r>
                      <a:endParaRPr lang="en-US" sz="1200" dirty="0">
                        <a:latin typeface="Segoe UI" panose="020B0502040204020203" pitchFamily="34" charset="0"/>
                        <a:cs typeface="Segoe UI" panose="020B0502040204020203" pitchFamily="34" charset="0"/>
                      </a:endParaRPr>
                    </a:p>
                    <a:p>
                      <a:pPr marL="0" indent="0" algn="r">
                        <a:buNone/>
                      </a:pPr>
                      <a:r>
                        <a:rPr lang="en-US" sz="1200" dirty="0">
                          <a:latin typeface="Segoe UI" panose="020B0502040204020203" pitchFamily="34" charset="0"/>
                          <a:cs typeface="Segoe UI" panose="020B0502040204020203" pitchFamily="34" charset="0"/>
                          <a:hlinkClick r:id="rId4"/>
                        </a:rPr>
                        <a:t>Link to Marketplace</a:t>
                      </a:r>
                      <a:endParaRPr lang="en-US" sz="1200" dirty="0">
                        <a:latin typeface="Segoe UI" panose="020B0502040204020203" pitchFamily="34" charset="0"/>
                        <a:cs typeface="Segoe UI" panose="020B0502040204020203" pitchFamily="34" charset="0"/>
                      </a:endParaRPr>
                    </a:p>
                  </a:txBody>
                  <a:tcPr marL="91336" marR="91336" marT="45668" marB="45668">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7" name="Content Placeholder 4"/>
          <p:cNvGraphicFramePr>
            <a:graphicFrameLocks noGrp="1"/>
          </p:cNvGraphicFramePr>
          <p:nvPr>
            <p:ph sz="half" idx="1"/>
            <p:extLst>
              <p:ext uri="{D42A27DB-BD31-4B8C-83A1-F6EECF244321}">
                <p14:modId xmlns:p14="http://schemas.microsoft.com/office/powerpoint/2010/main" val="70835735"/>
              </p:ext>
            </p:extLst>
          </p:nvPr>
        </p:nvGraphicFramePr>
        <p:xfrm>
          <a:off x="6372752" y="1346145"/>
          <a:ext cx="5278790" cy="5399115"/>
        </p:xfrm>
        <a:graphic>
          <a:graphicData uri="http://schemas.openxmlformats.org/drawingml/2006/table">
            <a:tbl>
              <a:tblPr firstRow="1" bandRow="1">
                <a:tableStyleId>{5940675A-B579-460E-94D1-54222C63F5DA}</a:tableStyleId>
              </a:tblPr>
              <a:tblGrid>
                <a:gridCol w="5278790">
                  <a:extLst>
                    <a:ext uri="{9D8B030D-6E8A-4147-A177-3AD203B41FA5}">
                      <a16:colId xmlns:a16="http://schemas.microsoft.com/office/drawing/2014/main" val="20000"/>
                    </a:ext>
                  </a:extLst>
                </a:gridCol>
              </a:tblGrid>
              <a:tr h="957700">
                <a:tc>
                  <a:txBody>
                    <a:bodyPr/>
                    <a:lstStyle/>
                    <a:p>
                      <a:endParaRPr lang="en-US" sz="1200" dirty="0"/>
                    </a:p>
                    <a:p>
                      <a:endParaRPr lang="en-US" sz="1200" dirty="0"/>
                    </a:p>
                    <a:p>
                      <a:endParaRPr lang="en-US" sz="1400" dirty="0"/>
                    </a:p>
                    <a:p>
                      <a:r>
                        <a:rPr lang="en-US" sz="1400" dirty="0">
                          <a:latin typeface="Segoe UI" panose="020B0502040204020203" pitchFamily="34" charset="0"/>
                          <a:cs typeface="Segoe UI" panose="020B0502040204020203" pitchFamily="34" charset="0"/>
                        </a:rPr>
                        <a:t>Docker</a:t>
                      </a:r>
                    </a:p>
                  </a:txBody>
                  <a:tcPr marL="91336" marR="91336" marT="45668" marB="45668">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0"/>
                  </a:ext>
                </a:extLst>
              </a:tr>
              <a:tr h="3069919">
                <a:tc>
                  <a:txBody>
                    <a:bodyPr/>
                    <a:lstStyle/>
                    <a:p>
                      <a:pPr marL="0" indent="0">
                        <a:buNone/>
                      </a:pPr>
                      <a:endParaRPr lang="en-US" sz="1200" dirty="0"/>
                    </a:p>
                    <a:p>
                      <a:pPr marL="0" indent="0">
                        <a:buNone/>
                      </a:pPr>
                      <a:r>
                        <a:rPr lang="en-US" sz="1200" dirty="0">
                          <a:latin typeface="Segoe UI" panose="020B0502040204020203" pitchFamily="34" charset="0"/>
                          <a:cs typeface="Segoe UI" panose="020B0502040204020203" pitchFamily="34" charset="0"/>
                        </a:rPr>
                        <a:t>Organizations want to innovate faster to maintain their competitive edge.  Evolving to distributed applications enable rapid updates of many small application services but bring new challenges of managing a complex dependency matrix with diverse language stacks, configuration dependencies and tooling.  </a:t>
                      </a:r>
                    </a:p>
                    <a:p>
                      <a:pPr marL="0" indent="0">
                        <a:buNone/>
                      </a:pPr>
                      <a:endParaRPr lang="en-US" sz="1200" dirty="0">
                        <a:latin typeface="Segoe UI" panose="020B0502040204020203" pitchFamily="34" charset="0"/>
                        <a:cs typeface="Segoe UI" panose="020B0502040204020203" pitchFamily="34" charset="0"/>
                      </a:endParaRPr>
                    </a:p>
                    <a:p>
                      <a:pPr marL="0" indent="0">
                        <a:buNone/>
                      </a:pPr>
                      <a:r>
                        <a:rPr lang="en-US" sz="1200" dirty="0">
                          <a:latin typeface="Segoe UI" panose="020B0502040204020203" pitchFamily="34" charset="0"/>
                          <a:cs typeface="Segoe UI" panose="020B0502040204020203" pitchFamily="34" charset="0"/>
                        </a:rPr>
                        <a:t>Key Use Cases/ Benefits</a:t>
                      </a:r>
                    </a:p>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pPr marL="171450" marR="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Ship more features faster and easier</a:t>
                      </a:r>
                    </a:p>
                    <a:p>
                      <a:pPr marL="171450" marR="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Gain seamless portability of apps across environments</a:t>
                      </a:r>
                    </a:p>
                    <a:p>
                      <a:pPr marL="171450" marR="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Dynamically update, change and scale applications</a:t>
                      </a:r>
                    </a:p>
                    <a:p>
                      <a:pPr marL="171450" marR="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Setup development environments much faster</a:t>
                      </a:r>
                    </a:p>
                  </a:txBody>
                  <a:tcPr marL="91336" marR="91336" marT="45668" marB="45668">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r h="137004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p>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Availability: Global</a:t>
                      </a:r>
                    </a:p>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Average Deal Revenue: $2.7K/</a:t>
                      </a:r>
                      <a:r>
                        <a:rPr lang="en-US" sz="1200" dirty="0" err="1">
                          <a:latin typeface="Segoe UI" panose="020B0502040204020203" pitchFamily="34" charset="0"/>
                          <a:cs typeface="Segoe UI" panose="020B0502040204020203" pitchFamily="34" charset="0"/>
                        </a:rPr>
                        <a:t>mo</a:t>
                      </a:r>
                      <a:endParaRPr lang="en-US" sz="1200" dirty="0">
                        <a:latin typeface="Segoe UI" panose="020B0502040204020203" pitchFamily="34" charset="0"/>
                        <a:cs typeface="Segoe UI" panose="020B0502040204020203" pitchFamily="34" charset="0"/>
                        <a:hlinkClick r:id="rId5"/>
                      </a:endParaRPr>
                    </a:p>
                    <a:p>
                      <a:pPr marL="0" indent="0" algn="r">
                        <a:buNone/>
                      </a:pPr>
                      <a:endParaRPr lang="en-US" sz="1200" dirty="0">
                        <a:hlinkClick r:id="rId5"/>
                      </a:endParaRPr>
                    </a:p>
                    <a:p>
                      <a:pPr marL="0" indent="0" algn="r">
                        <a:buNone/>
                      </a:pPr>
                      <a:r>
                        <a:rPr lang="en-US" sz="1200" dirty="0">
                          <a:latin typeface="Segoe UI" panose="020B0502040204020203" pitchFamily="34" charset="0"/>
                          <a:cs typeface="Segoe UI" panose="020B0502040204020203" pitchFamily="34" charset="0"/>
                          <a:hlinkClick r:id="rId6"/>
                        </a:rPr>
                        <a:t>Link to </a:t>
                      </a:r>
                      <a:r>
                        <a:rPr lang="en-US" sz="1200" dirty="0" err="1">
                          <a:latin typeface="Segoe UI" panose="020B0502040204020203" pitchFamily="34" charset="0"/>
                          <a:cs typeface="Segoe UI" panose="020B0502040204020203" pitchFamily="34" charset="0"/>
                          <a:hlinkClick r:id="rId6"/>
                        </a:rPr>
                        <a:t>AppCatalog</a:t>
                      </a:r>
                      <a:endParaRPr lang="en-US" sz="1200" dirty="0">
                        <a:latin typeface="Segoe UI" panose="020B0502040204020203" pitchFamily="34" charset="0"/>
                        <a:cs typeface="Segoe UI" panose="020B0502040204020203" pitchFamily="34" charset="0"/>
                      </a:endParaRPr>
                    </a:p>
                    <a:p>
                      <a:pPr marL="0" indent="0" algn="r">
                        <a:buNone/>
                      </a:pPr>
                      <a:r>
                        <a:rPr lang="en-US" sz="1200" dirty="0">
                          <a:latin typeface="Segoe UI" panose="020B0502040204020203" pitchFamily="34" charset="0"/>
                          <a:cs typeface="Segoe UI" panose="020B0502040204020203" pitchFamily="34" charset="0"/>
                          <a:hlinkClick r:id="rId7"/>
                        </a:rPr>
                        <a:t>Link to Marketplace</a:t>
                      </a:r>
                      <a:endParaRPr lang="en-US" sz="1200" dirty="0">
                        <a:latin typeface="Segoe UI" panose="020B0502040204020203" pitchFamily="34" charset="0"/>
                        <a:cs typeface="Segoe UI" panose="020B0502040204020203" pitchFamily="34" charset="0"/>
                      </a:endParaRPr>
                    </a:p>
                    <a:p>
                      <a:pPr marL="0" marR="0" indent="0" algn="l" defTabSz="932742" rtl="0" eaLnBrk="1" fontAlgn="auto" latinLnBrk="0" hangingPunct="1">
                        <a:lnSpc>
                          <a:spcPct val="100000"/>
                        </a:lnSpc>
                        <a:spcBef>
                          <a:spcPts val="0"/>
                        </a:spcBef>
                        <a:spcAft>
                          <a:spcPts val="0"/>
                        </a:spcAft>
                        <a:buClrTx/>
                        <a:buSzTx/>
                        <a:buFontTx/>
                        <a:buNone/>
                        <a:tabLst/>
                        <a:defRPr/>
                      </a:pPr>
                      <a:endParaRPr lang="en-US" sz="1200" dirty="0"/>
                    </a:p>
                  </a:txBody>
                  <a:tcPr marL="91336" marR="91336" marT="45668" marB="45668">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solidFill>
                        <a:schemeClr val="tx1">
                          <a:lumMod val="40000"/>
                          <a:lumOff val="60000"/>
                        </a:schemeClr>
                      </a:solidFill>
                      <a:prstDash val="solid"/>
                      <a:round/>
                      <a:headEnd type="none" w="med" len="med"/>
                      <a:tailEnd type="none" w="med" len="med"/>
                    </a:lnT>
                    <a:lnB w="6350" cap="flat" cmpd="sng" algn="ctr">
                      <a:solidFill>
                        <a:schemeClr val="tx1">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3" name="Picture 2"/>
          <p:cNvPicPr>
            <a:picLocks noChangeAspect="1"/>
          </p:cNvPicPr>
          <p:nvPr/>
        </p:nvPicPr>
        <p:blipFill>
          <a:blip r:embed="rId8"/>
          <a:stretch>
            <a:fillRect/>
          </a:stretch>
        </p:blipFill>
        <p:spPr>
          <a:xfrm>
            <a:off x="1022440" y="1472331"/>
            <a:ext cx="1404720" cy="491874"/>
          </a:xfrm>
          <a:prstGeom prst="rect">
            <a:avLst/>
          </a:prstGeom>
        </p:spPr>
      </p:pic>
      <p:pic>
        <p:nvPicPr>
          <p:cNvPr id="6" name="Picture 5"/>
          <p:cNvPicPr>
            <a:picLocks noChangeAspect="1"/>
          </p:cNvPicPr>
          <p:nvPr/>
        </p:nvPicPr>
        <p:blipFill>
          <a:blip r:embed="rId9"/>
          <a:stretch>
            <a:fillRect/>
          </a:stretch>
        </p:blipFill>
        <p:spPr>
          <a:xfrm>
            <a:off x="6452560" y="1543274"/>
            <a:ext cx="1369296" cy="467129"/>
          </a:xfrm>
          <a:prstGeom prst="rect">
            <a:avLst/>
          </a:prstGeom>
        </p:spPr>
      </p:pic>
    </p:spTree>
    <p:extLst>
      <p:ext uri="{BB962C8B-B14F-4D97-AF65-F5344CB8AC3E}">
        <p14:creationId xmlns:p14="http://schemas.microsoft.com/office/powerpoint/2010/main" val="2311311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a:t>Visual Studio features slides</a:t>
            </a:r>
            <a:br>
              <a:rPr lang="en-US" sz="7200" dirty="0"/>
            </a:br>
            <a:endParaRPr lang="en-US" dirty="0"/>
          </a:p>
        </p:txBody>
      </p:sp>
    </p:spTree>
    <p:extLst>
      <p:ext uri="{BB962C8B-B14F-4D97-AF65-F5344CB8AC3E}">
        <p14:creationId xmlns:p14="http://schemas.microsoft.com/office/powerpoint/2010/main" val="383251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286981" y="1233995"/>
            <a:ext cx="11869636" cy="550113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5" tIns="146076" rIns="182595" bIns="146076" numCol="1" spcCol="0" rtlCol="0" fromWordArt="0" anchor="t" anchorCtr="0" forceAA="0" compatLnSpc="1">
            <a:prstTxWarp prst="textNoShape">
              <a:avLst/>
            </a:prstTxWarp>
            <a:noAutofit/>
          </a:bodyPr>
          <a:lstStyle/>
          <a:p>
            <a:pPr algn="ctr" defTabSz="930930" fontAlgn="base">
              <a:lnSpc>
                <a:spcPct val="90000"/>
              </a:lnSpc>
              <a:spcBef>
                <a:spcPct val="0"/>
              </a:spcBef>
              <a:spcAft>
                <a:spcPct val="0"/>
              </a:spcAft>
              <a:defRPr/>
            </a:pPr>
            <a:endParaRPr lang="en-US" sz="23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16"/>
          <p:cNvSpPr txBox="1"/>
          <p:nvPr/>
        </p:nvSpPr>
        <p:spPr>
          <a:xfrm>
            <a:off x="9287374" y="1414112"/>
            <a:ext cx="2869242" cy="5311240"/>
          </a:xfrm>
          <a:prstGeom prst="rect">
            <a:avLst/>
          </a:prstGeom>
          <a:noFill/>
        </p:spPr>
        <p:txBody>
          <a:bodyPr wrap="square" lIns="182595" tIns="146076" rIns="182595" bIns="146076" rtlCol="0">
            <a:spAutoFit/>
          </a:bodyPr>
          <a:lstStyle/>
          <a:p>
            <a:pPr defTabSz="620883" fontAlgn="base">
              <a:lnSpc>
                <a:spcPct val="90000"/>
              </a:lnSpc>
              <a:spcBef>
                <a:spcPct val="0"/>
              </a:spcBef>
              <a:spcAft>
                <a:spcPct val="0"/>
              </a:spcAft>
              <a:defRPr/>
            </a:pPr>
            <a:r>
              <a:rPr lang="en-US" sz="1998" kern="0" dirty="0">
                <a:solidFill>
                  <a:schemeClr val="accent3"/>
                </a:solidFill>
                <a:ea typeface="ＭＳ Ｐゴシック" charset="0"/>
              </a:rPr>
              <a:t>Visual Studio  Enterprise</a:t>
            </a:r>
          </a:p>
          <a:p>
            <a:pPr defTabSz="620883" fontAlgn="base">
              <a:lnSpc>
                <a:spcPct val="90000"/>
              </a:lnSpc>
              <a:spcBef>
                <a:spcPct val="0"/>
              </a:spcBef>
              <a:spcAft>
                <a:spcPct val="0"/>
              </a:spcAft>
              <a:defRPr/>
            </a:pPr>
            <a:r>
              <a:rPr lang="en-US" sz="1597" kern="0" dirty="0">
                <a:solidFill>
                  <a:schemeClr val="accent3"/>
                </a:solidFill>
                <a:ea typeface="ＭＳ Ｐゴシック" charset="0"/>
              </a:rPr>
              <a:t>Enterprise grade tools </a:t>
            </a:r>
            <a:br>
              <a:rPr lang="en-US" sz="1597" kern="0" dirty="0">
                <a:solidFill>
                  <a:schemeClr val="accent3"/>
                </a:solidFill>
                <a:ea typeface="ＭＳ Ｐゴシック" charset="0"/>
              </a:rPr>
            </a:br>
            <a:r>
              <a:rPr lang="en-US" sz="1597" kern="0" dirty="0">
                <a:solidFill>
                  <a:schemeClr val="accent3"/>
                </a:solidFill>
                <a:ea typeface="ＭＳ Ｐゴシック" charset="0"/>
              </a:rPr>
              <a:t>for projects of </a:t>
            </a:r>
            <a:r>
              <a:rPr lang="en-US" sz="1597" kern="0">
                <a:solidFill>
                  <a:schemeClr val="accent3"/>
                </a:solidFill>
                <a:ea typeface="ＭＳ Ｐゴシック" charset="0"/>
              </a:rPr>
              <a:t>any size </a:t>
            </a:r>
            <a:br>
              <a:rPr lang="en-US" sz="1597" kern="0" dirty="0">
                <a:solidFill>
                  <a:schemeClr val="accent3"/>
                </a:solidFill>
                <a:ea typeface="ＭＳ Ｐゴシック" charset="0"/>
              </a:rPr>
            </a:br>
            <a:r>
              <a:rPr lang="en-US" sz="1597" kern="0" dirty="0">
                <a:solidFill>
                  <a:schemeClr val="accent3"/>
                </a:solidFill>
                <a:ea typeface="ＭＳ Ｐゴシック" charset="0"/>
              </a:rPr>
              <a:t>and complexity</a:t>
            </a:r>
          </a:p>
          <a:p>
            <a:pPr defTabSz="620883" fontAlgn="base">
              <a:lnSpc>
                <a:spcPct val="90000"/>
              </a:lnSpc>
              <a:spcBef>
                <a:spcPct val="0"/>
              </a:spcBef>
              <a:spcAft>
                <a:spcPct val="0"/>
              </a:spcAft>
              <a:defRPr/>
            </a:pPr>
            <a:endParaRPr lang="en-US" sz="1597" kern="0" dirty="0">
              <a:gradFill>
                <a:gsLst>
                  <a:gs pos="2917">
                    <a:schemeClr val="accent1"/>
                  </a:gs>
                  <a:gs pos="30000">
                    <a:schemeClr val="accent1"/>
                  </a:gs>
                </a:gsLst>
                <a:lin ang="5400000" scaled="0"/>
              </a:gradFill>
              <a:ea typeface="ＭＳ Ｐゴシック" charset="0"/>
            </a:endParaRPr>
          </a:p>
          <a:p>
            <a:pPr defTabSz="620883" fontAlgn="base">
              <a:lnSpc>
                <a:spcPct val="90000"/>
              </a:lnSpc>
              <a:spcBef>
                <a:spcPct val="0"/>
              </a:spcBef>
              <a:spcAft>
                <a:spcPct val="0"/>
              </a:spcAft>
              <a:defRPr/>
            </a:pPr>
            <a:r>
              <a:rPr lang="en-US" sz="1398" b="1" kern="0" dirty="0">
                <a:gradFill>
                  <a:gsLst>
                    <a:gs pos="2917">
                      <a:schemeClr val="tx1"/>
                    </a:gs>
                    <a:gs pos="30000">
                      <a:schemeClr val="tx1"/>
                    </a:gs>
                  </a:gsLst>
                  <a:lin ang="5400000" scaled="0"/>
                </a:gradFill>
                <a:ea typeface="ＭＳ Ｐゴシック" charset="0"/>
              </a:rPr>
              <a:t>Key scenarios</a:t>
            </a:r>
          </a:p>
          <a:p>
            <a:pPr defTabSz="620883" fontAlgn="base">
              <a:lnSpc>
                <a:spcPct val="90000"/>
              </a:lnSpc>
              <a:spcBef>
                <a:spcPct val="0"/>
              </a:spcBef>
              <a:spcAft>
                <a:spcPct val="0"/>
              </a:spcAft>
              <a:defRPr/>
            </a:pPr>
            <a:r>
              <a:rPr lang="en-US" sz="1398" kern="0" dirty="0">
                <a:gradFill>
                  <a:gsLst>
                    <a:gs pos="2917">
                      <a:srgbClr val="000000"/>
                    </a:gs>
                    <a:gs pos="30000">
                      <a:srgbClr val="000000"/>
                    </a:gs>
                  </a:gsLst>
                  <a:lin ang="5400000" scaled="0"/>
                </a:gradFill>
                <a:ea typeface="ＭＳ Ｐゴシック" charset="0"/>
              </a:rPr>
              <a:t>Productivity for enterprise applications</a:t>
            </a:r>
          </a:p>
          <a:p>
            <a:pPr defTabSz="620883" fontAlgn="base">
              <a:lnSpc>
                <a:spcPct val="90000"/>
              </a:lnSpc>
              <a:spcBef>
                <a:spcPct val="0"/>
              </a:spcBef>
              <a:spcAft>
                <a:spcPct val="0"/>
              </a:spcAft>
              <a:defRPr/>
            </a:pPr>
            <a:r>
              <a:rPr lang="en-US" sz="1398" kern="0" dirty="0">
                <a:gradFill>
                  <a:gsLst>
                    <a:gs pos="2917">
                      <a:srgbClr val="000000"/>
                    </a:gs>
                    <a:gs pos="30000">
                      <a:srgbClr val="000000"/>
                    </a:gs>
                  </a:gsLst>
                  <a:lin ang="5400000" scaled="0"/>
                </a:gradFill>
                <a:ea typeface="ＭＳ Ｐゴシック" charset="0"/>
              </a:rPr>
              <a:t>Enterprise security</a:t>
            </a:r>
          </a:p>
          <a:p>
            <a:pPr defTabSz="620883" fontAlgn="base">
              <a:lnSpc>
                <a:spcPct val="90000"/>
              </a:lnSpc>
              <a:spcBef>
                <a:spcPct val="0"/>
              </a:spcBef>
              <a:spcAft>
                <a:spcPct val="0"/>
              </a:spcAft>
              <a:defRPr/>
            </a:pPr>
            <a:r>
              <a:rPr lang="en-US" sz="1398" kern="0" dirty="0">
                <a:gradFill>
                  <a:gsLst>
                    <a:gs pos="2917">
                      <a:srgbClr val="000000"/>
                    </a:gs>
                    <a:gs pos="30000">
                      <a:srgbClr val="000000"/>
                    </a:gs>
                  </a:gsLst>
                  <a:lin ang="5400000" scaled="0"/>
                </a:gradFill>
                <a:ea typeface="ＭＳ Ｐゴシック" charset="0"/>
              </a:rPr>
              <a:t>Enterprise quality</a:t>
            </a:r>
          </a:p>
          <a:p>
            <a:pPr defTabSz="620883" fontAlgn="base">
              <a:lnSpc>
                <a:spcPct val="90000"/>
              </a:lnSpc>
              <a:spcBef>
                <a:spcPct val="0"/>
              </a:spcBef>
              <a:spcAft>
                <a:spcPct val="0"/>
              </a:spcAft>
              <a:defRPr/>
            </a:pPr>
            <a:endParaRPr lang="en-US" sz="1398" kern="0" dirty="0">
              <a:gradFill>
                <a:gsLst>
                  <a:gs pos="2917">
                    <a:srgbClr val="000000"/>
                  </a:gs>
                  <a:gs pos="30000">
                    <a:srgbClr val="000000"/>
                  </a:gs>
                </a:gsLst>
                <a:lin ang="5400000" scaled="0"/>
              </a:gradFill>
              <a:ea typeface="ＭＳ Ｐゴシック" charset="0"/>
            </a:endParaRPr>
          </a:p>
          <a:p>
            <a:pPr defTabSz="620883" fontAlgn="base">
              <a:lnSpc>
                <a:spcPct val="90000"/>
              </a:lnSpc>
              <a:spcBef>
                <a:spcPct val="0"/>
              </a:spcBef>
              <a:spcAft>
                <a:spcPct val="0"/>
              </a:spcAft>
              <a:defRPr/>
            </a:pPr>
            <a:r>
              <a:rPr lang="en-US" sz="1398" b="1" kern="0" dirty="0">
                <a:gradFill>
                  <a:gsLst>
                    <a:gs pos="2917">
                      <a:schemeClr val="tx1"/>
                    </a:gs>
                    <a:gs pos="30000">
                      <a:schemeClr val="tx1"/>
                    </a:gs>
                  </a:gsLst>
                  <a:lin ang="5400000" scaled="0"/>
                </a:gradFill>
                <a:ea typeface="ＭＳ Ｐゴシック" charset="0"/>
              </a:rPr>
              <a:t>Key IDE features</a:t>
            </a:r>
          </a:p>
          <a:p>
            <a:pPr defTabSz="620883" fontAlgn="base">
              <a:lnSpc>
                <a:spcPct val="90000"/>
              </a:lnSpc>
              <a:spcBef>
                <a:spcPct val="0"/>
              </a:spcBef>
              <a:spcAft>
                <a:spcPct val="0"/>
              </a:spcAft>
              <a:defRPr/>
            </a:pPr>
            <a:r>
              <a:rPr lang="en-US" sz="1398" kern="0" dirty="0">
                <a:gradFill>
                  <a:gsLst>
                    <a:gs pos="2917">
                      <a:srgbClr val="000000"/>
                    </a:gs>
                    <a:gs pos="30000">
                      <a:srgbClr val="000000"/>
                    </a:gs>
                  </a:gsLst>
                  <a:lin ang="5400000" scaled="0"/>
                </a:gradFill>
                <a:ea typeface="ＭＳ Ｐゴシック" charset="0"/>
              </a:rPr>
              <a:t>Embedded Assemblies</a:t>
            </a:r>
          </a:p>
          <a:p>
            <a:pPr defTabSz="620883" fontAlgn="base">
              <a:lnSpc>
                <a:spcPct val="90000"/>
              </a:lnSpc>
              <a:spcBef>
                <a:spcPct val="0"/>
              </a:spcBef>
              <a:spcAft>
                <a:spcPct val="0"/>
              </a:spcAft>
              <a:defRPr/>
            </a:pPr>
            <a:r>
              <a:rPr lang="en-US" sz="1398" kern="0" dirty="0" err="1">
                <a:gradFill>
                  <a:gsLst>
                    <a:gs pos="2917">
                      <a:srgbClr val="000000"/>
                    </a:gs>
                    <a:gs pos="30000">
                      <a:srgbClr val="000000"/>
                    </a:gs>
                  </a:gsLst>
                  <a:lin ang="5400000" scaled="0"/>
                </a:gradFill>
                <a:ea typeface="ＭＳ Ｐゴシック" charset="0"/>
              </a:rPr>
              <a:t>Xamarin</a:t>
            </a:r>
            <a:r>
              <a:rPr lang="en-US" sz="1398" kern="0" dirty="0">
                <a:gradFill>
                  <a:gsLst>
                    <a:gs pos="2917">
                      <a:srgbClr val="000000"/>
                    </a:gs>
                    <a:gs pos="30000">
                      <a:srgbClr val="000000"/>
                    </a:gs>
                  </a:gsLst>
                  <a:lin ang="5400000" scaled="0"/>
                </a:gradFill>
                <a:ea typeface="ＭＳ Ｐゴシック" charset="0"/>
              </a:rPr>
              <a:t> Inspector Preview</a:t>
            </a:r>
          </a:p>
          <a:p>
            <a:pPr defTabSz="620883" fontAlgn="base">
              <a:lnSpc>
                <a:spcPct val="90000"/>
              </a:lnSpc>
              <a:spcBef>
                <a:spcPct val="0"/>
              </a:spcBef>
              <a:spcAft>
                <a:spcPct val="0"/>
              </a:spcAft>
              <a:defRPr/>
            </a:pPr>
            <a:r>
              <a:rPr lang="en-US" sz="1398" kern="0" dirty="0" err="1">
                <a:gradFill>
                  <a:gsLst>
                    <a:gs pos="2917">
                      <a:srgbClr val="000000"/>
                    </a:gs>
                    <a:gs pos="30000">
                      <a:srgbClr val="000000"/>
                    </a:gs>
                  </a:gsLst>
                  <a:lin ang="5400000" scaled="0"/>
                </a:gradFill>
                <a:ea typeface="ＭＳ Ｐゴシック" charset="0"/>
              </a:rPr>
              <a:t>Xamarin</a:t>
            </a:r>
            <a:r>
              <a:rPr lang="en-US" sz="1398" kern="0" dirty="0">
                <a:gradFill>
                  <a:gsLst>
                    <a:gs pos="2917">
                      <a:srgbClr val="000000"/>
                    </a:gs>
                    <a:gs pos="30000">
                      <a:srgbClr val="000000"/>
                    </a:gs>
                  </a:gsLst>
                  <a:lin ang="5400000" scaled="0"/>
                </a:gradFill>
                <a:ea typeface="ＭＳ Ｐゴシック" charset="0"/>
              </a:rPr>
              <a:t> Profiler Preview</a:t>
            </a:r>
          </a:p>
          <a:p>
            <a:pPr defTabSz="620883" fontAlgn="base">
              <a:lnSpc>
                <a:spcPct val="90000"/>
              </a:lnSpc>
              <a:spcBef>
                <a:spcPct val="0"/>
              </a:spcBef>
              <a:spcAft>
                <a:spcPct val="0"/>
              </a:spcAft>
              <a:defRPr/>
            </a:pPr>
            <a:r>
              <a:rPr lang="en-US" sz="1398" kern="0" dirty="0">
                <a:gradFill>
                  <a:gsLst>
                    <a:gs pos="2917">
                      <a:srgbClr val="000000"/>
                    </a:gs>
                    <a:gs pos="30000">
                      <a:srgbClr val="000000"/>
                    </a:gs>
                  </a:gsLst>
                  <a:lin ang="5400000" scaled="0"/>
                </a:gradFill>
                <a:ea typeface="ＭＳ Ｐゴシック" charset="0"/>
              </a:rPr>
              <a:t>Above enterprise features </a:t>
            </a:r>
            <a:br>
              <a:rPr lang="en-US" sz="1398" kern="0" dirty="0">
                <a:gradFill>
                  <a:gsLst>
                    <a:gs pos="2917">
                      <a:srgbClr val="000000"/>
                    </a:gs>
                    <a:gs pos="30000">
                      <a:srgbClr val="000000"/>
                    </a:gs>
                  </a:gsLst>
                  <a:lin ang="5400000" scaled="0"/>
                </a:gradFill>
                <a:ea typeface="ＭＳ Ｐゴシック" charset="0"/>
              </a:rPr>
            </a:br>
            <a:r>
              <a:rPr lang="en-US" sz="1398" kern="0" dirty="0">
                <a:gradFill>
                  <a:gsLst>
                    <a:gs pos="2917">
                      <a:srgbClr val="000000"/>
                    </a:gs>
                    <a:gs pos="30000">
                      <a:srgbClr val="000000"/>
                    </a:gs>
                  </a:gsLst>
                  <a:lin ang="5400000" scaled="0"/>
                </a:gradFill>
                <a:ea typeface="ＭＳ Ｐゴシック" charset="0"/>
              </a:rPr>
              <a:t>in </a:t>
            </a:r>
            <a:r>
              <a:rPr lang="en-US" sz="1398" kern="0" dirty="0" err="1">
                <a:gradFill>
                  <a:gsLst>
                    <a:gs pos="2917">
                      <a:srgbClr val="000000"/>
                    </a:gs>
                    <a:gs pos="30000">
                      <a:srgbClr val="000000"/>
                    </a:gs>
                  </a:gsLst>
                  <a:lin ang="5400000" scaled="0"/>
                </a:gradFill>
                <a:ea typeface="ＭＳ Ｐゴシック" charset="0"/>
              </a:rPr>
              <a:t>Xamarin</a:t>
            </a:r>
            <a:r>
              <a:rPr lang="en-US" sz="1398" kern="0" dirty="0">
                <a:gradFill>
                  <a:gsLst>
                    <a:gs pos="2917">
                      <a:srgbClr val="000000"/>
                    </a:gs>
                    <a:gs pos="30000">
                      <a:srgbClr val="000000"/>
                    </a:gs>
                  </a:gsLst>
                  <a:lin ang="5400000" scaled="0"/>
                </a:gradFill>
                <a:ea typeface="ＭＳ Ｐゴシック" charset="0"/>
              </a:rPr>
              <a:t> Studio</a:t>
            </a:r>
          </a:p>
          <a:p>
            <a:pPr defTabSz="620883" fontAlgn="base">
              <a:lnSpc>
                <a:spcPct val="90000"/>
              </a:lnSpc>
              <a:spcBef>
                <a:spcPct val="0"/>
              </a:spcBef>
              <a:spcAft>
                <a:spcPct val="0"/>
              </a:spcAft>
              <a:defRPr/>
            </a:pPr>
            <a:r>
              <a:rPr lang="en-US" sz="1398" kern="0" dirty="0">
                <a:gradFill>
                  <a:gsLst>
                    <a:gs pos="2917">
                      <a:srgbClr val="000000"/>
                    </a:gs>
                    <a:gs pos="30000">
                      <a:srgbClr val="000000"/>
                    </a:gs>
                  </a:gsLst>
                  <a:lin ang="5400000" scaled="0"/>
                </a:gradFill>
                <a:ea typeface="ＭＳ Ｐゴシック" charset="0"/>
              </a:rPr>
              <a:t>VSE features used for </a:t>
            </a:r>
            <a:r>
              <a:rPr lang="en-US" sz="1398" kern="0" dirty="0" err="1">
                <a:gradFill>
                  <a:gsLst>
                    <a:gs pos="2917">
                      <a:srgbClr val="000000"/>
                    </a:gs>
                    <a:gs pos="30000">
                      <a:srgbClr val="000000"/>
                    </a:gs>
                  </a:gsLst>
                  <a:lin ang="5400000" scaled="0"/>
                </a:gradFill>
                <a:ea typeface="ＭＳ Ｐゴシック" charset="0"/>
              </a:rPr>
              <a:t>Xamarin</a:t>
            </a:r>
            <a:endParaRPr lang="en-US" sz="1398" kern="0" dirty="0">
              <a:gradFill>
                <a:gsLst>
                  <a:gs pos="2917">
                    <a:srgbClr val="000000"/>
                  </a:gs>
                  <a:gs pos="30000">
                    <a:srgbClr val="000000"/>
                  </a:gs>
                </a:gsLst>
                <a:lin ang="5400000" scaled="0"/>
              </a:gradFill>
              <a:ea typeface="ＭＳ Ｐゴシック" charset="0"/>
            </a:endParaRPr>
          </a:p>
          <a:p>
            <a:pPr defTabSz="620883" fontAlgn="base">
              <a:lnSpc>
                <a:spcPct val="90000"/>
              </a:lnSpc>
              <a:spcBef>
                <a:spcPct val="0"/>
              </a:spcBef>
              <a:spcAft>
                <a:spcPct val="0"/>
              </a:spcAft>
              <a:defRPr/>
            </a:pPr>
            <a:r>
              <a:rPr lang="en-US" sz="1398" kern="0" dirty="0" err="1">
                <a:gradFill>
                  <a:gsLst>
                    <a:gs pos="2917">
                      <a:srgbClr val="000000"/>
                    </a:gs>
                    <a:gs pos="30000">
                      <a:srgbClr val="000000"/>
                    </a:gs>
                  </a:gsLst>
                  <a:lin ang="5400000" scaled="0"/>
                </a:gradFill>
                <a:ea typeface="ＭＳ Ｐゴシック" charset="0"/>
              </a:rPr>
              <a:t>Xamarin</a:t>
            </a:r>
            <a:r>
              <a:rPr lang="en-US" sz="1398" kern="0" dirty="0">
                <a:gradFill>
                  <a:gsLst>
                    <a:gs pos="2917">
                      <a:srgbClr val="000000"/>
                    </a:gs>
                    <a:gs pos="30000">
                      <a:srgbClr val="000000"/>
                    </a:gs>
                  </a:gsLst>
                  <a:lin ang="5400000" scaled="0"/>
                </a:gradFill>
                <a:ea typeface="ＭＳ Ｐゴシック" charset="0"/>
              </a:rPr>
              <a:t> Test Recorder – IDE Add-in [Roadmap]</a:t>
            </a:r>
          </a:p>
          <a:p>
            <a:pPr defTabSz="620883" fontAlgn="base">
              <a:lnSpc>
                <a:spcPct val="90000"/>
              </a:lnSpc>
              <a:spcBef>
                <a:spcPct val="0"/>
              </a:spcBef>
              <a:spcAft>
                <a:spcPct val="0"/>
              </a:spcAft>
              <a:defRPr/>
            </a:pPr>
            <a:endParaRPr lang="en-US" sz="1398" kern="0" dirty="0">
              <a:gradFill>
                <a:gsLst>
                  <a:gs pos="2917">
                    <a:srgbClr val="000000"/>
                  </a:gs>
                  <a:gs pos="30000">
                    <a:srgbClr val="000000"/>
                  </a:gs>
                </a:gsLst>
                <a:lin ang="5400000" scaled="0"/>
              </a:gradFill>
              <a:ea typeface="ＭＳ Ｐゴシック" charset="0"/>
            </a:endParaRPr>
          </a:p>
          <a:p>
            <a:pPr defTabSz="620883" fontAlgn="base">
              <a:lnSpc>
                <a:spcPct val="90000"/>
              </a:lnSpc>
              <a:spcBef>
                <a:spcPct val="0"/>
              </a:spcBef>
              <a:spcAft>
                <a:spcPct val="0"/>
              </a:spcAft>
              <a:defRPr/>
            </a:pPr>
            <a:r>
              <a:rPr lang="en-US" sz="1398" b="1" kern="0" dirty="0">
                <a:gradFill>
                  <a:gsLst>
                    <a:gs pos="2917">
                      <a:schemeClr val="tx1"/>
                    </a:gs>
                    <a:gs pos="30000">
                      <a:schemeClr val="tx1"/>
                    </a:gs>
                  </a:gsLst>
                  <a:lin ang="5400000" scaled="0"/>
                </a:gradFill>
                <a:ea typeface="ＭＳ Ｐゴシック" charset="0"/>
              </a:rPr>
              <a:t>New subscription benefit</a:t>
            </a:r>
          </a:p>
          <a:p>
            <a:pPr defTabSz="620883" fontAlgn="base">
              <a:lnSpc>
                <a:spcPct val="90000"/>
              </a:lnSpc>
              <a:spcBef>
                <a:spcPct val="0"/>
              </a:spcBef>
              <a:spcAft>
                <a:spcPct val="0"/>
              </a:spcAft>
              <a:defRPr/>
            </a:pPr>
            <a:r>
              <a:rPr lang="en-US" sz="1398" kern="0" dirty="0">
                <a:gradFill>
                  <a:gsLst>
                    <a:gs pos="2917">
                      <a:srgbClr val="000000"/>
                    </a:gs>
                    <a:gs pos="30000">
                      <a:srgbClr val="000000"/>
                    </a:gs>
                  </a:gsLst>
                  <a:lin ang="5400000" scaled="0"/>
                </a:gradFill>
                <a:ea typeface="ＭＳ Ｐゴシック" charset="0"/>
              </a:rPr>
              <a:t>25% Test Cloud discount</a:t>
            </a:r>
          </a:p>
        </p:txBody>
      </p:sp>
      <p:sp>
        <p:nvSpPr>
          <p:cNvPr id="19" name="Rectangle 18"/>
          <p:cNvSpPr/>
          <p:nvPr/>
        </p:nvSpPr>
        <p:spPr bwMode="auto">
          <a:xfrm>
            <a:off x="364395" y="1322391"/>
            <a:ext cx="8754878" cy="5324344"/>
          </a:xfrm>
          <a:prstGeom prst="rect">
            <a:avLst/>
          </a:prstGeom>
          <a:solidFill>
            <a:srgbClr val="EAEAEA"/>
          </a:solidFill>
          <a:ln>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5" tIns="146076" rIns="182595" bIns="146076" numCol="1" spcCol="0" rtlCol="0" fromWordArt="0" anchor="t" anchorCtr="0" forceAA="0" compatLnSpc="1">
            <a:prstTxWarp prst="textNoShape">
              <a:avLst/>
            </a:prstTxWarp>
            <a:noAutofit/>
          </a:bodyPr>
          <a:lstStyle/>
          <a:p>
            <a:pPr algn="ctr" defTabSz="930930" fontAlgn="base">
              <a:lnSpc>
                <a:spcPct val="90000"/>
              </a:lnSpc>
              <a:spcBef>
                <a:spcPct val="0"/>
              </a:spcBef>
              <a:spcAft>
                <a:spcPct val="0"/>
              </a:spcAft>
              <a:defRPr/>
            </a:pPr>
            <a:endParaRPr lang="en-US" sz="23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32"/>
          <p:cNvSpPr txBox="1"/>
          <p:nvPr/>
        </p:nvSpPr>
        <p:spPr>
          <a:xfrm>
            <a:off x="6173854" y="1414112"/>
            <a:ext cx="2497111" cy="4637989"/>
          </a:xfrm>
          <a:prstGeom prst="rect">
            <a:avLst/>
          </a:prstGeom>
          <a:noFill/>
        </p:spPr>
        <p:txBody>
          <a:bodyPr wrap="square" lIns="182595" tIns="146076" rIns="182595" bIns="146076" rtlCol="0">
            <a:spAutoFit/>
          </a:bodyPr>
          <a:lstStyle/>
          <a:p>
            <a:pPr defTabSz="620883" fontAlgn="base">
              <a:lnSpc>
                <a:spcPct val="90000"/>
              </a:lnSpc>
              <a:spcBef>
                <a:spcPct val="0"/>
              </a:spcBef>
              <a:spcAft>
                <a:spcPct val="0"/>
              </a:spcAft>
              <a:defRPr/>
            </a:pPr>
            <a:r>
              <a:rPr lang="en-US" sz="1998" kern="0" dirty="0">
                <a:solidFill>
                  <a:schemeClr val="accent3"/>
                </a:solidFill>
                <a:ea typeface="ＭＳ Ｐゴシック" charset="0"/>
              </a:rPr>
              <a:t>Visual Studio </a:t>
            </a:r>
            <a:br>
              <a:rPr lang="en-US" sz="1998" kern="0" dirty="0">
                <a:solidFill>
                  <a:schemeClr val="accent3"/>
                </a:solidFill>
                <a:ea typeface="ＭＳ Ｐゴシック" charset="0"/>
              </a:rPr>
            </a:br>
            <a:r>
              <a:rPr lang="en-US" sz="1998" kern="0" dirty="0">
                <a:solidFill>
                  <a:schemeClr val="accent3"/>
                </a:solidFill>
                <a:ea typeface="ＭＳ Ｐゴシック" charset="0"/>
              </a:rPr>
              <a:t>Professional</a:t>
            </a:r>
          </a:p>
          <a:p>
            <a:pPr defTabSz="620883" fontAlgn="base">
              <a:lnSpc>
                <a:spcPct val="90000"/>
              </a:lnSpc>
              <a:spcBef>
                <a:spcPct val="0"/>
              </a:spcBef>
              <a:spcAft>
                <a:spcPct val="0"/>
              </a:spcAft>
              <a:defRPr/>
            </a:pPr>
            <a:r>
              <a:rPr lang="en-US" sz="1597" kern="0" dirty="0">
                <a:solidFill>
                  <a:schemeClr val="accent3"/>
                </a:solidFill>
                <a:ea typeface="ＭＳ Ｐゴシック" charset="0"/>
              </a:rPr>
              <a:t>Tools for individual developer and small team productivity</a:t>
            </a:r>
          </a:p>
          <a:p>
            <a:pPr defTabSz="620883" fontAlgn="base">
              <a:lnSpc>
                <a:spcPct val="90000"/>
              </a:lnSpc>
              <a:spcBef>
                <a:spcPct val="0"/>
              </a:spcBef>
              <a:spcAft>
                <a:spcPct val="0"/>
              </a:spcAft>
              <a:defRPr/>
            </a:pPr>
            <a:endParaRPr lang="en-US" sz="1597" kern="0" dirty="0">
              <a:solidFill>
                <a:srgbClr val="808080"/>
              </a:solidFill>
              <a:ea typeface="ＭＳ Ｐゴシック" charset="0"/>
            </a:endParaRPr>
          </a:p>
          <a:p>
            <a:pPr defTabSz="620883" fontAlgn="base">
              <a:lnSpc>
                <a:spcPct val="90000"/>
              </a:lnSpc>
              <a:spcBef>
                <a:spcPct val="0"/>
              </a:spcBef>
              <a:spcAft>
                <a:spcPct val="0"/>
              </a:spcAft>
              <a:defRPr/>
            </a:pPr>
            <a:r>
              <a:rPr lang="en-US" sz="1398" b="1" kern="0" dirty="0">
                <a:gradFill>
                  <a:gsLst>
                    <a:gs pos="2917">
                      <a:schemeClr val="tx1"/>
                    </a:gs>
                    <a:gs pos="30000">
                      <a:schemeClr val="tx1"/>
                    </a:gs>
                  </a:gsLst>
                  <a:lin ang="5400000" scaled="0"/>
                </a:gradFill>
                <a:ea typeface="ＭＳ Ｐゴシック" charset="0"/>
              </a:rPr>
              <a:t>Key scenarios</a:t>
            </a:r>
          </a:p>
          <a:p>
            <a:pPr defTabSz="620883" fontAlgn="base">
              <a:lnSpc>
                <a:spcPct val="90000"/>
              </a:lnSpc>
              <a:spcBef>
                <a:spcPct val="0"/>
              </a:spcBef>
              <a:spcAft>
                <a:spcPct val="0"/>
              </a:spcAft>
              <a:defRPr/>
            </a:pPr>
            <a:r>
              <a:rPr lang="en-US" sz="1398" kern="0" dirty="0">
                <a:gradFill>
                  <a:gsLst>
                    <a:gs pos="2917">
                      <a:srgbClr val="000000"/>
                    </a:gs>
                    <a:gs pos="30000">
                      <a:srgbClr val="000000"/>
                    </a:gs>
                  </a:gsLst>
                  <a:lin ang="5400000" scaled="0"/>
                </a:gradFill>
                <a:ea typeface="ＭＳ Ｐゴシック" charset="0"/>
              </a:rPr>
              <a:t>Unrestricted, professional </a:t>
            </a:r>
            <a:br>
              <a:rPr lang="en-US" sz="1398" kern="0" dirty="0">
                <a:gradFill>
                  <a:gsLst>
                    <a:gs pos="2917">
                      <a:srgbClr val="000000"/>
                    </a:gs>
                    <a:gs pos="30000">
                      <a:srgbClr val="000000"/>
                    </a:gs>
                  </a:gsLst>
                  <a:lin ang="5400000" scaled="0"/>
                </a:gradFill>
                <a:ea typeface="ＭＳ Ｐゴシック" charset="0"/>
              </a:rPr>
            </a:br>
            <a:r>
              <a:rPr lang="en-US" sz="1398" kern="0" dirty="0">
                <a:gradFill>
                  <a:gsLst>
                    <a:gs pos="2917">
                      <a:srgbClr val="000000"/>
                    </a:gs>
                    <a:gs pos="30000">
                      <a:srgbClr val="000000"/>
                    </a:gs>
                  </a:gsLst>
                  <a:lin ang="5400000" scaled="0"/>
                </a:gradFill>
                <a:ea typeface="ＭＳ Ｐゴシック" charset="0"/>
              </a:rPr>
              <a:t>mobile development, </a:t>
            </a:r>
            <a:br>
              <a:rPr lang="en-US" sz="1398" kern="0" dirty="0">
                <a:gradFill>
                  <a:gsLst>
                    <a:gs pos="2917">
                      <a:srgbClr val="000000"/>
                    </a:gs>
                    <a:gs pos="30000">
                      <a:srgbClr val="000000"/>
                    </a:gs>
                  </a:gsLst>
                  <a:lin ang="5400000" scaled="0"/>
                </a:gradFill>
                <a:ea typeface="ＭＳ Ｐゴシック" charset="0"/>
              </a:rPr>
            </a:br>
            <a:r>
              <a:rPr lang="en-US" sz="1398" kern="0" dirty="0">
                <a:gradFill>
                  <a:gsLst>
                    <a:gs pos="2917">
                      <a:srgbClr val="000000"/>
                    </a:gs>
                    <a:gs pos="30000">
                      <a:srgbClr val="000000"/>
                    </a:gs>
                  </a:gsLst>
                  <a:lin ang="5400000" scaled="0"/>
                </a:gradFill>
                <a:ea typeface="ＭＳ Ｐゴシック" charset="0"/>
              </a:rPr>
              <a:t>code sharing, and debugging</a:t>
            </a:r>
          </a:p>
          <a:p>
            <a:pPr defTabSz="620883" fontAlgn="base">
              <a:lnSpc>
                <a:spcPct val="90000"/>
              </a:lnSpc>
              <a:spcBef>
                <a:spcPct val="0"/>
              </a:spcBef>
              <a:spcAft>
                <a:spcPct val="0"/>
              </a:spcAft>
              <a:defRPr/>
            </a:pPr>
            <a:endParaRPr lang="en-US" sz="1398" kern="0" dirty="0">
              <a:gradFill>
                <a:gsLst>
                  <a:gs pos="2917">
                    <a:srgbClr val="000000"/>
                  </a:gs>
                  <a:gs pos="30000">
                    <a:srgbClr val="000000"/>
                  </a:gs>
                </a:gsLst>
                <a:lin ang="5400000" scaled="0"/>
              </a:gradFill>
              <a:ea typeface="ＭＳ Ｐゴシック" charset="0"/>
            </a:endParaRPr>
          </a:p>
          <a:p>
            <a:pPr defTabSz="620883" fontAlgn="base">
              <a:lnSpc>
                <a:spcPct val="90000"/>
              </a:lnSpc>
              <a:spcBef>
                <a:spcPct val="0"/>
              </a:spcBef>
              <a:spcAft>
                <a:spcPct val="0"/>
              </a:spcAft>
              <a:defRPr/>
            </a:pPr>
            <a:r>
              <a:rPr lang="en-US" sz="1398" b="1" kern="0" dirty="0">
                <a:gradFill>
                  <a:gsLst>
                    <a:gs pos="2917">
                      <a:schemeClr val="tx1"/>
                    </a:gs>
                    <a:gs pos="30000">
                      <a:schemeClr val="tx1"/>
                    </a:gs>
                  </a:gsLst>
                  <a:lin ang="5400000" scaled="0"/>
                </a:gradFill>
                <a:ea typeface="ＭＳ Ｐゴシック" charset="0"/>
              </a:rPr>
              <a:t>Key IDE features</a:t>
            </a:r>
          </a:p>
          <a:p>
            <a:pPr defTabSz="620883" fontAlgn="base">
              <a:lnSpc>
                <a:spcPct val="90000"/>
              </a:lnSpc>
              <a:spcBef>
                <a:spcPct val="0"/>
              </a:spcBef>
              <a:spcAft>
                <a:spcPct val="0"/>
              </a:spcAft>
              <a:defRPr/>
            </a:pPr>
            <a:r>
              <a:rPr lang="en-US" sz="1398" kern="0" dirty="0">
                <a:gradFill>
                  <a:gsLst>
                    <a:gs pos="2917">
                      <a:srgbClr val="000000"/>
                    </a:gs>
                    <a:gs pos="30000">
                      <a:srgbClr val="000000"/>
                    </a:gs>
                  </a:gsLst>
                  <a:lin ang="5400000" scaled="0"/>
                </a:gradFill>
                <a:ea typeface="ＭＳ Ｐゴシック" charset="0"/>
              </a:rPr>
              <a:t>No usage restrictions </a:t>
            </a:r>
            <a:br>
              <a:rPr lang="en-US" sz="1398" kern="0" dirty="0">
                <a:gradFill>
                  <a:gsLst>
                    <a:gs pos="2917">
                      <a:srgbClr val="000000"/>
                    </a:gs>
                    <a:gs pos="30000">
                      <a:srgbClr val="000000"/>
                    </a:gs>
                  </a:gsLst>
                  <a:lin ang="5400000" scaled="0"/>
                </a:gradFill>
                <a:ea typeface="ＭＳ Ｐゴシック" charset="0"/>
              </a:rPr>
            </a:br>
            <a:r>
              <a:rPr lang="en-US" sz="1398" kern="0" dirty="0">
                <a:gradFill>
                  <a:gsLst>
                    <a:gs pos="2917">
                      <a:srgbClr val="000000"/>
                    </a:gs>
                    <a:gs pos="30000">
                      <a:srgbClr val="000000"/>
                    </a:gs>
                  </a:gsLst>
                  <a:lin ang="5400000" scaled="0"/>
                </a:gradFill>
                <a:ea typeface="ＭＳ Ｐゴシック" charset="0"/>
              </a:rPr>
              <a:t>for Visual Studio</a:t>
            </a:r>
          </a:p>
          <a:p>
            <a:pPr defTabSz="620883" fontAlgn="base">
              <a:lnSpc>
                <a:spcPct val="90000"/>
              </a:lnSpc>
              <a:spcBef>
                <a:spcPct val="0"/>
              </a:spcBef>
              <a:spcAft>
                <a:spcPct val="0"/>
              </a:spcAft>
              <a:defRPr/>
            </a:pPr>
            <a:r>
              <a:rPr lang="en-US" sz="1398" kern="0" dirty="0">
                <a:gradFill>
                  <a:gsLst>
                    <a:gs pos="2917">
                      <a:srgbClr val="000000"/>
                    </a:gs>
                    <a:gs pos="30000">
                      <a:srgbClr val="000000"/>
                    </a:gs>
                  </a:gsLst>
                  <a:lin ang="5400000" scaled="0"/>
                </a:gradFill>
                <a:ea typeface="ＭＳ Ｐゴシック" charset="0"/>
              </a:rPr>
              <a:t>No usage restrictions </a:t>
            </a:r>
            <a:br>
              <a:rPr lang="en-US" sz="1398" kern="0" dirty="0">
                <a:gradFill>
                  <a:gsLst>
                    <a:gs pos="2917">
                      <a:srgbClr val="000000"/>
                    </a:gs>
                    <a:gs pos="30000">
                      <a:srgbClr val="000000"/>
                    </a:gs>
                  </a:gsLst>
                  <a:lin ang="5400000" scaled="0"/>
                </a:gradFill>
                <a:ea typeface="ＭＳ Ｐゴシック" charset="0"/>
              </a:rPr>
            </a:br>
            <a:r>
              <a:rPr lang="en-US" sz="1398" kern="0" dirty="0">
                <a:gradFill>
                  <a:gsLst>
                    <a:gs pos="2917">
                      <a:srgbClr val="000000"/>
                    </a:gs>
                    <a:gs pos="30000">
                      <a:srgbClr val="000000"/>
                    </a:gs>
                  </a:gsLst>
                  <a:lin ang="5400000" scaled="0"/>
                </a:gradFill>
                <a:ea typeface="ＭＳ Ｐゴシック" charset="0"/>
              </a:rPr>
              <a:t>for </a:t>
            </a:r>
            <a:r>
              <a:rPr lang="en-US" sz="1398" kern="0" dirty="0" err="1">
                <a:gradFill>
                  <a:gsLst>
                    <a:gs pos="2917">
                      <a:srgbClr val="000000"/>
                    </a:gs>
                    <a:gs pos="30000">
                      <a:srgbClr val="000000"/>
                    </a:gs>
                  </a:gsLst>
                  <a:lin ang="5400000" scaled="0"/>
                </a:gradFill>
                <a:ea typeface="ＭＳ Ｐゴシック" charset="0"/>
              </a:rPr>
              <a:t>Xamarin</a:t>
            </a:r>
            <a:r>
              <a:rPr lang="en-US" sz="1398" kern="0" dirty="0">
                <a:gradFill>
                  <a:gsLst>
                    <a:gs pos="2917">
                      <a:srgbClr val="000000"/>
                    </a:gs>
                    <a:gs pos="30000">
                      <a:srgbClr val="000000"/>
                    </a:gs>
                  </a:gsLst>
                  <a:lin ang="5400000" scaled="0"/>
                </a:gradFill>
                <a:ea typeface="ＭＳ Ｐゴシック" charset="0"/>
              </a:rPr>
              <a:t> Studio</a:t>
            </a:r>
          </a:p>
          <a:p>
            <a:pPr defTabSz="620883" fontAlgn="base">
              <a:lnSpc>
                <a:spcPct val="90000"/>
              </a:lnSpc>
              <a:spcBef>
                <a:spcPct val="0"/>
              </a:spcBef>
              <a:spcAft>
                <a:spcPct val="0"/>
              </a:spcAft>
              <a:defRPr/>
            </a:pPr>
            <a:endParaRPr lang="en-US" sz="1398" kern="0" dirty="0">
              <a:gradFill>
                <a:gsLst>
                  <a:gs pos="2917">
                    <a:srgbClr val="000000"/>
                  </a:gs>
                  <a:gs pos="30000">
                    <a:srgbClr val="000000"/>
                  </a:gs>
                </a:gsLst>
                <a:lin ang="5400000" scaled="0"/>
              </a:gradFill>
              <a:ea typeface="ＭＳ Ｐゴシック" charset="0"/>
            </a:endParaRPr>
          </a:p>
          <a:p>
            <a:pPr defTabSz="620883" fontAlgn="base">
              <a:lnSpc>
                <a:spcPct val="90000"/>
              </a:lnSpc>
              <a:spcBef>
                <a:spcPct val="0"/>
              </a:spcBef>
              <a:spcAft>
                <a:spcPct val="0"/>
              </a:spcAft>
              <a:defRPr/>
            </a:pPr>
            <a:r>
              <a:rPr lang="en-US" sz="1398" b="1" kern="0" dirty="0">
                <a:gradFill>
                  <a:gsLst>
                    <a:gs pos="2917">
                      <a:schemeClr val="tx1"/>
                    </a:gs>
                    <a:gs pos="30000">
                      <a:schemeClr val="tx1"/>
                    </a:gs>
                  </a:gsLst>
                  <a:lin ang="5400000" scaled="0"/>
                </a:gradFill>
                <a:ea typeface="ＭＳ Ｐゴシック" charset="0"/>
              </a:rPr>
              <a:t>New subscription benefit</a:t>
            </a:r>
          </a:p>
          <a:p>
            <a:pPr defTabSz="620883" fontAlgn="base">
              <a:lnSpc>
                <a:spcPct val="90000"/>
              </a:lnSpc>
              <a:spcBef>
                <a:spcPct val="0"/>
              </a:spcBef>
              <a:spcAft>
                <a:spcPct val="0"/>
              </a:spcAft>
              <a:defRPr/>
            </a:pPr>
            <a:r>
              <a:rPr lang="en-US" sz="1398" kern="0" dirty="0">
                <a:gradFill>
                  <a:gsLst>
                    <a:gs pos="2917">
                      <a:srgbClr val="000000"/>
                    </a:gs>
                    <a:gs pos="30000">
                      <a:srgbClr val="000000"/>
                    </a:gs>
                  </a:gsLst>
                  <a:lin ang="5400000" scaled="0"/>
                </a:gradFill>
                <a:ea typeface="ＭＳ Ｐゴシック" charset="0"/>
              </a:rPr>
              <a:t>Access to advanced content on </a:t>
            </a:r>
            <a:r>
              <a:rPr lang="en-US" sz="1398" kern="0" dirty="0" err="1">
                <a:gradFill>
                  <a:gsLst>
                    <a:gs pos="2917">
                      <a:srgbClr val="000000"/>
                    </a:gs>
                    <a:gs pos="30000">
                      <a:srgbClr val="000000"/>
                    </a:gs>
                  </a:gsLst>
                  <a:lin ang="5400000" scaled="0"/>
                </a:gradFill>
                <a:ea typeface="ＭＳ Ｐゴシック" charset="0"/>
              </a:rPr>
              <a:t>Xamarin</a:t>
            </a:r>
            <a:r>
              <a:rPr lang="en-US" sz="1398" kern="0" dirty="0">
                <a:gradFill>
                  <a:gsLst>
                    <a:gs pos="2917">
                      <a:srgbClr val="000000"/>
                    </a:gs>
                    <a:gs pos="30000">
                      <a:srgbClr val="000000"/>
                    </a:gs>
                  </a:gsLst>
                  <a:lin ang="5400000" scaled="0"/>
                </a:gradFill>
                <a:ea typeface="ＭＳ Ｐゴシック" charset="0"/>
              </a:rPr>
              <a:t> University</a:t>
            </a:r>
          </a:p>
        </p:txBody>
      </p:sp>
      <p:sp>
        <p:nvSpPr>
          <p:cNvPr id="5" name="Rectangle 4"/>
          <p:cNvSpPr/>
          <p:nvPr/>
        </p:nvSpPr>
        <p:spPr bwMode="auto">
          <a:xfrm>
            <a:off x="452786" y="1414113"/>
            <a:ext cx="2770719" cy="51312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5" tIns="146076" rIns="182595" bIns="146076" numCol="1" spcCol="0" rtlCol="0" fromWordArt="0" anchor="t" anchorCtr="0" forceAA="0" compatLnSpc="1">
            <a:prstTxWarp prst="textNoShape">
              <a:avLst/>
            </a:prstTxWarp>
            <a:noAutofit/>
          </a:bodyPr>
          <a:lstStyle/>
          <a:p>
            <a:pPr algn="ctr" defTabSz="930930" fontAlgn="base">
              <a:lnSpc>
                <a:spcPct val="90000"/>
              </a:lnSpc>
              <a:spcBef>
                <a:spcPct val="0"/>
              </a:spcBef>
              <a:spcAft>
                <a:spcPct val="0"/>
              </a:spcAft>
              <a:defRPr/>
            </a:pPr>
            <a:endParaRPr lang="en-US" sz="23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extBox 5"/>
          <p:cNvSpPr txBox="1"/>
          <p:nvPr/>
        </p:nvSpPr>
        <p:spPr>
          <a:xfrm>
            <a:off x="452789" y="1414111"/>
            <a:ext cx="2770718" cy="5114227"/>
          </a:xfrm>
          <a:prstGeom prst="rect">
            <a:avLst/>
          </a:prstGeom>
          <a:noFill/>
        </p:spPr>
        <p:txBody>
          <a:bodyPr wrap="square" lIns="182595" tIns="146076" rIns="182595" bIns="146076" rtlCol="0">
            <a:spAutoFit/>
          </a:bodyPr>
          <a:lstStyle/>
          <a:p>
            <a:pPr defTabSz="620883" fontAlgn="base">
              <a:lnSpc>
                <a:spcPct val="90000"/>
              </a:lnSpc>
              <a:spcBef>
                <a:spcPct val="0"/>
              </a:spcBef>
              <a:spcAft>
                <a:spcPct val="0"/>
              </a:spcAft>
              <a:defRPr/>
            </a:pPr>
            <a:r>
              <a:rPr lang="en-US" sz="1998" kern="0" dirty="0">
                <a:solidFill>
                  <a:schemeClr val="accent3"/>
                </a:solidFill>
                <a:ea typeface="ＭＳ Ｐゴシック" charset="0"/>
              </a:rPr>
              <a:t>Visual Studio </a:t>
            </a:r>
            <a:br>
              <a:rPr lang="en-US" sz="1998" kern="0" dirty="0">
                <a:solidFill>
                  <a:schemeClr val="accent3"/>
                </a:solidFill>
                <a:ea typeface="ＭＳ Ｐゴシック" charset="0"/>
              </a:rPr>
            </a:br>
            <a:r>
              <a:rPr lang="en-US" sz="1998" kern="0" dirty="0">
                <a:solidFill>
                  <a:schemeClr val="accent3"/>
                </a:solidFill>
                <a:ea typeface="ＭＳ Ｐゴシック" charset="0"/>
              </a:rPr>
              <a:t>Community</a:t>
            </a:r>
          </a:p>
          <a:p>
            <a:pPr defTabSz="620883" fontAlgn="base">
              <a:lnSpc>
                <a:spcPct val="90000"/>
              </a:lnSpc>
              <a:spcBef>
                <a:spcPct val="0"/>
              </a:spcBef>
              <a:spcAft>
                <a:spcPct val="0"/>
              </a:spcAft>
              <a:defRPr/>
            </a:pPr>
            <a:r>
              <a:rPr lang="en-US" sz="1597" kern="0" dirty="0">
                <a:gradFill>
                  <a:gsLst>
                    <a:gs pos="1250">
                      <a:schemeClr val="bg1">
                        <a:lumMod val="50000"/>
                      </a:schemeClr>
                    </a:gs>
                    <a:gs pos="100000">
                      <a:schemeClr val="bg1">
                        <a:lumMod val="50000"/>
                      </a:schemeClr>
                    </a:gs>
                  </a:gsLst>
                  <a:lin ang="5400000" scaled="0"/>
                </a:gradFill>
                <a:ea typeface="ＭＳ Ｐゴシック" charset="0"/>
              </a:rPr>
              <a:t>Tools for non-Enterprise </a:t>
            </a:r>
            <a:br>
              <a:rPr lang="en-US" sz="1597" kern="0" dirty="0">
                <a:gradFill>
                  <a:gsLst>
                    <a:gs pos="1250">
                      <a:schemeClr val="bg1">
                        <a:lumMod val="50000"/>
                      </a:schemeClr>
                    </a:gs>
                    <a:gs pos="100000">
                      <a:schemeClr val="bg1">
                        <a:lumMod val="50000"/>
                      </a:schemeClr>
                    </a:gs>
                  </a:gsLst>
                  <a:lin ang="5400000" scaled="0"/>
                </a:gradFill>
                <a:ea typeface="ＭＳ Ｐゴシック" charset="0"/>
              </a:rPr>
            </a:br>
            <a:r>
              <a:rPr lang="en-US" sz="1597" kern="0" dirty="0">
                <a:gradFill>
                  <a:gsLst>
                    <a:gs pos="1250">
                      <a:schemeClr val="bg1">
                        <a:lumMod val="50000"/>
                      </a:schemeClr>
                    </a:gs>
                    <a:gs pos="100000">
                      <a:schemeClr val="bg1">
                        <a:lumMod val="50000"/>
                      </a:schemeClr>
                    </a:gs>
                  </a:gsLst>
                  <a:lin ang="5400000" scaled="0"/>
                </a:gradFill>
                <a:ea typeface="ＭＳ Ｐゴシック" charset="0"/>
              </a:rPr>
              <a:t>scenarios</a:t>
            </a:r>
          </a:p>
          <a:p>
            <a:pPr defTabSz="620883" fontAlgn="base">
              <a:lnSpc>
                <a:spcPct val="90000"/>
              </a:lnSpc>
              <a:spcBef>
                <a:spcPct val="0"/>
              </a:spcBef>
              <a:spcAft>
                <a:spcPct val="0"/>
              </a:spcAft>
              <a:defRPr/>
            </a:pPr>
            <a:endParaRPr lang="en-US" sz="1798" kern="0" dirty="0">
              <a:solidFill>
                <a:srgbClr val="808080"/>
              </a:solidFill>
              <a:ea typeface="ＭＳ Ｐゴシック" charset="0"/>
            </a:endParaRPr>
          </a:p>
          <a:p>
            <a:pPr defTabSz="620883" fontAlgn="base">
              <a:lnSpc>
                <a:spcPct val="90000"/>
              </a:lnSpc>
              <a:spcBef>
                <a:spcPct val="0"/>
              </a:spcBef>
              <a:spcAft>
                <a:spcPct val="0"/>
              </a:spcAft>
              <a:defRPr/>
            </a:pPr>
            <a:r>
              <a:rPr lang="en-US" sz="1398" b="1" kern="0" dirty="0">
                <a:gradFill>
                  <a:gsLst>
                    <a:gs pos="2917">
                      <a:schemeClr val="tx1"/>
                    </a:gs>
                    <a:gs pos="30000">
                      <a:schemeClr val="tx1"/>
                    </a:gs>
                  </a:gsLst>
                  <a:lin ang="5400000" scaled="0"/>
                </a:gradFill>
                <a:ea typeface="ＭＳ Ｐゴシック" charset="0"/>
              </a:rPr>
              <a:t>Key scenarios</a:t>
            </a:r>
          </a:p>
          <a:p>
            <a:pPr defTabSz="620883" fontAlgn="base">
              <a:lnSpc>
                <a:spcPct val="90000"/>
              </a:lnSpc>
              <a:spcBef>
                <a:spcPct val="0"/>
              </a:spcBef>
              <a:spcAft>
                <a:spcPct val="0"/>
              </a:spcAft>
              <a:defRPr/>
            </a:pPr>
            <a:r>
              <a:rPr lang="en-US" sz="1398" kern="0" dirty="0">
                <a:gradFill>
                  <a:gsLst>
                    <a:gs pos="2917">
                      <a:schemeClr val="tx1"/>
                    </a:gs>
                    <a:gs pos="30000">
                      <a:schemeClr val="tx1"/>
                    </a:gs>
                  </a:gsLst>
                  <a:lin ang="5400000" scaled="0"/>
                </a:gradFill>
                <a:ea typeface="ＭＳ Ｐゴシック" charset="0"/>
              </a:rPr>
              <a:t>Hobbyists, students, OSS, </a:t>
            </a:r>
            <a:br>
              <a:rPr lang="en-US" sz="1398" kern="0" dirty="0">
                <a:gradFill>
                  <a:gsLst>
                    <a:gs pos="2917">
                      <a:schemeClr val="tx1"/>
                    </a:gs>
                    <a:gs pos="30000">
                      <a:schemeClr val="tx1"/>
                    </a:gs>
                  </a:gsLst>
                  <a:lin ang="5400000" scaled="0"/>
                </a:gradFill>
                <a:ea typeface="ＭＳ Ｐゴシック" charset="0"/>
              </a:rPr>
            </a:br>
            <a:r>
              <a:rPr lang="en-US" sz="1398" kern="0" dirty="0">
                <a:gradFill>
                  <a:gsLst>
                    <a:gs pos="2917">
                      <a:schemeClr val="tx1"/>
                    </a:gs>
                    <a:gs pos="30000">
                      <a:schemeClr val="tx1"/>
                    </a:gs>
                  </a:gsLst>
                  <a:lin ang="5400000" scaled="0"/>
                </a:gradFill>
                <a:ea typeface="ＭＳ Ｐゴシック" charset="0"/>
              </a:rPr>
              <a:t>small teams</a:t>
            </a:r>
          </a:p>
          <a:p>
            <a:pPr defTabSz="620883" fontAlgn="base">
              <a:lnSpc>
                <a:spcPct val="90000"/>
              </a:lnSpc>
              <a:spcBef>
                <a:spcPct val="0"/>
              </a:spcBef>
              <a:spcAft>
                <a:spcPct val="0"/>
              </a:spcAft>
              <a:defRPr/>
            </a:pPr>
            <a:r>
              <a:rPr lang="en-US" sz="1398" kern="0" dirty="0">
                <a:gradFill>
                  <a:gsLst>
                    <a:gs pos="2917">
                      <a:schemeClr val="tx1"/>
                    </a:gs>
                    <a:gs pos="30000">
                      <a:schemeClr val="tx1"/>
                    </a:gs>
                  </a:gsLst>
                  <a:lin ang="5400000" scaled="0"/>
                </a:gradFill>
                <a:ea typeface="ＭＳ Ｐゴシック" charset="0"/>
              </a:rPr>
              <a:t>Create applications for </a:t>
            </a:r>
            <a:br>
              <a:rPr lang="en-US" sz="1398" kern="0" dirty="0">
                <a:gradFill>
                  <a:gsLst>
                    <a:gs pos="2917">
                      <a:schemeClr val="tx1"/>
                    </a:gs>
                    <a:gs pos="30000">
                      <a:schemeClr val="tx1"/>
                    </a:gs>
                  </a:gsLst>
                  <a:lin ang="5400000" scaled="0"/>
                </a:gradFill>
                <a:ea typeface="ＭＳ Ｐゴシック" charset="0"/>
              </a:rPr>
            </a:br>
            <a:r>
              <a:rPr lang="en-US" sz="1398" kern="0" dirty="0">
                <a:gradFill>
                  <a:gsLst>
                    <a:gs pos="2917">
                      <a:schemeClr val="tx1"/>
                    </a:gs>
                    <a:gs pos="30000">
                      <a:schemeClr val="tx1"/>
                    </a:gs>
                  </a:gsLst>
                  <a:lin ang="5400000" scaled="0"/>
                </a:gradFill>
                <a:ea typeface="ＭＳ Ｐゴシック" charset="0"/>
              </a:rPr>
              <a:t>Android, iOS, and Windows</a:t>
            </a:r>
          </a:p>
          <a:p>
            <a:pPr defTabSz="620883" fontAlgn="base">
              <a:lnSpc>
                <a:spcPct val="90000"/>
              </a:lnSpc>
              <a:spcBef>
                <a:spcPct val="0"/>
              </a:spcBef>
              <a:spcAft>
                <a:spcPct val="0"/>
              </a:spcAft>
              <a:defRPr/>
            </a:pPr>
            <a:r>
              <a:rPr lang="en-US" sz="1398" kern="0" dirty="0">
                <a:gradFill>
                  <a:gsLst>
                    <a:gs pos="2917">
                      <a:schemeClr val="tx1"/>
                    </a:gs>
                    <a:gs pos="30000">
                      <a:schemeClr val="tx1"/>
                    </a:gs>
                  </a:gsLst>
                  <a:lin ang="5400000" scaled="0"/>
                </a:gradFill>
                <a:ea typeface="ＭＳ Ｐゴシック" charset="0"/>
              </a:rPr>
              <a:t>Runs on Windows</a:t>
            </a:r>
          </a:p>
          <a:p>
            <a:pPr defTabSz="620883" fontAlgn="base">
              <a:lnSpc>
                <a:spcPct val="90000"/>
              </a:lnSpc>
              <a:spcBef>
                <a:spcPct val="0"/>
              </a:spcBef>
              <a:spcAft>
                <a:spcPct val="0"/>
              </a:spcAft>
              <a:defRPr/>
            </a:pPr>
            <a:r>
              <a:rPr lang="en-US" sz="1398" kern="0" dirty="0">
                <a:gradFill>
                  <a:gsLst>
                    <a:gs pos="2917">
                      <a:schemeClr val="tx1"/>
                    </a:gs>
                    <a:gs pos="30000">
                      <a:schemeClr val="tx1"/>
                    </a:gs>
                  </a:gsLst>
                  <a:lin ang="5400000" scaled="0"/>
                </a:gradFill>
                <a:ea typeface="ＭＳ Ｐゴシック" charset="0"/>
              </a:rPr>
              <a:t>Share code across devices</a:t>
            </a:r>
          </a:p>
          <a:p>
            <a:pPr defTabSz="620883" fontAlgn="base">
              <a:lnSpc>
                <a:spcPct val="90000"/>
              </a:lnSpc>
              <a:spcBef>
                <a:spcPct val="0"/>
              </a:spcBef>
              <a:spcAft>
                <a:spcPct val="0"/>
              </a:spcAft>
              <a:defRPr/>
            </a:pPr>
            <a:r>
              <a:rPr lang="en-US" sz="1398" kern="0" dirty="0">
                <a:gradFill>
                  <a:gsLst>
                    <a:gs pos="2917">
                      <a:schemeClr val="tx1"/>
                    </a:gs>
                    <a:gs pos="30000">
                      <a:schemeClr val="tx1"/>
                    </a:gs>
                  </a:gsLst>
                  <a:lin ang="5400000" scaled="0"/>
                </a:gradFill>
                <a:ea typeface="ＭＳ Ｐゴシック" charset="0"/>
              </a:rPr>
              <a:t>Debugging code</a:t>
            </a:r>
          </a:p>
          <a:p>
            <a:pPr defTabSz="620883" fontAlgn="base">
              <a:lnSpc>
                <a:spcPct val="90000"/>
              </a:lnSpc>
              <a:spcBef>
                <a:spcPct val="0"/>
              </a:spcBef>
              <a:spcAft>
                <a:spcPct val="0"/>
              </a:spcAft>
              <a:defRPr/>
            </a:pPr>
            <a:endParaRPr lang="en-US" sz="1398" kern="0" dirty="0">
              <a:gradFill>
                <a:gsLst>
                  <a:gs pos="2917">
                    <a:schemeClr val="tx1"/>
                  </a:gs>
                  <a:gs pos="30000">
                    <a:schemeClr val="tx1"/>
                  </a:gs>
                </a:gsLst>
                <a:lin ang="5400000" scaled="0"/>
              </a:gradFill>
              <a:ea typeface="ＭＳ Ｐゴシック" charset="0"/>
            </a:endParaRPr>
          </a:p>
          <a:p>
            <a:pPr defTabSz="620883" fontAlgn="base">
              <a:lnSpc>
                <a:spcPct val="90000"/>
              </a:lnSpc>
              <a:spcBef>
                <a:spcPct val="0"/>
              </a:spcBef>
              <a:spcAft>
                <a:spcPct val="0"/>
              </a:spcAft>
              <a:defRPr/>
            </a:pPr>
            <a:r>
              <a:rPr lang="en-US" sz="1398" b="1" kern="0" dirty="0">
                <a:gradFill>
                  <a:gsLst>
                    <a:gs pos="2917">
                      <a:schemeClr val="tx1"/>
                    </a:gs>
                    <a:gs pos="30000">
                      <a:schemeClr val="tx1"/>
                    </a:gs>
                  </a:gsLst>
                  <a:lin ang="5400000" scaled="0"/>
                </a:gradFill>
                <a:ea typeface="ＭＳ Ｐゴシック" charset="0"/>
              </a:rPr>
              <a:t>Key IDE features</a:t>
            </a:r>
          </a:p>
          <a:p>
            <a:pPr defTabSz="620883" fontAlgn="base">
              <a:lnSpc>
                <a:spcPct val="90000"/>
              </a:lnSpc>
              <a:spcBef>
                <a:spcPct val="0"/>
              </a:spcBef>
              <a:spcAft>
                <a:spcPct val="0"/>
              </a:spcAft>
              <a:defRPr/>
            </a:pPr>
            <a:r>
              <a:rPr lang="en-US" sz="1398" kern="0" dirty="0">
                <a:gradFill>
                  <a:gsLst>
                    <a:gs pos="2917">
                      <a:schemeClr val="tx1"/>
                    </a:gs>
                    <a:gs pos="30000">
                      <a:schemeClr val="tx1"/>
                    </a:gs>
                  </a:gsLst>
                  <a:lin ang="5400000" scaled="0"/>
                </a:gradFill>
                <a:ea typeface="ＭＳ Ｐゴシック" charset="0"/>
              </a:rPr>
              <a:t>Build (incl. remote Mac agent)</a:t>
            </a:r>
          </a:p>
          <a:p>
            <a:pPr defTabSz="620883" fontAlgn="base">
              <a:lnSpc>
                <a:spcPct val="90000"/>
              </a:lnSpc>
              <a:spcBef>
                <a:spcPct val="0"/>
              </a:spcBef>
              <a:spcAft>
                <a:spcPct val="0"/>
              </a:spcAft>
              <a:defRPr/>
            </a:pPr>
            <a:r>
              <a:rPr lang="en-US" sz="1398" kern="0" dirty="0">
                <a:gradFill>
                  <a:gsLst>
                    <a:gs pos="2917">
                      <a:schemeClr val="tx1"/>
                    </a:gs>
                    <a:gs pos="30000">
                      <a:schemeClr val="tx1"/>
                    </a:gs>
                  </a:gsLst>
                  <a:lin ang="5400000" scaled="0"/>
                </a:gradFill>
                <a:ea typeface="ＭＳ Ｐゴシック" charset="0"/>
              </a:rPr>
              <a:t>Native designers</a:t>
            </a:r>
          </a:p>
          <a:p>
            <a:pPr defTabSz="620883" fontAlgn="base">
              <a:lnSpc>
                <a:spcPct val="90000"/>
              </a:lnSpc>
              <a:spcBef>
                <a:spcPct val="0"/>
              </a:spcBef>
              <a:spcAft>
                <a:spcPct val="0"/>
              </a:spcAft>
              <a:defRPr/>
            </a:pPr>
            <a:r>
              <a:rPr lang="en-US" sz="1398" kern="0" dirty="0">
                <a:gradFill>
                  <a:gsLst>
                    <a:gs pos="2917">
                      <a:schemeClr val="tx1"/>
                    </a:gs>
                    <a:gs pos="30000">
                      <a:schemeClr val="tx1"/>
                    </a:gs>
                  </a:gsLst>
                  <a:lin ang="5400000" scaled="0"/>
                </a:gradFill>
                <a:ea typeface="ＭＳ Ｐゴシック" charset="0"/>
              </a:rPr>
              <a:t>Debugger</a:t>
            </a:r>
          </a:p>
          <a:p>
            <a:pPr defTabSz="620883" fontAlgn="base">
              <a:lnSpc>
                <a:spcPct val="90000"/>
              </a:lnSpc>
              <a:spcBef>
                <a:spcPct val="0"/>
              </a:spcBef>
              <a:spcAft>
                <a:spcPct val="0"/>
              </a:spcAft>
              <a:defRPr/>
            </a:pPr>
            <a:r>
              <a:rPr lang="en-US" sz="1398" kern="0" dirty="0" err="1">
                <a:gradFill>
                  <a:gsLst>
                    <a:gs pos="2917">
                      <a:schemeClr val="tx1"/>
                    </a:gs>
                    <a:gs pos="30000">
                      <a:schemeClr val="tx1"/>
                    </a:gs>
                  </a:gsLst>
                  <a:lin ang="5400000" scaled="0"/>
                </a:gradFill>
                <a:ea typeface="ＭＳ Ｐゴシック" charset="0"/>
              </a:rPr>
              <a:t>Xamarin.Forms</a:t>
            </a:r>
            <a:endParaRPr lang="en-US" sz="1398" kern="0" dirty="0">
              <a:gradFill>
                <a:gsLst>
                  <a:gs pos="2917">
                    <a:schemeClr val="tx1"/>
                  </a:gs>
                  <a:gs pos="30000">
                    <a:schemeClr val="tx1"/>
                  </a:gs>
                </a:gsLst>
                <a:lin ang="5400000" scaled="0"/>
              </a:gradFill>
              <a:ea typeface="ＭＳ Ｐゴシック" charset="0"/>
            </a:endParaRPr>
          </a:p>
          <a:p>
            <a:pPr defTabSz="620883" fontAlgn="base">
              <a:lnSpc>
                <a:spcPct val="90000"/>
              </a:lnSpc>
              <a:spcBef>
                <a:spcPct val="0"/>
              </a:spcBef>
              <a:spcAft>
                <a:spcPct val="0"/>
              </a:spcAft>
              <a:defRPr/>
            </a:pPr>
            <a:endParaRPr lang="en-US" sz="1398" kern="0" dirty="0">
              <a:gradFill>
                <a:gsLst>
                  <a:gs pos="2917">
                    <a:schemeClr val="tx1"/>
                  </a:gs>
                  <a:gs pos="30000">
                    <a:schemeClr val="tx1"/>
                  </a:gs>
                </a:gsLst>
                <a:lin ang="5400000" scaled="0"/>
              </a:gradFill>
              <a:ea typeface="ＭＳ Ｐゴシック" charset="0"/>
            </a:endParaRPr>
          </a:p>
          <a:p>
            <a:pPr defTabSz="620883" fontAlgn="base">
              <a:lnSpc>
                <a:spcPct val="90000"/>
              </a:lnSpc>
              <a:spcBef>
                <a:spcPct val="0"/>
              </a:spcBef>
              <a:spcAft>
                <a:spcPct val="0"/>
              </a:spcAft>
              <a:defRPr/>
            </a:pPr>
            <a:r>
              <a:rPr lang="en-US" sz="1398" b="1" kern="0" dirty="0">
                <a:gradFill>
                  <a:gsLst>
                    <a:gs pos="2917">
                      <a:schemeClr val="tx1"/>
                    </a:gs>
                    <a:gs pos="30000">
                      <a:schemeClr val="tx1"/>
                    </a:gs>
                  </a:gsLst>
                  <a:lin ang="5400000" scaled="0"/>
                </a:gradFill>
                <a:ea typeface="ＭＳ Ｐゴシック" charset="0"/>
              </a:rPr>
              <a:t>New Dev Essentials benefits</a:t>
            </a:r>
          </a:p>
          <a:p>
            <a:pPr defTabSz="620883" fontAlgn="base">
              <a:lnSpc>
                <a:spcPct val="90000"/>
              </a:lnSpc>
              <a:spcBef>
                <a:spcPct val="0"/>
              </a:spcBef>
              <a:spcAft>
                <a:spcPct val="0"/>
              </a:spcAft>
              <a:defRPr/>
            </a:pPr>
            <a:r>
              <a:rPr lang="en-US" sz="1398" kern="0" dirty="0">
                <a:gradFill>
                  <a:gsLst>
                    <a:gs pos="2917">
                      <a:schemeClr val="tx1"/>
                    </a:gs>
                    <a:gs pos="30000">
                      <a:schemeClr val="tx1"/>
                    </a:gs>
                  </a:gsLst>
                  <a:lin ang="5400000" scaled="0"/>
                </a:gradFill>
                <a:ea typeface="ＭＳ Ｐゴシック" charset="0"/>
              </a:rPr>
              <a:t>Access to recorded </a:t>
            </a:r>
            <a:r>
              <a:rPr lang="en-US" sz="1398" kern="0" dirty="0" err="1">
                <a:gradFill>
                  <a:gsLst>
                    <a:gs pos="2917">
                      <a:schemeClr val="tx1"/>
                    </a:gs>
                    <a:gs pos="30000">
                      <a:schemeClr val="tx1"/>
                    </a:gs>
                  </a:gsLst>
                  <a:lin ang="5400000" scaled="0"/>
                </a:gradFill>
                <a:ea typeface="ＭＳ Ｐゴシック" charset="0"/>
              </a:rPr>
              <a:t>Xamarin</a:t>
            </a:r>
            <a:r>
              <a:rPr lang="en-US" sz="1398" kern="0" dirty="0">
                <a:gradFill>
                  <a:gsLst>
                    <a:gs pos="2917">
                      <a:schemeClr val="tx1"/>
                    </a:gs>
                    <a:gs pos="30000">
                      <a:schemeClr val="tx1"/>
                    </a:gs>
                  </a:gsLst>
                  <a:lin ang="5400000" scaled="0"/>
                </a:gradFill>
                <a:ea typeface="ＭＳ Ｐゴシック" charset="0"/>
              </a:rPr>
              <a:t> University classes</a:t>
            </a:r>
          </a:p>
        </p:txBody>
      </p:sp>
      <p:sp>
        <p:nvSpPr>
          <p:cNvPr id="26" name="Rectangle 52"/>
          <p:cNvSpPr/>
          <p:nvPr/>
        </p:nvSpPr>
        <p:spPr bwMode="auto">
          <a:xfrm>
            <a:off x="3300920" y="1414112"/>
            <a:ext cx="2782427" cy="51312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5" tIns="146076" rIns="182595" bIns="146076" numCol="1" spcCol="0" rtlCol="0" fromWordArt="0" anchor="t" anchorCtr="0" forceAA="0" compatLnSpc="1">
            <a:prstTxWarp prst="textNoShape">
              <a:avLst/>
            </a:prstTxWarp>
            <a:noAutofit/>
          </a:bodyPr>
          <a:lstStyle/>
          <a:p>
            <a:pPr algn="ctr" defTabSz="930930" fontAlgn="base">
              <a:lnSpc>
                <a:spcPct val="90000"/>
              </a:lnSpc>
              <a:spcBef>
                <a:spcPct val="0"/>
              </a:spcBef>
              <a:spcAft>
                <a:spcPct val="0"/>
              </a:spcAft>
              <a:defRPr/>
            </a:pPr>
            <a:endParaRPr lang="en-US" sz="2397"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TextBox 53"/>
          <p:cNvSpPr txBox="1"/>
          <p:nvPr/>
        </p:nvSpPr>
        <p:spPr>
          <a:xfrm>
            <a:off x="3300919" y="1414112"/>
            <a:ext cx="2782426" cy="5052791"/>
          </a:xfrm>
          <a:prstGeom prst="rect">
            <a:avLst/>
          </a:prstGeom>
          <a:noFill/>
        </p:spPr>
        <p:txBody>
          <a:bodyPr wrap="square" lIns="182595" tIns="146076" rIns="182595" bIns="146076" rtlCol="0">
            <a:spAutoFit/>
          </a:bodyPr>
          <a:lstStyle/>
          <a:p>
            <a:pPr defTabSz="620883" fontAlgn="base">
              <a:lnSpc>
                <a:spcPct val="90000"/>
              </a:lnSpc>
              <a:spcBef>
                <a:spcPct val="0"/>
              </a:spcBef>
              <a:spcAft>
                <a:spcPct val="0"/>
              </a:spcAft>
              <a:defRPr/>
            </a:pPr>
            <a:r>
              <a:rPr lang="en-US" sz="1998" kern="0" dirty="0" err="1">
                <a:solidFill>
                  <a:schemeClr val="accent3"/>
                </a:solidFill>
                <a:ea typeface="ＭＳ Ｐゴシック" charset="0"/>
              </a:rPr>
              <a:t>Xamarin</a:t>
            </a:r>
            <a:r>
              <a:rPr lang="en-US" sz="1998" kern="0" dirty="0">
                <a:solidFill>
                  <a:schemeClr val="accent3"/>
                </a:solidFill>
                <a:ea typeface="ＭＳ Ｐゴシック" charset="0"/>
              </a:rPr>
              <a:t> Studio </a:t>
            </a:r>
            <a:br>
              <a:rPr lang="en-US" sz="1998" kern="0" dirty="0">
                <a:solidFill>
                  <a:schemeClr val="accent3"/>
                </a:solidFill>
                <a:ea typeface="ＭＳ Ｐゴシック" charset="0"/>
              </a:rPr>
            </a:br>
            <a:r>
              <a:rPr lang="en-US" sz="1998" kern="0" dirty="0">
                <a:solidFill>
                  <a:schemeClr val="accent3"/>
                </a:solidFill>
                <a:ea typeface="ＭＳ Ｐゴシック" charset="0"/>
              </a:rPr>
              <a:t>Community</a:t>
            </a:r>
          </a:p>
          <a:p>
            <a:pPr defTabSz="620883" fontAlgn="base">
              <a:lnSpc>
                <a:spcPct val="90000"/>
              </a:lnSpc>
              <a:spcBef>
                <a:spcPct val="0"/>
              </a:spcBef>
              <a:spcAft>
                <a:spcPct val="0"/>
              </a:spcAft>
              <a:defRPr/>
            </a:pPr>
            <a:r>
              <a:rPr lang="en-US" sz="1597" kern="0" dirty="0">
                <a:gradFill>
                  <a:gsLst>
                    <a:gs pos="1250">
                      <a:schemeClr val="bg1">
                        <a:lumMod val="50000"/>
                      </a:schemeClr>
                    </a:gs>
                    <a:gs pos="100000">
                      <a:schemeClr val="bg1">
                        <a:lumMod val="50000"/>
                      </a:schemeClr>
                    </a:gs>
                  </a:gsLst>
                  <a:lin ang="5400000" scaled="0"/>
                </a:gradFill>
                <a:ea typeface="ＭＳ Ｐゴシック" charset="0"/>
              </a:rPr>
              <a:t>Tools for non-Enterprise scenarios</a:t>
            </a:r>
          </a:p>
          <a:p>
            <a:pPr defTabSz="620883" fontAlgn="base">
              <a:lnSpc>
                <a:spcPct val="90000"/>
              </a:lnSpc>
              <a:spcBef>
                <a:spcPct val="0"/>
              </a:spcBef>
              <a:spcAft>
                <a:spcPct val="0"/>
              </a:spcAft>
              <a:defRPr/>
            </a:pPr>
            <a:endParaRPr lang="en-US" sz="1597" kern="0" dirty="0">
              <a:solidFill>
                <a:srgbClr val="808080"/>
              </a:solidFill>
              <a:ea typeface="ＭＳ Ｐゴシック" charset="0"/>
            </a:endParaRPr>
          </a:p>
          <a:p>
            <a:pPr defTabSz="620883" fontAlgn="base">
              <a:lnSpc>
                <a:spcPct val="90000"/>
              </a:lnSpc>
              <a:spcBef>
                <a:spcPct val="0"/>
              </a:spcBef>
              <a:spcAft>
                <a:spcPct val="0"/>
              </a:spcAft>
              <a:defRPr/>
            </a:pPr>
            <a:r>
              <a:rPr lang="en-US" sz="1398" b="1" kern="0" dirty="0">
                <a:gradFill>
                  <a:gsLst>
                    <a:gs pos="2917">
                      <a:schemeClr val="tx1"/>
                    </a:gs>
                    <a:gs pos="30000">
                      <a:schemeClr val="tx1"/>
                    </a:gs>
                  </a:gsLst>
                  <a:lin ang="5400000" scaled="0"/>
                </a:gradFill>
                <a:ea typeface="ＭＳ Ｐゴシック" charset="0"/>
              </a:rPr>
              <a:t>Key scenarios</a:t>
            </a:r>
          </a:p>
          <a:p>
            <a:pPr defTabSz="620883" fontAlgn="base">
              <a:lnSpc>
                <a:spcPct val="90000"/>
              </a:lnSpc>
              <a:spcBef>
                <a:spcPct val="0"/>
              </a:spcBef>
              <a:spcAft>
                <a:spcPct val="0"/>
              </a:spcAft>
              <a:defRPr/>
            </a:pPr>
            <a:r>
              <a:rPr lang="en-US" sz="1398" kern="0" dirty="0">
                <a:gradFill>
                  <a:gsLst>
                    <a:gs pos="2917">
                      <a:schemeClr val="tx1"/>
                    </a:gs>
                    <a:gs pos="30000">
                      <a:schemeClr val="tx1"/>
                    </a:gs>
                  </a:gsLst>
                  <a:lin ang="5400000" scaled="0"/>
                </a:gradFill>
                <a:ea typeface="ＭＳ Ｐゴシック" charset="0"/>
              </a:rPr>
              <a:t>Hobbyists, students, OSS, small teams</a:t>
            </a:r>
          </a:p>
          <a:p>
            <a:pPr defTabSz="620883" fontAlgn="base">
              <a:lnSpc>
                <a:spcPct val="90000"/>
              </a:lnSpc>
              <a:spcBef>
                <a:spcPct val="0"/>
              </a:spcBef>
              <a:spcAft>
                <a:spcPct val="0"/>
              </a:spcAft>
              <a:defRPr/>
            </a:pPr>
            <a:r>
              <a:rPr lang="en-US" sz="1398" kern="0" dirty="0">
                <a:gradFill>
                  <a:gsLst>
                    <a:gs pos="2917">
                      <a:schemeClr val="tx1"/>
                    </a:gs>
                    <a:gs pos="30000">
                      <a:schemeClr val="tx1"/>
                    </a:gs>
                  </a:gsLst>
                  <a:lin ang="5400000" scaled="0"/>
                </a:gradFill>
                <a:ea typeface="ＭＳ Ｐゴシック" charset="0"/>
              </a:rPr>
              <a:t>Create applications for Android and iOS</a:t>
            </a:r>
          </a:p>
          <a:p>
            <a:pPr defTabSz="620883" fontAlgn="base">
              <a:lnSpc>
                <a:spcPct val="90000"/>
              </a:lnSpc>
              <a:spcBef>
                <a:spcPct val="0"/>
              </a:spcBef>
              <a:spcAft>
                <a:spcPct val="0"/>
              </a:spcAft>
              <a:defRPr/>
            </a:pPr>
            <a:r>
              <a:rPr lang="en-US" sz="1398" kern="0" dirty="0">
                <a:gradFill>
                  <a:gsLst>
                    <a:gs pos="2917">
                      <a:schemeClr val="tx1"/>
                    </a:gs>
                    <a:gs pos="30000">
                      <a:schemeClr val="tx1"/>
                    </a:gs>
                  </a:gsLst>
                  <a:lin ang="5400000" scaled="0"/>
                </a:gradFill>
                <a:ea typeface="ＭＳ Ｐゴシック" charset="0"/>
              </a:rPr>
              <a:t>Runs on OS X</a:t>
            </a:r>
          </a:p>
          <a:p>
            <a:pPr defTabSz="620883" fontAlgn="base">
              <a:lnSpc>
                <a:spcPct val="90000"/>
              </a:lnSpc>
              <a:spcBef>
                <a:spcPct val="0"/>
              </a:spcBef>
              <a:spcAft>
                <a:spcPct val="0"/>
              </a:spcAft>
              <a:defRPr/>
            </a:pPr>
            <a:r>
              <a:rPr lang="en-US" sz="1398" kern="0" dirty="0">
                <a:gradFill>
                  <a:gsLst>
                    <a:gs pos="2917">
                      <a:schemeClr val="tx1"/>
                    </a:gs>
                    <a:gs pos="30000">
                      <a:schemeClr val="tx1"/>
                    </a:gs>
                  </a:gsLst>
                  <a:lin ang="5400000" scaled="0"/>
                </a:gradFill>
                <a:ea typeface="ＭＳ Ｐゴシック" charset="0"/>
              </a:rPr>
              <a:t>Share code across devices</a:t>
            </a:r>
          </a:p>
          <a:p>
            <a:pPr defTabSz="620883" fontAlgn="base">
              <a:lnSpc>
                <a:spcPct val="90000"/>
              </a:lnSpc>
              <a:spcBef>
                <a:spcPct val="0"/>
              </a:spcBef>
              <a:spcAft>
                <a:spcPct val="0"/>
              </a:spcAft>
              <a:defRPr/>
            </a:pPr>
            <a:r>
              <a:rPr lang="en-US" sz="1398" kern="0" dirty="0">
                <a:gradFill>
                  <a:gsLst>
                    <a:gs pos="2917">
                      <a:schemeClr val="tx1"/>
                    </a:gs>
                    <a:gs pos="30000">
                      <a:schemeClr val="tx1"/>
                    </a:gs>
                  </a:gsLst>
                  <a:lin ang="5400000" scaled="0"/>
                </a:gradFill>
                <a:ea typeface="ＭＳ Ｐゴシック" charset="0"/>
              </a:rPr>
              <a:t>Debugging code</a:t>
            </a:r>
          </a:p>
          <a:p>
            <a:pPr defTabSz="620883" fontAlgn="base">
              <a:lnSpc>
                <a:spcPct val="90000"/>
              </a:lnSpc>
              <a:spcBef>
                <a:spcPct val="0"/>
              </a:spcBef>
              <a:spcAft>
                <a:spcPct val="0"/>
              </a:spcAft>
              <a:defRPr/>
            </a:pPr>
            <a:endParaRPr lang="en-US" sz="1398" kern="0" dirty="0">
              <a:gradFill>
                <a:gsLst>
                  <a:gs pos="2917">
                    <a:schemeClr val="tx1"/>
                  </a:gs>
                  <a:gs pos="30000">
                    <a:schemeClr val="tx1"/>
                  </a:gs>
                </a:gsLst>
                <a:lin ang="5400000" scaled="0"/>
              </a:gradFill>
              <a:ea typeface="ＭＳ Ｐゴシック" charset="0"/>
            </a:endParaRPr>
          </a:p>
          <a:p>
            <a:pPr defTabSz="620883" fontAlgn="base">
              <a:lnSpc>
                <a:spcPct val="90000"/>
              </a:lnSpc>
              <a:spcBef>
                <a:spcPct val="0"/>
              </a:spcBef>
              <a:spcAft>
                <a:spcPct val="0"/>
              </a:spcAft>
              <a:defRPr/>
            </a:pPr>
            <a:r>
              <a:rPr lang="en-US" sz="1398" b="1" kern="0" dirty="0">
                <a:gradFill>
                  <a:gsLst>
                    <a:gs pos="2917">
                      <a:schemeClr val="tx1"/>
                    </a:gs>
                    <a:gs pos="30000">
                      <a:schemeClr val="tx1"/>
                    </a:gs>
                  </a:gsLst>
                  <a:lin ang="5400000" scaled="0"/>
                </a:gradFill>
                <a:ea typeface="ＭＳ Ｐゴシック" charset="0"/>
              </a:rPr>
              <a:t>Key IDE features</a:t>
            </a:r>
          </a:p>
          <a:p>
            <a:pPr defTabSz="620883" fontAlgn="base">
              <a:lnSpc>
                <a:spcPct val="90000"/>
              </a:lnSpc>
              <a:spcBef>
                <a:spcPct val="0"/>
              </a:spcBef>
              <a:spcAft>
                <a:spcPct val="0"/>
              </a:spcAft>
              <a:defRPr/>
            </a:pPr>
            <a:r>
              <a:rPr lang="en-US" sz="1398" kern="0" dirty="0">
                <a:gradFill>
                  <a:gsLst>
                    <a:gs pos="2917">
                      <a:schemeClr val="tx1"/>
                    </a:gs>
                    <a:gs pos="30000">
                      <a:schemeClr val="tx1"/>
                    </a:gs>
                  </a:gsLst>
                  <a:lin ang="5400000" scaled="0"/>
                </a:gradFill>
                <a:ea typeface="ＭＳ Ｐゴシック" charset="0"/>
              </a:rPr>
              <a:t>Build (incl. remote Mac agent)</a:t>
            </a:r>
          </a:p>
          <a:p>
            <a:pPr defTabSz="620883" fontAlgn="base">
              <a:lnSpc>
                <a:spcPct val="90000"/>
              </a:lnSpc>
              <a:spcBef>
                <a:spcPct val="0"/>
              </a:spcBef>
              <a:spcAft>
                <a:spcPct val="0"/>
              </a:spcAft>
              <a:defRPr/>
            </a:pPr>
            <a:r>
              <a:rPr lang="en-US" sz="1398" kern="0" dirty="0">
                <a:gradFill>
                  <a:gsLst>
                    <a:gs pos="2917">
                      <a:schemeClr val="tx1"/>
                    </a:gs>
                    <a:gs pos="30000">
                      <a:schemeClr val="tx1"/>
                    </a:gs>
                  </a:gsLst>
                  <a:lin ang="5400000" scaled="0"/>
                </a:gradFill>
                <a:ea typeface="ＭＳ Ｐゴシック" charset="0"/>
              </a:rPr>
              <a:t>Native designers</a:t>
            </a:r>
          </a:p>
          <a:p>
            <a:pPr defTabSz="620883" fontAlgn="base">
              <a:lnSpc>
                <a:spcPct val="90000"/>
              </a:lnSpc>
              <a:spcBef>
                <a:spcPct val="0"/>
              </a:spcBef>
              <a:spcAft>
                <a:spcPct val="0"/>
              </a:spcAft>
              <a:defRPr/>
            </a:pPr>
            <a:r>
              <a:rPr lang="en-US" sz="1398" kern="0" dirty="0">
                <a:gradFill>
                  <a:gsLst>
                    <a:gs pos="2917">
                      <a:schemeClr val="tx1"/>
                    </a:gs>
                    <a:gs pos="30000">
                      <a:schemeClr val="tx1"/>
                    </a:gs>
                  </a:gsLst>
                  <a:lin ang="5400000" scaled="0"/>
                </a:gradFill>
                <a:ea typeface="ＭＳ Ｐゴシック" charset="0"/>
              </a:rPr>
              <a:t>Debugger</a:t>
            </a:r>
          </a:p>
          <a:p>
            <a:pPr defTabSz="620883" fontAlgn="base">
              <a:lnSpc>
                <a:spcPct val="90000"/>
              </a:lnSpc>
              <a:spcBef>
                <a:spcPct val="0"/>
              </a:spcBef>
              <a:spcAft>
                <a:spcPct val="0"/>
              </a:spcAft>
              <a:defRPr/>
            </a:pPr>
            <a:r>
              <a:rPr lang="en-US" sz="1398" kern="0" dirty="0" err="1">
                <a:gradFill>
                  <a:gsLst>
                    <a:gs pos="2917">
                      <a:schemeClr val="tx1"/>
                    </a:gs>
                    <a:gs pos="30000">
                      <a:schemeClr val="tx1"/>
                    </a:gs>
                  </a:gsLst>
                  <a:lin ang="5400000" scaled="0"/>
                </a:gradFill>
                <a:ea typeface="ＭＳ Ｐゴシック" charset="0"/>
              </a:rPr>
              <a:t>Xamarin.Forms</a:t>
            </a:r>
            <a:endParaRPr lang="en-US" sz="1398" kern="0" dirty="0">
              <a:gradFill>
                <a:gsLst>
                  <a:gs pos="2917">
                    <a:schemeClr val="tx1"/>
                  </a:gs>
                  <a:gs pos="30000">
                    <a:schemeClr val="tx1"/>
                  </a:gs>
                </a:gsLst>
                <a:lin ang="5400000" scaled="0"/>
              </a:gradFill>
              <a:ea typeface="ＭＳ Ｐゴシック" charset="0"/>
            </a:endParaRPr>
          </a:p>
          <a:p>
            <a:pPr defTabSz="620883" fontAlgn="base">
              <a:lnSpc>
                <a:spcPct val="90000"/>
              </a:lnSpc>
              <a:spcBef>
                <a:spcPct val="0"/>
              </a:spcBef>
              <a:spcAft>
                <a:spcPct val="0"/>
              </a:spcAft>
              <a:defRPr/>
            </a:pPr>
            <a:endParaRPr lang="en-US" sz="1398" kern="0" dirty="0">
              <a:gradFill>
                <a:gsLst>
                  <a:gs pos="2917">
                    <a:schemeClr val="tx1"/>
                  </a:gs>
                  <a:gs pos="30000">
                    <a:schemeClr val="tx1"/>
                  </a:gs>
                </a:gsLst>
                <a:lin ang="5400000" scaled="0"/>
              </a:gradFill>
              <a:ea typeface="ＭＳ Ｐゴシック" charset="0"/>
            </a:endParaRPr>
          </a:p>
          <a:p>
            <a:pPr defTabSz="620883" fontAlgn="base">
              <a:lnSpc>
                <a:spcPct val="90000"/>
              </a:lnSpc>
              <a:spcBef>
                <a:spcPct val="0"/>
              </a:spcBef>
              <a:spcAft>
                <a:spcPct val="0"/>
              </a:spcAft>
              <a:defRPr/>
            </a:pPr>
            <a:r>
              <a:rPr lang="en-US" sz="1398" b="1" kern="0" dirty="0">
                <a:gradFill>
                  <a:gsLst>
                    <a:gs pos="2917">
                      <a:schemeClr val="tx1"/>
                    </a:gs>
                    <a:gs pos="30000">
                      <a:schemeClr val="tx1"/>
                    </a:gs>
                  </a:gsLst>
                  <a:lin ang="5400000" scaled="0"/>
                </a:gradFill>
                <a:ea typeface="ＭＳ Ｐゴシック" charset="0"/>
              </a:rPr>
              <a:t>New Dev Essentials benefits</a:t>
            </a:r>
          </a:p>
          <a:p>
            <a:pPr defTabSz="620883" fontAlgn="base">
              <a:lnSpc>
                <a:spcPct val="90000"/>
              </a:lnSpc>
              <a:spcBef>
                <a:spcPct val="0"/>
              </a:spcBef>
              <a:spcAft>
                <a:spcPct val="0"/>
              </a:spcAft>
              <a:defRPr/>
            </a:pPr>
            <a:r>
              <a:rPr lang="en-US" sz="1398" kern="0" dirty="0">
                <a:gradFill>
                  <a:gsLst>
                    <a:gs pos="2917">
                      <a:schemeClr val="tx1"/>
                    </a:gs>
                    <a:gs pos="30000">
                      <a:schemeClr val="tx1"/>
                    </a:gs>
                  </a:gsLst>
                  <a:lin ang="5400000" scaled="0"/>
                </a:gradFill>
                <a:ea typeface="ＭＳ Ｐゴシック" charset="0"/>
              </a:rPr>
              <a:t>Access to recorded </a:t>
            </a:r>
            <a:r>
              <a:rPr lang="en-US" sz="1398" kern="0" dirty="0" err="1">
                <a:gradFill>
                  <a:gsLst>
                    <a:gs pos="2917">
                      <a:schemeClr val="tx1"/>
                    </a:gs>
                    <a:gs pos="30000">
                      <a:schemeClr val="tx1"/>
                    </a:gs>
                  </a:gsLst>
                  <a:lin ang="5400000" scaled="0"/>
                </a:gradFill>
                <a:ea typeface="ＭＳ Ｐゴシック" charset="0"/>
              </a:rPr>
              <a:t>Xamarin</a:t>
            </a:r>
            <a:r>
              <a:rPr lang="en-US" sz="1398" kern="0" dirty="0">
                <a:gradFill>
                  <a:gsLst>
                    <a:gs pos="2917">
                      <a:schemeClr val="tx1"/>
                    </a:gs>
                    <a:gs pos="30000">
                      <a:schemeClr val="tx1"/>
                    </a:gs>
                  </a:gsLst>
                  <a:lin ang="5400000" scaled="0"/>
                </a:gradFill>
                <a:ea typeface="ＭＳ Ｐゴシック" charset="0"/>
              </a:rPr>
              <a:t> University classes</a:t>
            </a:r>
          </a:p>
        </p:txBody>
      </p:sp>
      <p:sp>
        <p:nvSpPr>
          <p:cNvPr id="3" name="Text Placeholder 2"/>
          <p:cNvSpPr>
            <a:spLocks noGrp="1"/>
          </p:cNvSpPr>
          <p:nvPr>
            <p:ph type="body" sz="quarter" idx="10"/>
          </p:nvPr>
        </p:nvSpPr>
        <p:spPr/>
        <p:txBody>
          <a:bodyPr/>
          <a:lstStyle/>
          <a:p>
            <a:r>
              <a:rPr lang="en-US" sz="4800"/>
              <a:t>Visual Studio… now with Xamarin</a:t>
            </a:r>
            <a:endParaRPr lang="en-US"/>
          </a:p>
        </p:txBody>
      </p:sp>
    </p:spTree>
    <p:extLst>
      <p:ext uri="{BB962C8B-B14F-4D97-AF65-F5344CB8AC3E}">
        <p14:creationId xmlns:p14="http://schemas.microsoft.com/office/powerpoint/2010/main" val="30589006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p:nvSpPr>
        <p:spPr>
          <a:xfrm>
            <a:off x="2395438" y="5917384"/>
            <a:ext cx="1778564" cy="849462"/>
          </a:xfrm>
          <a:prstGeom prst="rect">
            <a:avLst/>
          </a:prstGeom>
          <a:noFill/>
        </p:spPr>
        <p:txBody>
          <a:bodyPr wrap="none" lIns="0" tIns="73151" rIns="0" bIns="0" rtlCol="0">
            <a:spAutoFit/>
          </a:bodyPr>
          <a:lstStyle/>
          <a:p>
            <a:pPr marL="0" marR="0" lvl="0" indent="0" algn="r" defTabSz="91437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rPr>
              <a:t>Professional</a:t>
            </a:r>
          </a:p>
          <a:p>
            <a:pPr marL="0" marR="0" lvl="0" indent="0" algn="r" defTabSz="91437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rPr>
              <a:t>with MSDN</a:t>
            </a:r>
          </a:p>
        </p:txBody>
      </p:sp>
      <p:grpSp>
        <p:nvGrpSpPr>
          <p:cNvPr id="32" name="Group 31"/>
          <p:cNvGrpSpPr/>
          <p:nvPr/>
        </p:nvGrpSpPr>
        <p:grpSpPr>
          <a:xfrm>
            <a:off x="4389437" y="219742"/>
            <a:ext cx="7821374" cy="6547104"/>
            <a:chOff x="4416663" y="219742"/>
            <a:chExt cx="7821374" cy="6547104"/>
          </a:xfrm>
        </p:grpSpPr>
        <p:sp>
          <p:nvSpPr>
            <p:cNvPr id="12" name="Rectangle 11"/>
            <p:cNvSpPr/>
            <p:nvPr/>
          </p:nvSpPr>
          <p:spPr bwMode="auto">
            <a:xfrm>
              <a:off x="4416663" y="219742"/>
              <a:ext cx="7821374" cy="6547104"/>
            </a:xfrm>
            <a:prstGeom prst="rect">
              <a:avLst/>
            </a:prstGeom>
            <a:solidFill>
              <a:srgbClr val="000000">
                <a:alpha val="15000"/>
              </a:srgbClr>
            </a:solidFill>
            <a:ln w="38100" cap="flat">
              <a:noFill/>
              <a:prstDash val="sysDot"/>
              <a:miter lim="800000"/>
              <a:headEnd/>
              <a:tailEnd/>
            </a:ln>
            <a:effectLst/>
          </p:spPr>
          <p:txBody>
            <a:bodyPr vert="horz" wrap="square" lIns="91438" tIns="45719" rIns="91438" bIns="45719" numCol="1" anchor="t" anchorCtr="0" compatLnSpc="1">
              <a:prstTxWarp prst="textNoShape">
                <a:avLst/>
              </a:prstTxWarp>
            </a:bodyPr>
            <a:lstStyle/>
            <a:p>
              <a:pPr marL="0" marR="0" lvl="0" indent="0" algn="l" defTabSz="9143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3" name="TextBox 12"/>
            <p:cNvSpPr txBox="1"/>
            <p:nvPr/>
          </p:nvSpPr>
          <p:spPr>
            <a:xfrm>
              <a:off x="4608826" y="445294"/>
              <a:ext cx="3600000" cy="1332670"/>
            </a:xfrm>
            <a:prstGeom prst="rect">
              <a:avLst/>
            </a:prstGeom>
            <a:noFill/>
          </p:spPr>
          <p:txBody>
            <a:bodyPr wrap="square" lIns="0" tIns="109726" rIns="0" bIns="0" rtlCol="0">
              <a:spAutoFit/>
            </a:bodyPr>
            <a:lstStyle/>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Audience</a:t>
              </a: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a:p>
              <a:pPr marL="0" marR="0" lvl="0" indent="0" defTabSz="914374" eaLnBrk="1" fontAlgn="auto" latinLnBrk="0" hangingPunct="1">
                <a:lnSpc>
                  <a:spcPct val="120000"/>
                </a:lnSpc>
                <a:spcBef>
                  <a:spcPts val="600"/>
                </a:spcBef>
                <a:spcAft>
                  <a:spcPts val="0"/>
                </a:spcAft>
                <a:buClrTx/>
                <a:buSzPct val="50000"/>
                <a:buFontTx/>
                <a:buNone/>
                <a:tabLst/>
                <a:defRPr/>
              </a:pPr>
              <a:r>
                <a:rPr kumimoji="0" lang="en-US" sz="1400" b="0" i="0" u="none" strike="noStrike" kern="0" cap="none" spc="0" normalizeH="0" baseline="0" noProof="0" dirty="0">
                  <a:ln>
                    <a:noFill/>
                  </a:ln>
                  <a:solidFill>
                    <a:srgbClr val="FFFFFF"/>
                  </a:solidFill>
                  <a:effectLst/>
                  <a:uLnTx/>
                  <a:uFillTx/>
                  <a:latin typeface="Segoe UI Light"/>
                </a:rPr>
                <a:t>Professional developers creating modern applications looking for individual and team productivity.</a:t>
              </a:r>
            </a:p>
          </p:txBody>
        </p:sp>
        <p:sp>
          <p:nvSpPr>
            <p:cNvPr id="14" name="Rectangle 13"/>
            <p:cNvSpPr/>
            <p:nvPr/>
          </p:nvSpPr>
          <p:spPr bwMode="auto">
            <a:xfrm>
              <a:off x="4617970" y="2890671"/>
              <a:ext cx="3600000" cy="3702439"/>
            </a:xfrm>
            <a:prstGeom prst="rect">
              <a:avLst/>
            </a:prstGeom>
            <a:solidFill>
              <a:srgbClr val="FFFFFF">
                <a:alpha val="25000"/>
              </a:srgbClr>
            </a:solidFill>
            <a:ln w="22225" cap="flat">
              <a:noFill/>
              <a:prstDash val="solid"/>
              <a:miter lim="800000"/>
              <a:headEnd/>
              <a:tailEnd/>
            </a:ln>
          </p:spPr>
          <p:txBody>
            <a:bodyPr vert="horz" wrap="square" lIns="91438" tIns="45719" rIns="91438" bIns="45719" numCol="1" anchor="t" anchorCtr="0" compatLnSpc="1">
              <a:prstTxWarp prst="textNoShape">
                <a:avLst/>
              </a:prstTxWarp>
            </a:bodyPr>
            <a:lstStyle/>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Features</a:t>
              </a: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a:p>
              <a:pPr marL="285750" marR="0" lvl="0" indent="-285750" defTabSz="914374"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20" normalizeH="0" baseline="0" noProof="0" dirty="0">
                  <a:ln>
                    <a:noFill/>
                  </a:ln>
                  <a:solidFill>
                    <a:srgbClr val="FFFFFF"/>
                  </a:solidFill>
                  <a:effectLst/>
                  <a:uLnTx/>
                  <a:uFillTx/>
                </a:rPr>
                <a:t>CodeLens – all code and team indicators</a:t>
              </a:r>
            </a:p>
            <a:p>
              <a:pPr marL="285750" marR="0" lvl="0" indent="-285750" defTabSz="914374"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rPr>
                <a:t>Cross-platform mobile development</a:t>
              </a:r>
              <a:br>
                <a:rPr kumimoji="0" lang="en-US" sz="1400" b="0" i="0" u="none" strike="noStrike" kern="0" cap="none" spc="0" normalizeH="0" baseline="0" noProof="0" dirty="0">
                  <a:ln>
                    <a:noFill/>
                  </a:ln>
                  <a:solidFill>
                    <a:srgbClr val="FFFFFF"/>
                  </a:solidFill>
                  <a:effectLst/>
                  <a:uLnTx/>
                  <a:uFillTx/>
                </a:rPr>
              </a:br>
              <a:r>
                <a:rPr kumimoji="0" lang="en-US" sz="1400" b="0" i="0" u="none" strike="noStrike" kern="0" cap="none" spc="0" normalizeH="0" baseline="0" noProof="0" dirty="0">
                  <a:ln>
                    <a:noFill/>
                  </a:ln>
                  <a:solidFill>
                    <a:srgbClr val="FFFFFF"/>
                  </a:solidFill>
                  <a:effectLst/>
                  <a:uLnTx/>
                  <a:uFillTx/>
                </a:rPr>
                <a:t>(iOS, Android, Windows)</a:t>
              </a:r>
            </a:p>
            <a:p>
              <a:pPr marL="285750" marR="0" lvl="0" indent="-285750" defTabSz="914374"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rPr>
                <a:t>Windows Desktop and Store Apps</a:t>
              </a:r>
            </a:p>
            <a:p>
              <a:pPr marL="285750" marR="0" lvl="0" indent="-285750" defTabSz="914374"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rPr>
                <a:t>Web and cloud development</a:t>
              </a:r>
            </a:p>
            <a:p>
              <a:pPr marL="285750" marR="0" lvl="0" indent="-285750" defTabSz="914374"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rPr>
                <a:t>Office and SharePoint development</a:t>
              </a:r>
            </a:p>
          </p:txBody>
        </p:sp>
        <p:sp>
          <p:nvSpPr>
            <p:cNvPr id="15" name="Rectangle 14"/>
            <p:cNvSpPr/>
            <p:nvPr/>
          </p:nvSpPr>
          <p:spPr bwMode="auto">
            <a:xfrm>
              <a:off x="8445452" y="2890671"/>
              <a:ext cx="3600000" cy="3702439"/>
            </a:xfrm>
            <a:prstGeom prst="rect">
              <a:avLst/>
            </a:prstGeom>
            <a:solidFill>
              <a:srgbClr val="FFFFFF">
                <a:alpha val="25000"/>
              </a:srgbClr>
            </a:solidFill>
            <a:ln w="22225" cap="flat">
              <a:noFill/>
              <a:prstDash val="solid"/>
              <a:miter lim="800000"/>
              <a:headEnd/>
              <a:tailEnd/>
            </a:ln>
          </p:spPr>
          <p:txBody>
            <a:bodyPr vert="horz" wrap="square" lIns="91438" tIns="45719" rIns="91438" bIns="45719" numCol="1" anchor="t" anchorCtr="0" compatLnSpc="1">
              <a:prstTxWarp prst="textNoShape">
                <a:avLst/>
              </a:prstTxWarp>
            </a:bodyPr>
            <a:lstStyle/>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Subscriber benefits</a:t>
              </a: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a:p>
              <a:pPr marL="171450" marR="0" lvl="0" indent="-171450" algn="l" defTabSz="914374" rtl="0" eaLnBrk="1" fontAlgn="auto" latinLnBrk="0" hangingPunct="1">
                <a:lnSpc>
                  <a:spcPct val="10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Access to any Visual Studio Team Services account, includes Test Manager extension</a:t>
              </a:r>
            </a:p>
            <a:p>
              <a:pPr marL="171450" marR="0" lvl="0" indent="-171450" defTabSz="914374" eaLnBrk="1" fontAlgn="auto" latinLnBrk="0" hangingPunct="1">
                <a:lnSpc>
                  <a:spcPct val="10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Team Foundation Server and one TFS CAL </a:t>
              </a:r>
              <a:endParaRPr kumimoji="0" lang="en-US" sz="1200" b="0" i="0" u="none" strike="noStrike" kern="0" cap="none" spc="0" normalizeH="0" baseline="0" noProof="0" dirty="0">
                <a:ln>
                  <a:noFill/>
                </a:ln>
                <a:solidFill>
                  <a:srgbClr val="FFFFFF"/>
                </a:solidFill>
                <a:effectLst/>
                <a:uLnTx/>
                <a:uFillTx/>
                <a:latin typeface="Segoe UI"/>
                <a:ea typeface="+mn-ea"/>
                <a:cs typeface="+mn-cs"/>
              </a:endParaRPr>
            </a:p>
            <a:p>
              <a:pPr marL="171450" marR="0" lvl="0" indent="-171450" defTabSz="914374" eaLnBrk="1" fontAlgn="auto" latinLnBrk="0" hangingPunct="1">
                <a:lnSpc>
                  <a:spcPct val="10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Core software for dev/test</a:t>
              </a:r>
              <a:br>
                <a:rPr kumimoji="0" lang="en-US" sz="1200" b="0" i="0" u="none" strike="noStrike" kern="0" cap="none" spc="0" normalizeH="0" baseline="0" noProof="0" dirty="0">
                  <a:ln>
                    <a:noFill/>
                  </a:ln>
                  <a:solidFill>
                    <a:srgbClr val="FFFFFF"/>
                  </a:solidFill>
                  <a:effectLst/>
                  <a:uLnTx/>
                  <a:uFillTx/>
                </a:rPr>
              </a:br>
              <a:r>
                <a:rPr kumimoji="0" lang="en-US" sz="1200" b="0" i="0" u="none" strike="noStrike" kern="0" cap="none" spc="0" normalizeH="0" baseline="0" noProof="0" dirty="0">
                  <a:ln>
                    <a:noFill/>
                  </a:ln>
                  <a:solidFill>
                    <a:srgbClr val="FFFFFF"/>
                  </a:solidFill>
                  <a:effectLst/>
                  <a:uLnTx/>
                  <a:uFillTx/>
                </a:rPr>
                <a:t>(Windows, Windows Server, SQL Server)</a:t>
              </a:r>
            </a:p>
            <a:p>
              <a:pPr marL="171450" marR="0" lvl="0" indent="-171450" defTabSz="914374" eaLnBrk="1" fontAlgn="auto" latinLnBrk="0" hangingPunct="1">
                <a:lnSpc>
                  <a:spcPct val="10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$50 monthly Azure credit for dev/test</a:t>
              </a:r>
            </a:p>
            <a:p>
              <a:pPr marL="171450" marR="0" lvl="0" indent="-171450" defTabSz="914374" eaLnBrk="1" fontAlgn="auto" latinLnBrk="0" hangingPunct="1">
                <a:lnSpc>
                  <a:spcPct val="10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Windows Developer account</a:t>
              </a:r>
            </a:p>
            <a:p>
              <a:pPr marL="171450" marR="0" lvl="0" indent="-171450" defTabSz="914374" eaLnBrk="1" fontAlgn="auto" latinLnBrk="0" hangingPunct="1">
                <a:lnSpc>
                  <a:spcPct val="10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Technical Support</a:t>
              </a:r>
            </a:p>
            <a:p>
              <a:pPr marL="171450" marR="0" lvl="0" indent="-171450" defTabSz="914374" eaLnBrk="1" fontAlgn="auto" latinLnBrk="0" hangingPunct="1">
                <a:lnSpc>
                  <a:spcPct val="10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Microsoft eLearning</a:t>
              </a:r>
            </a:p>
            <a:p>
              <a:pPr marL="171450" marR="0" lvl="0" indent="-171450" defTabSz="914374" eaLnBrk="1" fontAlgn="auto" latinLnBrk="0" hangingPunct="1">
                <a:lnSpc>
                  <a:spcPct val="10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MSDN Magazine</a:t>
              </a:r>
            </a:p>
            <a:p>
              <a:pPr marL="171450" marR="0" lvl="0" indent="-171450" defTabSz="914374" eaLnBrk="1" fontAlgn="auto" latinLnBrk="0" hangingPunct="1">
                <a:lnSpc>
                  <a:spcPct val="10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10 </a:t>
              </a:r>
              <a:r>
                <a:rPr kumimoji="0" lang="en-US" sz="1200" b="0" i="0" u="none" strike="noStrike" kern="0" cap="none" spc="0" normalizeH="0" baseline="0" noProof="0" dirty="0" err="1">
                  <a:ln>
                    <a:noFill/>
                  </a:ln>
                  <a:solidFill>
                    <a:srgbClr val="FFFFFF"/>
                  </a:solidFill>
                  <a:effectLst/>
                  <a:uLnTx/>
                  <a:uFillTx/>
                </a:rPr>
                <a:t>Pluralsight</a:t>
              </a:r>
              <a:r>
                <a:rPr kumimoji="0" lang="en-US" sz="1200" b="0" i="0" u="none" strike="noStrike" kern="0" cap="none" spc="0" normalizeH="0" baseline="0" noProof="0" dirty="0">
                  <a:ln>
                    <a:noFill/>
                  </a:ln>
                  <a:solidFill>
                    <a:srgbClr val="FFFFFF"/>
                  </a:solidFill>
                  <a:effectLst/>
                  <a:uLnTx/>
                  <a:uFillTx/>
                </a:rPr>
                <a:t> courses for 3 months</a:t>
              </a:r>
            </a:p>
            <a:p>
              <a:pPr marL="171450" marR="0" lvl="0" indent="-171450" defTabSz="914374" eaLnBrk="1" fontAlgn="auto" latinLnBrk="0" hangingPunct="1">
                <a:lnSpc>
                  <a:spcPct val="10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Priority support in MSDN forums</a:t>
              </a:r>
            </a:p>
            <a:p>
              <a:pPr marL="171450" marR="0" lvl="0" indent="-171450" defTabSz="914374" eaLnBrk="1" fontAlgn="auto" latinLnBrk="0" hangingPunct="1">
                <a:lnSpc>
                  <a:spcPct val="10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Partner offers</a:t>
              </a:r>
            </a:p>
          </p:txBody>
        </p:sp>
        <p:sp>
          <p:nvSpPr>
            <p:cNvPr id="16" name="TextBox 15"/>
            <p:cNvSpPr txBox="1"/>
            <p:nvPr/>
          </p:nvSpPr>
          <p:spPr>
            <a:xfrm>
              <a:off x="8436308" y="445294"/>
              <a:ext cx="3600000" cy="1523492"/>
            </a:xfrm>
            <a:prstGeom prst="rect">
              <a:avLst/>
            </a:prstGeom>
            <a:noFill/>
          </p:spPr>
          <p:txBody>
            <a:bodyPr wrap="square" lIns="0" tIns="109726" rIns="0" bIns="0" rtlCol="0">
              <a:spAutoFit/>
            </a:bodyPr>
            <a:lstStyle/>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Scenarios</a:t>
              </a: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a:p>
              <a:pPr marL="0" marR="0" lvl="0" indent="0" defTabSz="914374" eaLnBrk="1" fontAlgn="auto" latinLnBrk="0" hangingPunct="1">
                <a:lnSpc>
                  <a:spcPct val="110000"/>
                </a:lnSpc>
                <a:spcBef>
                  <a:spcPts val="600"/>
                </a:spcBef>
                <a:spcAft>
                  <a:spcPts val="0"/>
                </a:spcAft>
                <a:buClrTx/>
                <a:buSzPct val="50000"/>
                <a:buFontTx/>
                <a:buNone/>
                <a:tabLst/>
                <a:defRPr/>
              </a:pPr>
              <a:r>
                <a:rPr kumimoji="0" lang="en-US" sz="1200" b="0" i="0" u="none" strike="noStrike" kern="0" cap="none" spc="0" normalizeH="0" baseline="0" noProof="0" dirty="0">
                  <a:ln>
                    <a:noFill/>
                  </a:ln>
                  <a:solidFill>
                    <a:srgbClr val="FFFFFF"/>
                  </a:solidFill>
                  <a:effectLst/>
                  <a:uLnTx/>
                  <a:uFillTx/>
                </a:rPr>
                <a:t>App development for any device and platform (Windows, iOS, Android) and desktop</a:t>
              </a:r>
            </a:p>
            <a:p>
              <a:pPr marL="0" marR="0" lvl="0" indent="0" defTabSz="914374" eaLnBrk="1" fontAlgn="auto" latinLnBrk="0" hangingPunct="1">
                <a:lnSpc>
                  <a:spcPct val="110000"/>
                </a:lnSpc>
                <a:spcBef>
                  <a:spcPts val="600"/>
                </a:spcBef>
                <a:spcAft>
                  <a:spcPts val="0"/>
                </a:spcAft>
                <a:buClrTx/>
                <a:buSzPct val="50000"/>
                <a:buFontTx/>
                <a:buNone/>
                <a:tabLst/>
                <a:defRPr/>
              </a:pPr>
              <a:r>
                <a:rPr kumimoji="0" lang="en-US" sz="1200" b="0" i="0" u="none" strike="noStrike" kern="0" cap="none" spc="0" normalizeH="0" baseline="0" noProof="0" dirty="0">
                  <a:ln>
                    <a:noFill/>
                  </a:ln>
                  <a:solidFill>
                    <a:srgbClr val="FFFFFF"/>
                  </a:solidFill>
                  <a:effectLst/>
                  <a:uLnTx/>
                  <a:uFillTx/>
                </a:rPr>
                <a:t>Web application and cloud services development</a:t>
              </a:r>
            </a:p>
            <a:p>
              <a:pPr marL="0" marR="0" lvl="0" indent="0" defTabSz="914374" eaLnBrk="1" fontAlgn="auto" latinLnBrk="0" hangingPunct="1">
                <a:lnSpc>
                  <a:spcPct val="110000"/>
                </a:lnSpc>
                <a:spcBef>
                  <a:spcPts val="600"/>
                </a:spcBef>
                <a:spcAft>
                  <a:spcPts val="0"/>
                </a:spcAft>
                <a:buClrTx/>
                <a:buSzPct val="50000"/>
                <a:buFontTx/>
                <a:buNone/>
                <a:tabLst/>
                <a:defRPr/>
              </a:pPr>
              <a:r>
                <a:rPr kumimoji="0" lang="en-US" sz="1200" b="0" i="0" u="none" strike="noStrike" kern="0" cap="none" spc="0" normalizeH="0" baseline="0" noProof="0" dirty="0">
                  <a:ln>
                    <a:noFill/>
                  </a:ln>
                  <a:solidFill>
                    <a:srgbClr val="FFFFFF"/>
                  </a:solidFill>
                  <a:effectLst/>
                  <a:uLnTx/>
                  <a:uFillTx/>
                </a:rPr>
                <a:t>Individual and team productivity</a:t>
              </a:r>
            </a:p>
          </p:txBody>
        </p:sp>
      </p:grpSp>
      <p:sp>
        <p:nvSpPr>
          <p:cNvPr id="24" name="TextBox 23"/>
          <p:cNvSpPr txBox="1"/>
          <p:nvPr/>
        </p:nvSpPr>
        <p:spPr>
          <a:xfrm>
            <a:off x="455492" y="1131094"/>
            <a:ext cx="3324345" cy="1000273"/>
          </a:xfrm>
          <a:prstGeom prst="rect">
            <a:avLst/>
          </a:prstGeom>
          <a:noFill/>
        </p:spPr>
        <p:txBody>
          <a:bodyPr wrap="square" lIns="0" tIns="137159" rIns="0" bIns="0" rtlCol="0">
            <a:spAutoFit/>
          </a:bodyPr>
          <a:lstStyle/>
          <a:p>
            <a:pPr marL="0" marR="0" lvl="0" indent="0" defTabSz="914374" eaLnBrk="1" fontAlgn="auto" latinLnBrk="0" hangingPunct="1">
              <a:lnSpc>
                <a:spcPct val="100000"/>
              </a:lnSpc>
              <a:spcBef>
                <a:spcPts val="80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rPr>
              <a:t>Productive</a:t>
            </a:r>
            <a:br>
              <a:rPr kumimoji="0" lang="en-US" sz="2800" b="0" i="0" u="none" strike="noStrike" kern="0" cap="none" spc="0" normalizeH="0" baseline="0" noProof="0" dirty="0">
                <a:ln>
                  <a:noFill/>
                </a:ln>
                <a:solidFill>
                  <a:srgbClr val="FFFFFF"/>
                </a:solidFill>
                <a:effectLst/>
                <a:uLnTx/>
                <a:uFillTx/>
                <a:latin typeface="Segoe UI Light"/>
              </a:rPr>
            </a:br>
            <a:r>
              <a:rPr kumimoji="0" lang="en-US" sz="2800" b="0" i="0" u="none" strike="noStrike" kern="0" cap="none" spc="0" normalizeH="0" baseline="0" noProof="0" dirty="0">
                <a:ln>
                  <a:noFill/>
                </a:ln>
                <a:solidFill>
                  <a:srgbClr val="FFFFFF"/>
                </a:solidFill>
                <a:effectLst/>
                <a:uLnTx/>
                <a:uFillTx/>
                <a:latin typeface="Segoe UI Light"/>
              </a:rPr>
              <a:t>development</a:t>
            </a:r>
          </a:p>
        </p:txBody>
      </p:sp>
      <p:sp>
        <p:nvSpPr>
          <p:cNvPr id="25" name="TextBox 24"/>
          <p:cNvSpPr txBox="1"/>
          <p:nvPr/>
        </p:nvSpPr>
        <p:spPr>
          <a:xfrm>
            <a:off x="455492" y="2186596"/>
            <a:ext cx="3194256" cy="1431160"/>
          </a:xfrm>
          <a:prstGeom prst="rect">
            <a:avLst/>
          </a:prstGeom>
          <a:noFill/>
        </p:spPr>
        <p:txBody>
          <a:bodyPr wrap="square" lIns="0" tIns="137159" rIns="0" bIns="0" rtlCol="0">
            <a:spAutoFit/>
          </a:bodyPr>
          <a:lstStyle/>
          <a:p>
            <a:pPr marL="0" marR="0" lvl="0" indent="0" defTabSz="914374" eaLnBrk="1" fontAlgn="auto" latinLnBrk="0" hangingPunct="1">
              <a:lnSpc>
                <a:spcPct val="120000"/>
              </a:lnSpc>
              <a:spcBef>
                <a:spcPts val="600"/>
              </a:spcBef>
              <a:spcAft>
                <a:spcPts val="0"/>
              </a:spcAft>
              <a:buClrTx/>
              <a:buSzPct val="50000"/>
              <a:buFontTx/>
              <a:buNone/>
              <a:tabLst/>
              <a:defRPr/>
            </a:pPr>
            <a:r>
              <a:rPr kumimoji="0" lang="en-US" sz="1400" b="0" i="0" u="none" strike="noStrike" kern="0" cap="none" spc="0" normalizeH="0" baseline="0" noProof="0" dirty="0">
                <a:ln>
                  <a:noFill/>
                </a:ln>
                <a:solidFill>
                  <a:srgbClr val="FFFFFF"/>
                </a:solidFill>
                <a:effectLst/>
                <a:uLnTx/>
                <a:uFillTx/>
                <a:latin typeface="Segoe UI Light"/>
              </a:rPr>
              <a:t>Visual Studio Professional with MSDN is a </a:t>
            </a:r>
            <a:r>
              <a:rPr kumimoji="0" lang="en-US" sz="1400" b="0" i="0" u="none" strike="noStrike" kern="0" cap="none" spc="-20" normalizeH="0" baseline="0" noProof="0" dirty="0">
                <a:ln>
                  <a:noFill/>
                </a:ln>
                <a:solidFill>
                  <a:srgbClr val="FFFFFF"/>
                </a:solidFill>
                <a:effectLst/>
                <a:uLnTx/>
                <a:uFillTx/>
                <a:latin typeface="Segoe UI Light"/>
              </a:rPr>
              <a:t>comprehensive collection of software, tools</a:t>
            </a:r>
            <a:r>
              <a:rPr kumimoji="0" lang="en-US" sz="1400" b="0" i="0" u="none" strike="noStrike" kern="0" cap="none" spc="0" normalizeH="0" baseline="0" noProof="0" dirty="0">
                <a:ln>
                  <a:noFill/>
                </a:ln>
                <a:solidFill>
                  <a:srgbClr val="FFFFFF"/>
                </a:solidFill>
                <a:effectLst/>
                <a:uLnTx/>
                <a:uFillTx/>
                <a:latin typeface="Segoe UI Light"/>
              </a:rPr>
              <a:t> </a:t>
            </a:r>
            <a:r>
              <a:rPr kumimoji="0" lang="en-US" sz="1400" b="0" i="0" u="none" strike="noStrike" kern="0" cap="none" spc="-40" normalizeH="0" baseline="0" noProof="0" dirty="0">
                <a:ln>
                  <a:noFill/>
                </a:ln>
                <a:solidFill>
                  <a:srgbClr val="FFFFFF"/>
                </a:solidFill>
                <a:effectLst/>
                <a:uLnTx/>
                <a:uFillTx/>
                <a:latin typeface="Segoe UI Light"/>
              </a:rPr>
              <a:t>and services for building modern applications</a:t>
            </a:r>
            <a:r>
              <a:rPr kumimoji="0" lang="en-US" sz="1400" b="0" i="0" u="none" strike="noStrike" kern="0" cap="none" spc="0" normalizeH="0" baseline="0" noProof="0" dirty="0">
                <a:ln>
                  <a:noFill/>
                </a:ln>
                <a:solidFill>
                  <a:srgbClr val="FFFFFF"/>
                </a:solidFill>
                <a:effectLst/>
                <a:uLnTx/>
                <a:uFillTx/>
                <a:latin typeface="Segoe UI Light"/>
              </a:rPr>
              <a:t> </a:t>
            </a:r>
            <a:r>
              <a:rPr kumimoji="0" lang="en-US" sz="1400" b="0" i="0" u="none" strike="noStrike" kern="0" cap="none" spc="20" normalizeH="0" baseline="0" noProof="0" dirty="0">
                <a:ln>
                  <a:noFill/>
                </a:ln>
                <a:solidFill>
                  <a:srgbClr val="FFFFFF"/>
                </a:solidFill>
                <a:effectLst/>
                <a:uLnTx/>
                <a:uFillTx/>
                <a:latin typeface="Segoe UI Light"/>
              </a:rPr>
              <a:t>with maximum productivity for individuals </a:t>
            </a:r>
            <a:r>
              <a:rPr kumimoji="0" lang="en-US" sz="1400" b="0" i="0" u="none" strike="noStrike" kern="0" cap="none" spc="0" normalizeH="0" baseline="0" noProof="0" dirty="0">
                <a:ln>
                  <a:noFill/>
                </a:ln>
                <a:solidFill>
                  <a:srgbClr val="FFFFFF"/>
                </a:solidFill>
                <a:effectLst/>
                <a:uLnTx/>
                <a:uFillTx/>
                <a:latin typeface="Segoe UI Light"/>
              </a:rPr>
              <a:t>and teams.</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837" y="369094"/>
            <a:ext cx="2272715" cy="636478"/>
          </a:xfrm>
          <a:prstGeom prst="rect">
            <a:avLst/>
          </a:prstGeom>
        </p:spPr>
      </p:pic>
    </p:spTree>
    <p:extLst>
      <p:ext uri="{BB962C8B-B14F-4D97-AF65-F5344CB8AC3E}">
        <p14:creationId xmlns:p14="http://schemas.microsoft.com/office/powerpoint/2010/main" val="139647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p:nvSpPr>
        <p:spPr>
          <a:xfrm>
            <a:off x="2248795" y="5917384"/>
            <a:ext cx="1925207" cy="849462"/>
          </a:xfrm>
          <a:prstGeom prst="rect">
            <a:avLst/>
          </a:prstGeom>
          <a:noFill/>
        </p:spPr>
        <p:txBody>
          <a:bodyPr wrap="none" lIns="0" tIns="73151" rIns="0" bIns="0" rtlCol="0">
            <a:spAutoFit/>
          </a:bodyPr>
          <a:lstStyle/>
          <a:p>
            <a:pPr marL="0" marR="0" lvl="0" indent="0" algn="r" defTabSz="91437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rPr>
              <a:t>Visual Studio</a:t>
            </a:r>
            <a:br>
              <a:rPr kumimoji="0" lang="en-US" sz="2800" b="0" i="0" u="none" strike="noStrike" kern="0" cap="none" spc="0" normalizeH="0" baseline="0" noProof="0" dirty="0">
                <a:ln>
                  <a:noFill/>
                </a:ln>
                <a:solidFill>
                  <a:srgbClr val="FFFFFF"/>
                </a:solidFill>
                <a:effectLst/>
                <a:uLnTx/>
                <a:uFillTx/>
                <a:latin typeface="Segoe UI Light"/>
              </a:rPr>
            </a:br>
            <a:r>
              <a:rPr kumimoji="0" lang="en-US" sz="2800" b="0" i="0" u="none" strike="noStrike" kern="0" cap="none" spc="0" normalizeH="0" baseline="0" noProof="0" dirty="0">
                <a:ln>
                  <a:noFill/>
                </a:ln>
                <a:solidFill>
                  <a:srgbClr val="FFFFFF"/>
                </a:solidFill>
                <a:effectLst/>
                <a:uLnTx/>
                <a:uFillTx/>
                <a:latin typeface="Segoe UI Light"/>
              </a:rPr>
              <a:t>Professional</a:t>
            </a:r>
          </a:p>
        </p:txBody>
      </p:sp>
      <p:grpSp>
        <p:nvGrpSpPr>
          <p:cNvPr id="32" name="Group 31"/>
          <p:cNvGrpSpPr/>
          <p:nvPr/>
        </p:nvGrpSpPr>
        <p:grpSpPr>
          <a:xfrm>
            <a:off x="4389437" y="219742"/>
            <a:ext cx="7821374" cy="6547104"/>
            <a:chOff x="4416663" y="219742"/>
            <a:chExt cx="7821374" cy="6547104"/>
          </a:xfrm>
        </p:grpSpPr>
        <p:sp>
          <p:nvSpPr>
            <p:cNvPr id="12" name="Rectangle 11"/>
            <p:cNvSpPr/>
            <p:nvPr/>
          </p:nvSpPr>
          <p:spPr bwMode="auto">
            <a:xfrm>
              <a:off x="4416663" y="219742"/>
              <a:ext cx="7821374" cy="6547104"/>
            </a:xfrm>
            <a:prstGeom prst="rect">
              <a:avLst/>
            </a:prstGeom>
            <a:solidFill>
              <a:srgbClr val="000000">
                <a:alpha val="15000"/>
              </a:srgbClr>
            </a:solidFill>
            <a:ln w="38100" cap="flat">
              <a:noFill/>
              <a:prstDash val="sysDot"/>
              <a:miter lim="800000"/>
              <a:headEnd/>
              <a:tailEnd/>
            </a:ln>
            <a:effectLst/>
          </p:spPr>
          <p:txBody>
            <a:bodyPr vert="horz" wrap="square" lIns="91438" tIns="45719" rIns="91438" bIns="45719" numCol="1" anchor="t" anchorCtr="0" compatLnSpc="1">
              <a:prstTxWarp prst="textNoShape">
                <a:avLst/>
              </a:prstTxWarp>
            </a:bodyPr>
            <a:lstStyle/>
            <a:p>
              <a:pPr marL="0" marR="0" lvl="0" indent="0" algn="l" defTabSz="9143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3" name="TextBox 12"/>
            <p:cNvSpPr txBox="1"/>
            <p:nvPr/>
          </p:nvSpPr>
          <p:spPr>
            <a:xfrm>
              <a:off x="4617970" y="410762"/>
              <a:ext cx="3600000" cy="2108267"/>
            </a:xfrm>
            <a:prstGeom prst="rect">
              <a:avLst/>
            </a:prstGeom>
            <a:noFill/>
          </p:spPr>
          <p:txBody>
            <a:bodyPr wrap="square" lIns="0" tIns="109726" rIns="0" bIns="0" rtlCol="0">
              <a:spAutoFit/>
            </a:bodyPr>
            <a:lstStyle/>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Monthly subscription</a:t>
              </a: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1400" b="0" i="0" u="none" strike="noStrike" kern="0" cap="none" spc="50" normalizeH="0" baseline="0" noProof="0" dirty="0">
                  <a:ln>
                    <a:noFill/>
                  </a:ln>
                  <a:solidFill>
                    <a:srgbClr val="FFFFFF"/>
                  </a:solidFill>
                  <a:effectLst/>
                  <a:uLnTx/>
                  <a:uFillTx/>
                  <a:latin typeface="Segoe UI Light"/>
                  <a:ea typeface="+mn-ea"/>
                  <a:cs typeface="+mn-cs"/>
                </a:rPr>
                <a:t>Visual Studio monthly subscriptions are an</a:t>
              </a:r>
              <a:r>
                <a:rPr kumimoji="0" lang="en-US" sz="1400" b="0" i="0" u="none" strike="noStrike" kern="0" cap="none" spc="0" normalizeH="0" baseline="0" noProof="0" dirty="0">
                  <a:ln>
                    <a:noFill/>
                  </a:ln>
                  <a:solidFill>
                    <a:srgbClr val="FFFFFF"/>
                  </a:solidFill>
                  <a:effectLst/>
                  <a:uLnTx/>
                  <a:uFillTx/>
                  <a:latin typeface="Segoe UI Light"/>
                  <a:ea typeface="+mn-ea"/>
                  <a:cs typeface="+mn-cs"/>
                </a:rPr>
                <a:t> attractive option for developers who need just </a:t>
              </a:r>
              <a:r>
                <a:rPr kumimoji="0" lang="en-US" sz="1400" b="0" i="0" u="none" strike="noStrike" kern="0" cap="none" spc="50" normalizeH="0" baseline="0" noProof="0" dirty="0">
                  <a:ln>
                    <a:noFill/>
                  </a:ln>
                  <a:solidFill>
                    <a:srgbClr val="FFFFFF"/>
                  </a:solidFill>
                  <a:effectLst/>
                  <a:uLnTx/>
                  <a:uFillTx/>
                  <a:latin typeface="Segoe UI Light"/>
                  <a:ea typeface="+mn-ea"/>
                  <a:cs typeface="+mn-cs"/>
                </a:rPr>
                <a:t>the Visual Studio IDE, and already have the</a:t>
              </a:r>
              <a:r>
                <a:rPr kumimoji="0" lang="en-US" sz="1400" b="0" i="0" u="none" strike="noStrike" kern="0" cap="none" spc="0" normalizeH="0" baseline="0" noProof="0" dirty="0">
                  <a:ln>
                    <a:noFill/>
                  </a:ln>
                  <a:solidFill>
                    <a:srgbClr val="FFFFFF"/>
                  </a:solidFill>
                  <a:effectLst/>
                  <a:uLnTx/>
                  <a:uFillTx/>
                  <a:latin typeface="Segoe UI Light"/>
                  <a:ea typeface="+mn-ea"/>
                  <a:cs typeface="+mn-cs"/>
                </a:rPr>
                <a:t> necessary licenses for other Microsoft software </a:t>
              </a:r>
              <a:r>
                <a:rPr kumimoji="0" lang="en-US" sz="1400" b="0" i="0" u="none" strike="noStrike" kern="0" cap="none" spc="60" normalizeH="0" baseline="0" noProof="0" dirty="0">
                  <a:ln>
                    <a:noFill/>
                  </a:ln>
                  <a:solidFill>
                    <a:srgbClr val="FFFFFF"/>
                  </a:solidFill>
                  <a:effectLst/>
                  <a:uLnTx/>
                  <a:uFillTx/>
                  <a:latin typeface="Segoe UI Light"/>
                  <a:ea typeface="+mn-ea"/>
                  <a:cs typeface="+mn-cs"/>
                </a:rPr>
                <a:t>running in their development and testing</a:t>
              </a:r>
              <a:r>
                <a:rPr kumimoji="0" lang="en-US" sz="1400" b="0" i="0" u="none" strike="noStrike" kern="0" cap="none" spc="0" normalizeH="0" baseline="0" noProof="0" dirty="0">
                  <a:ln>
                    <a:noFill/>
                  </a:ln>
                  <a:solidFill>
                    <a:srgbClr val="FFFFFF"/>
                  </a:solidFill>
                  <a:effectLst/>
                  <a:uLnTx/>
                  <a:uFillTx/>
                  <a:latin typeface="Segoe UI Light"/>
                  <a:ea typeface="+mn-ea"/>
                  <a:cs typeface="+mn-cs"/>
                </a:rPr>
                <a:t> </a:t>
              </a:r>
              <a:r>
                <a:rPr kumimoji="0" lang="en-US" sz="1400" b="0" i="0" u="none" strike="noStrike" kern="0" cap="none" spc="40" normalizeH="0" baseline="0" noProof="0" dirty="0">
                  <a:ln>
                    <a:noFill/>
                  </a:ln>
                  <a:solidFill>
                    <a:srgbClr val="FFFFFF"/>
                  </a:solidFill>
                  <a:effectLst/>
                  <a:uLnTx/>
                  <a:uFillTx/>
                  <a:latin typeface="Segoe UI Light"/>
                  <a:ea typeface="+mn-ea"/>
                  <a:cs typeface="+mn-cs"/>
                </a:rPr>
                <a:t>environments.</a:t>
              </a:r>
            </a:p>
          </p:txBody>
        </p:sp>
        <p:sp>
          <p:nvSpPr>
            <p:cNvPr id="14" name="Rectangle 13"/>
            <p:cNvSpPr/>
            <p:nvPr/>
          </p:nvSpPr>
          <p:spPr bwMode="auto">
            <a:xfrm>
              <a:off x="4617970" y="3143825"/>
              <a:ext cx="3600000" cy="3449285"/>
            </a:xfrm>
            <a:prstGeom prst="rect">
              <a:avLst/>
            </a:prstGeom>
            <a:solidFill>
              <a:srgbClr val="FFFFFF">
                <a:alpha val="25000"/>
              </a:srgbClr>
            </a:solidFill>
            <a:ln w="22225" cap="flat">
              <a:noFill/>
              <a:prstDash val="solid"/>
              <a:miter lim="800000"/>
              <a:headEnd/>
              <a:tailEnd/>
            </a:ln>
          </p:spPr>
          <p:txBody>
            <a:bodyPr vert="horz" wrap="square" lIns="91438" tIns="45719" rIns="91438" bIns="45719" numCol="1" anchor="t" anchorCtr="0" compatLnSpc="1">
              <a:prstTxWarp prst="textNoShape">
                <a:avLst/>
              </a:prstTxWarp>
            </a:bodyPr>
            <a:lstStyle/>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Team collaboration benefits</a:t>
              </a: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a:p>
              <a:pPr marL="285750" marR="0" lvl="0" indent="-285750" algn="l" defTabSz="914374"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Access to any Visual Studio Team Services account</a:t>
              </a:r>
            </a:p>
            <a:p>
              <a:pPr marL="285750" marR="0" lvl="0" indent="-285750" algn="l" defTabSz="914374"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Team Foundation Server and one</a:t>
              </a:r>
              <a:br>
                <a:rPr kumimoji="0" lang="en-US" sz="1400" b="0" i="0" u="none" strike="noStrike" kern="0" cap="none" spc="0" normalizeH="0" baseline="0" noProof="0" dirty="0">
                  <a:ln>
                    <a:noFill/>
                  </a:ln>
                  <a:solidFill>
                    <a:srgbClr val="FFFFFF"/>
                  </a:solidFill>
                  <a:effectLst/>
                  <a:uLnTx/>
                  <a:uFillTx/>
                  <a:latin typeface="Segoe UI"/>
                  <a:ea typeface="+mn-ea"/>
                  <a:cs typeface="+mn-cs"/>
                </a:rPr>
              </a:br>
              <a:r>
                <a:rPr kumimoji="0" lang="en-US" sz="1400" b="0" i="0" u="none" strike="noStrike" kern="0" cap="none" spc="0" normalizeH="0" baseline="0" noProof="0" dirty="0">
                  <a:ln>
                    <a:noFill/>
                  </a:ln>
                  <a:solidFill>
                    <a:srgbClr val="FFFFFF"/>
                  </a:solidFill>
                  <a:effectLst/>
                  <a:uLnTx/>
                  <a:uFillTx/>
                  <a:latin typeface="Segoe UI"/>
                  <a:ea typeface="+mn-ea"/>
                  <a:cs typeface="+mn-cs"/>
                </a:rPr>
                <a:t>TFS CAL </a:t>
              </a:r>
            </a:p>
          </p:txBody>
        </p:sp>
        <p:sp>
          <p:nvSpPr>
            <p:cNvPr id="15" name="Rectangle 14"/>
            <p:cNvSpPr/>
            <p:nvPr/>
          </p:nvSpPr>
          <p:spPr bwMode="auto">
            <a:xfrm>
              <a:off x="8445452" y="3143825"/>
              <a:ext cx="3600000" cy="3449285"/>
            </a:xfrm>
            <a:prstGeom prst="rect">
              <a:avLst/>
            </a:prstGeom>
            <a:solidFill>
              <a:srgbClr val="FFFFFF">
                <a:alpha val="25000"/>
              </a:srgbClr>
            </a:solidFill>
            <a:ln w="22225" cap="flat">
              <a:noFill/>
              <a:prstDash val="solid"/>
              <a:miter lim="800000"/>
              <a:headEnd/>
              <a:tailEnd/>
            </a:ln>
          </p:spPr>
          <p:txBody>
            <a:bodyPr vert="horz" wrap="square" lIns="91438" tIns="45719" rIns="91438" bIns="45719" numCol="1" anchor="t" anchorCtr="0" compatLnSpc="1">
              <a:prstTxWarp prst="textNoShape">
                <a:avLst/>
              </a:prstTxWarp>
            </a:bodyPr>
            <a:lstStyle/>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Same team collaboration benefits as monthly, plus:</a:t>
              </a: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a:p>
              <a:pPr marL="171450" marR="0" lvl="0" indent="-171450" defTabSz="914374"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Core software for dev/test</a:t>
              </a:r>
              <a:br>
                <a:rPr kumimoji="0" lang="en-US" sz="1200" b="0" i="0" u="none" strike="noStrike" kern="0" cap="none" spc="0" normalizeH="0" baseline="0" noProof="0" dirty="0">
                  <a:ln>
                    <a:noFill/>
                  </a:ln>
                  <a:solidFill>
                    <a:srgbClr val="FFFFFF"/>
                  </a:solidFill>
                  <a:effectLst/>
                  <a:uLnTx/>
                  <a:uFillTx/>
                </a:rPr>
              </a:br>
              <a:r>
                <a:rPr kumimoji="0" lang="en-US" sz="1200" b="0" i="0" u="none" strike="noStrike" kern="0" cap="none" spc="0" normalizeH="0" baseline="0" noProof="0" dirty="0">
                  <a:ln>
                    <a:noFill/>
                  </a:ln>
                  <a:solidFill>
                    <a:srgbClr val="FFFFFF"/>
                  </a:solidFill>
                  <a:effectLst/>
                  <a:uLnTx/>
                  <a:uFillTx/>
                </a:rPr>
                <a:t>(Windows, Windows Server, SQL Server)</a:t>
              </a:r>
            </a:p>
            <a:p>
              <a:pPr marL="171450" marR="0" lvl="0" indent="-171450" defTabSz="914374"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$50 monthly Azure credit for dev/test</a:t>
              </a:r>
            </a:p>
            <a:p>
              <a:pPr marL="171450" marR="0" lvl="0" indent="-171450" defTabSz="914374"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Windows Developer account</a:t>
              </a:r>
            </a:p>
            <a:p>
              <a:pPr marL="171450" marR="0" lvl="0" indent="-171450" defTabSz="914374"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Technical Support</a:t>
              </a:r>
            </a:p>
            <a:p>
              <a:pPr marL="171450" marR="0" lvl="0" indent="-171450" defTabSz="914374"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Microsoft eLearning</a:t>
              </a:r>
            </a:p>
            <a:p>
              <a:pPr marL="171450" marR="0" lvl="0" indent="-171450" defTabSz="914374"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MSDN Magazine</a:t>
              </a:r>
            </a:p>
            <a:p>
              <a:pPr marL="171450" marR="0" lvl="0" indent="-171450" defTabSz="914374"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10 </a:t>
              </a:r>
              <a:r>
                <a:rPr kumimoji="0" lang="en-US" sz="1200" b="0" i="0" u="none" strike="noStrike" kern="0" cap="none" spc="0" normalizeH="0" baseline="0" noProof="0" dirty="0" err="1">
                  <a:ln>
                    <a:noFill/>
                  </a:ln>
                  <a:solidFill>
                    <a:srgbClr val="FFFFFF"/>
                  </a:solidFill>
                  <a:effectLst/>
                  <a:uLnTx/>
                  <a:uFillTx/>
                </a:rPr>
                <a:t>Pluralsight</a:t>
              </a:r>
              <a:r>
                <a:rPr kumimoji="0" lang="en-US" sz="1200" b="0" i="0" u="none" strike="noStrike" kern="0" cap="none" spc="0" normalizeH="0" baseline="0" noProof="0" dirty="0">
                  <a:ln>
                    <a:noFill/>
                  </a:ln>
                  <a:solidFill>
                    <a:srgbClr val="FFFFFF"/>
                  </a:solidFill>
                  <a:effectLst/>
                  <a:uLnTx/>
                  <a:uFillTx/>
                </a:rPr>
                <a:t> courses for 3 months</a:t>
              </a:r>
            </a:p>
            <a:p>
              <a:pPr marL="171450" marR="0" lvl="0" indent="-171450" defTabSz="914374"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Priority support in MSDN forums</a:t>
              </a:r>
            </a:p>
            <a:p>
              <a:pPr marL="171450" marR="0" lvl="0" indent="-171450" defTabSz="914374"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Partner offers</a:t>
              </a:r>
            </a:p>
          </p:txBody>
        </p:sp>
        <p:sp>
          <p:nvSpPr>
            <p:cNvPr id="16" name="TextBox 15"/>
            <p:cNvSpPr txBox="1"/>
            <p:nvPr/>
          </p:nvSpPr>
          <p:spPr>
            <a:xfrm>
              <a:off x="8453230" y="410762"/>
              <a:ext cx="3600000" cy="2625332"/>
            </a:xfrm>
            <a:prstGeom prst="rect">
              <a:avLst/>
            </a:prstGeom>
            <a:noFill/>
          </p:spPr>
          <p:txBody>
            <a:bodyPr wrap="square" lIns="0" tIns="109726" rIns="0" bIns="0" rtlCol="0">
              <a:spAutoFit/>
            </a:bodyPr>
            <a:lstStyle/>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Annual subscription</a:t>
              </a: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1400" b="0" i="0" u="none" strike="noStrike" kern="0" cap="none" spc="60" normalizeH="0" baseline="0" noProof="0" dirty="0">
                  <a:ln>
                    <a:noFill/>
                  </a:ln>
                  <a:solidFill>
                    <a:srgbClr val="FFFFFF"/>
                  </a:solidFill>
                  <a:effectLst/>
                  <a:uLnTx/>
                  <a:uFillTx/>
                  <a:latin typeface="Segoe UI Light"/>
                  <a:ea typeface="+mn-ea"/>
                  <a:cs typeface="+mn-cs"/>
                </a:rPr>
                <a:t>Visual Studio annual subscriptions are an </a:t>
              </a:r>
              <a:r>
                <a:rPr kumimoji="0" lang="en-US" sz="1400" b="0" i="0" u="none" strike="noStrike" kern="0" cap="none" spc="50" normalizeH="0" baseline="0" noProof="0" dirty="0">
                  <a:ln>
                    <a:noFill/>
                  </a:ln>
                  <a:solidFill>
                    <a:srgbClr val="FFFFFF"/>
                  </a:solidFill>
                  <a:effectLst/>
                  <a:uLnTx/>
                  <a:uFillTx/>
                  <a:latin typeface="Segoe UI Light"/>
                  <a:ea typeface="+mn-ea"/>
                  <a:cs typeface="+mn-cs"/>
                </a:rPr>
                <a:t>attractive option for developers who need </a:t>
              </a:r>
              <a:r>
                <a:rPr kumimoji="0" lang="en-US" sz="1400" b="0" i="0" u="none" strike="noStrike" kern="0" cap="none" spc="20" normalizeH="0" baseline="0" noProof="0" dirty="0">
                  <a:ln>
                    <a:noFill/>
                  </a:ln>
                  <a:solidFill>
                    <a:srgbClr val="FFFFFF"/>
                  </a:solidFill>
                  <a:effectLst/>
                  <a:uLnTx/>
                  <a:uFillTx/>
                  <a:latin typeface="Segoe UI Light"/>
                  <a:ea typeface="+mn-ea"/>
                  <a:cs typeface="+mn-cs"/>
                </a:rPr>
                <a:t>both the Visual Studio IDE as well as licenses</a:t>
              </a:r>
              <a:r>
                <a:rPr kumimoji="0" lang="en-US" sz="1400" b="0" i="0" u="none" strike="noStrike" kern="0" cap="none" spc="50" normalizeH="0" baseline="0" noProof="0" dirty="0">
                  <a:ln>
                    <a:noFill/>
                  </a:ln>
                  <a:solidFill>
                    <a:srgbClr val="FFFFFF"/>
                  </a:solidFill>
                  <a:effectLst/>
                  <a:uLnTx/>
                  <a:uFillTx/>
                  <a:latin typeface="Segoe UI Light"/>
                  <a:ea typeface="+mn-ea"/>
                  <a:cs typeface="+mn-cs"/>
                </a:rPr>
                <a:t> </a:t>
              </a:r>
              <a:r>
                <a:rPr kumimoji="0" lang="en-US" sz="1400" b="0" i="0" u="none" strike="noStrike" kern="0" cap="none" spc="30" normalizeH="0" baseline="0" noProof="0" dirty="0">
                  <a:ln>
                    <a:noFill/>
                  </a:ln>
                  <a:solidFill>
                    <a:srgbClr val="FFFFFF"/>
                  </a:solidFill>
                  <a:effectLst/>
                  <a:uLnTx/>
                  <a:uFillTx/>
                  <a:latin typeface="Segoe UI Light"/>
                  <a:ea typeface="+mn-ea"/>
                  <a:cs typeface="+mn-cs"/>
                </a:rPr>
                <a:t>for other Microsoft software running in their </a:t>
              </a:r>
              <a:r>
                <a:rPr kumimoji="0" lang="en-US" sz="1400" b="0" i="0" u="none" strike="noStrike" kern="0" cap="none" spc="50" normalizeH="0" baseline="0" noProof="0" dirty="0">
                  <a:ln>
                    <a:noFill/>
                  </a:ln>
                  <a:solidFill>
                    <a:srgbClr val="FFFFFF"/>
                  </a:solidFill>
                  <a:effectLst/>
                  <a:uLnTx/>
                  <a:uFillTx/>
                  <a:latin typeface="Segoe UI Light"/>
                  <a:ea typeface="+mn-ea"/>
                  <a:cs typeface="+mn-cs"/>
                </a:rPr>
                <a:t>development and testing environments. In addition to software for development and </a:t>
              </a:r>
              <a:r>
                <a:rPr kumimoji="0" lang="en-US" sz="1400" b="0" i="0" u="none" strike="noStrike" kern="0" cap="none" spc="0" normalizeH="0" baseline="0" noProof="0" dirty="0">
                  <a:ln>
                    <a:noFill/>
                  </a:ln>
                  <a:solidFill>
                    <a:srgbClr val="FFFFFF"/>
                  </a:solidFill>
                  <a:effectLst/>
                  <a:uLnTx/>
                  <a:uFillTx/>
                  <a:latin typeface="Segoe UI Light"/>
                  <a:ea typeface="+mn-ea"/>
                  <a:cs typeface="+mn-cs"/>
                </a:rPr>
                <a:t>testing, there are additional valuable benefits</a:t>
              </a:r>
              <a:r>
                <a:rPr kumimoji="0" lang="en-US" sz="1400" b="0" i="0" u="none" strike="noStrike" kern="0" cap="none" spc="50" normalizeH="0" baseline="0" noProof="0" dirty="0">
                  <a:ln>
                    <a:noFill/>
                  </a:ln>
                  <a:solidFill>
                    <a:srgbClr val="FFFFFF"/>
                  </a:solidFill>
                  <a:effectLst/>
                  <a:uLnTx/>
                  <a:uFillTx/>
                  <a:latin typeface="Segoe UI Light"/>
                  <a:ea typeface="+mn-ea"/>
                  <a:cs typeface="+mn-cs"/>
                </a:rPr>
                <a:t> included in annual subscriptions:</a:t>
              </a:r>
            </a:p>
          </p:txBody>
        </p:sp>
      </p:grpSp>
      <p:sp>
        <p:nvSpPr>
          <p:cNvPr id="24" name="TextBox 23"/>
          <p:cNvSpPr txBox="1"/>
          <p:nvPr/>
        </p:nvSpPr>
        <p:spPr>
          <a:xfrm>
            <a:off x="455492" y="1131094"/>
            <a:ext cx="3324345" cy="1000273"/>
          </a:xfrm>
          <a:prstGeom prst="rect">
            <a:avLst/>
          </a:prstGeom>
          <a:noFill/>
        </p:spPr>
        <p:txBody>
          <a:bodyPr wrap="square" lIns="0" tIns="137159" rIns="0" bIns="0" rtlCol="0">
            <a:spAutoFit/>
          </a:bodyPr>
          <a:lstStyle/>
          <a:p>
            <a:pPr marL="0" marR="0" lvl="0" indent="0" algn="l" defTabSz="914374" rtl="0" eaLnBrk="1" fontAlgn="auto" latinLnBrk="0" hangingPunct="1">
              <a:lnSpc>
                <a:spcPct val="100000"/>
              </a:lnSpc>
              <a:spcBef>
                <a:spcPts val="80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ea typeface="+mn-ea"/>
                <a:cs typeface="+mn-cs"/>
              </a:rPr>
              <a:t>Cloud</a:t>
            </a:r>
            <a:br>
              <a:rPr kumimoji="0" lang="en-US" sz="2800" b="0" i="0" u="none" strike="noStrike" kern="0" cap="none" spc="0" normalizeH="0" baseline="0" noProof="0" dirty="0">
                <a:ln>
                  <a:noFill/>
                </a:ln>
                <a:solidFill>
                  <a:srgbClr val="FFFFFF"/>
                </a:solidFill>
                <a:effectLst/>
                <a:uLnTx/>
                <a:uFillTx/>
                <a:latin typeface="Segoe UI Light"/>
                <a:ea typeface="+mn-ea"/>
                <a:cs typeface="+mn-cs"/>
              </a:rPr>
            </a:br>
            <a:r>
              <a:rPr kumimoji="0" lang="en-US" sz="2800" b="0" i="0" u="none" strike="noStrike" kern="0" cap="none" spc="0" normalizeH="0" baseline="0" noProof="0" dirty="0">
                <a:ln>
                  <a:noFill/>
                </a:ln>
                <a:solidFill>
                  <a:srgbClr val="FFFFFF"/>
                </a:solidFill>
                <a:effectLst/>
                <a:uLnTx/>
                <a:uFillTx/>
                <a:latin typeface="Segoe UI Light"/>
                <a:ea typeface="+mn-ea"/>
                <a:cs typeface="+mn-cs"/>
              </a:rPr>
              <a:t>Subscriptions</a:t>
            </a:r>
          </a:p>
        </p:txBody>
      </p:sp>
      <p:sp>
        <p:nvSpPr>
          <p:cNvPr id="25" name="TextBox 24"/>
          <p:cNvSpPr txBox="1"/>
          <p:nvPr/>
        </p:nvSpPr>
        <p:spPr>
          <a:xfrm>
            <a:off x="455492" y="2186596"/>
            <a:ext cx="3194256" cy="2518252"/>
          </a:xfrm>
          <a:prstGeom prst="rect">
            <a:avLst/>
          </a:prstGeom>
          <a:noFill/>
        </p:spPr>
        <p:txBody>
          <a:bodyPr wrap="square" lIns="0" tIns="137159" rIns="0" bIns="0" rtlCol="0">
            <a:spAutoFit/>
          </a:bodyPr>
          <a:lstStyle/>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1400" b="0" i="0" u="none" strike="noStrike" kern="0" cap="none" spc="30" normalizeH="0" baseline="0" noProof="0" dirty="0">
                <a:ln>
                  <a:noFill/>
                </a:ln>
                <a:solidFill>
                  <a:srgbClr val="FFFFFF"/>
                </a:solidFill>
                <a:effectLst/>
                <a:uLnTx/>
                <a:uFillTx/>
                <a:latin typeface="Segoe UI Light"/>
                <a:ea typeface="+mn-ea"/>
                <a:cs typeface="+mn-cs"/>
              </a:rPr>
              <a:t>A new, more flexible way of purchasing</a:t>
            </a:r>
            <a:r>
              <a:rPr kumimoji="0" lang="en-US" sz="1400" b="0" i="0" u="none" strike="noStrike" kern="0" cap="none" spc="0" normalizeH="0" baseline="0" noProof="0" dirty="0">
                <a:ln>
                  <a:noFill/>
                </a:ln>
                <a:solidFill>
                  <a:srgbClr val="FFFFFF"/>
                </a:solidFill>
                <a:effectLst/>
                <a:uLnTx/>
                <a:uFillTx/>
                <a:latin typeface="Segoe UI Light"/>
                <a:ea typeface="+mn-ea"/>
                <a:cs typeface="+mn-cs"/>
              </a:rPr>
              <a:t> </a:t>
            </a:r>
            <a:r>
              <a:rPr kumimoji="0" lang="en-US" sz="1400" b="0" i="0" u="none" strike="noStrike" kern="0" cap="none" spc="-30" normalizeH="0" baseline="0" noProof="0" dirty="0">
                <a:ln>
                  <a:noFill/>
                </a:ln>
                <a:solidFill>
                  <a:srgbClr val="FFFFFF"/>
                </a:solidFill>
                <a:effectLst/>
                <a:uLnTx/>
                <a:uFillTx/>
                <a:latin typeface="Segoe UI Light"/>
                <a:ea typeface="+mn-ea"/>
                <a:cs typeface="+mn-cs"/>
              </a:rPr>
              <a:t>Visual Studio Professional and Visual Studio</a:t>
            </a:r>
            <a:r>
              <a:rPr kumimoji="0" lang="en-US" sz="1400" b="0" i="0" u="none" strike="noStrike" kern="0" cap="none" spc="0" normalizeH="0" baseline="0" noProof="0" dirty="0">
                <a:ln>
                  <a:noFill/>
                </a:ln>
                <a:solidFill>
                  <a:srgbClr val="FFFFFF"/>
                </a:solidFill>
                <a:effectLst/>
                <a:uLnTx/>
                <a:uFillTx/>
                <a:latin typeface="Segoe UI Light"/>
                <a:ea typeface="+mn-ea"/>
                <a:cs typeface="+mn-cs"/>
              </a:rPr>
              <a:t> Enterprise that provides great options for </a:t>
            </a:r>
            <a:r>
              <a:rPr kumimoji="0" lang="en-US" sz="1400" b="0" i="0" u="none" strike="noStrike" kern="0" cap="none" spc="-40" normalizeH="0" baseline="0" noProof="0" dirty="0">
                <a:ln>
                  <a:noFill/>
                </a:ln>
                <a:solidFill>
                  <a:srgbClr val="FFFFFF"/>
                </a:solidFill>
                <a:effectLst/>
                <a:uLnTx/>
                <a:uFillTx/>
                <a:latin typeface="Segoe UI Light"/>
                <a:ea typeface="+mn-ea"/>
                <a:cs typeface="+mn-cs"/>
              </a:rPr>
              <a:t>customers embracing the cloud for software</a:t>
            </a:r>
            <a:r>
              <a:rPr kumimoji="0" lang="en-US" sz="1400" b="0" i="0" u="none" strike="noStrike" kern="0" cap="none" spc="0" normalizeH="0" baseline="0" noProof="0" dirty="0">
                <a:ln>
                  <a:noFill/>
                </a:ln>
                <a:solidFill>
                  <a:srgbClr val="FFFFFF"/>
                </a:solidFill>
                <a:effectLst/>
                <a:uLnTx/>
                <a:uFillTx/>
                <a:latin typeface="Segoe UI Light"/>
                <a:ea typeface="+mn-ea"/>
                <a:cs typeface="+mn-cs"/>
              </a:rPr>
              <a:t> development.</a:t>
            </a:r>
          </a:p>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1400" b="0" i="0" u="none" strike="noStrike" kern="0" cap="none" spc="-30" normalizeH="0" baseline="0" noProof="0" dirty="0">
                <a:ln>
                  <a:noFill/>
                </a:ln>
                <a:solidFill>
                  <a:srgbClr val="FFFFFF"/>
                </a:solidFill>
                <a:effectLst/>
                <a:uLnTx/>
                <a:uFillTx/>
                <a:latin typeface="Segoe UI Light"/>
                <a:ea typeface="+mn-ea"/>
                <a:cs typeface="+mn-cs"/>
              </a:rPr>
              <a:t>Visual Studio Professional and Visual Studio</a:t>
            </a:r>
            <a:r>
              <a:rPr kumimoji="0" lang="en-US" sz="1400" b="0" i="0" u="none" strike="noStrike" kern="0" cap="none" spc="0" normalizeH="0" baseline="0" noProof="0" dirty="0">
                <a:ln>
                  <a:noFill/>
                </a:ln>
                <a:solidFill>
                  <a:srgbClr val="FFFFFF"/>
                </a:solidFill>
                <a:effectLst/>
                <a:uLnTx/>
                <a:uFillTx/>
                <a:latin typeface="Segoe UI Light"/>
                <a:ea typeface="+mn-ea"/>
                <a:cs typeface="+mn-cs"/>
              </a:rPr>
              <a:t> Enterprise IDEs are offered as monthly or </a:t>
            </a:r>
            <a:r>
              <a:rPr kumimoji="0" lang="en-US" sz="1400" b="0" i="0" u="none" strike="noStrike" kern="0" cap="none" spc="40" normalizeH="0" baseline="0" noProof="0" dirty="0">
                <a:ln>
                  <a:noFill/>
                </a:ln>
                <a:solidFill>
                  <a:srgbClr val="FFFFFF"/>
                </a:solidFill>
                <a:effectLst/>
                <a:uLnTx/>
                <a:uFillTx/>
                <a:latin typeface="Segoe UI Light"/>
                <a:ea typeface="+mn-ea"/>
                <a:cs typeface="+mn-cs"/>
              </a:rPr>
              <a:t>annual subscriptions, sold in the Visual </a:t>
            </a:r>
            <a:r>
              <a:rPr kumimoji="0" lang="en-US" sz="1400" b="0" i="0" u="none" strike="noStrike" kern="0" cap="none" spc="0" normalizeH="0" baseline="0" noProof="0" dirty="0">
                <a:ln>
                  <a:noFill/>
                </a:ln>
                <a:solidFill>
                  <a:srgbClr val="FFFFFF"/>
                </a:solidFill>
                <a:effectLst/>
                <a:uLnTx/>
                <a:uFillTx/>
                <a:latin typeface="Segoe UI Light"/>
                <a:ea typeface="+mn-ea"/>
                <a:cs typeface="+mn-cs"/>
              </a:rPr>
              <a:t>Studio Marketplace.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837" y="369094"/>
            <a:ext cx="2272715" cy="636478"/>
          </a:xfrm>
          <a:prstGeom prst="rect">
            <a:avLst/>
          </a:prstGeom>
        </p:spPr>
      </p:pic>
    </p:spTree>
    <p:extLst>
      <p:ext uri="{BB962C8B-B14F-4D97-AF65-F5344CB8AC3E}">
        <p14:creationId xmlns:p14="http://schemas.microsoft.com/office/powerpoint/2010/main" val="49512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770188"/>
            <a:ext cx="11888787" cy="1446212"/>
          </a:xfrm>
        </p:spPr>
        <p:txBody>
          <a:bodyPr/>
          <a:lstStyle/>
          <a:p>
            <a:r>
              <a:rPr lang="en-US" dirty="0"/>
              <a:t>The DevOps</a:t>
            </a:r>
            <a:br>
              <a:rPr lang="en-US" dirty="0"/>
            </a:br>
            <a:r>
              <a:rPr lang="en-US" dirty="0"/>
              <a:t>conversation</a:t>
            </a:r>
          </a:p>
        </p:txBody>
      </p:sp>
      <p:grpSp>
        <p:nvGrpSpPr>
          <p:cNvPr id="4" name="Group 3"/>
          <p:cNvGrpSpPr/>
          <p:nvPr/>
        </p:nvGrpSpPr>
        <p:grpSpPr>
          <a:xfrm>
            <a:off x="4860109" y="949166"/>
            <a:ext cx="6362494" cy="1132618"/>
            <a:chOff x="4860109" y="949166"/>
            <a:chExt cx="6362494" cy="1132618"/>
          </a:xfrm>
        </p:grpSpPr>
        <p:sp>
          <p:nvSpPr>
            <p:cNvPr id="5" name="Rectangle 4"/>
            <p:cNvSpPr/>
            <p:nvPr/>
          </p:nvSpPr>
          <p:spPr>
            <a:xfrm>
              <a:off x="6220268" y="1119829"/>
              <a:ext cx="2165487" cy="461665"/>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u="none" strike="noStrike" kern="800" cap="none" spc="200" normalizeH="0" baseline="0" noProof="0" dirty="0">
                  <a:ln>
                    <a:noFill/>
                  </a:ln>
                  <a:effectLst/>
                  <a:uLnTx/>
                  <a:uFillTx/>
                  <a:latin typeface="Segoe UI"/>
                  <a:ea typeface="+mn-ea"/>
                  <a:cs typeface="+mn-cs"/>
                </a:rPr>
                <a:t>PEOPLE</a:t>
              </a:r>
            </a:p>
          </p:txBody>
        </p:sp>
        <p:sp>
          <p:nvSpPr>
            <p:cNvPr id="6" name="Rectangle 5"/>
            <p:cNvSpPr/>
            <p:nvPr/>
          </p:nvSpPr>
          <p:spPr>
            <a:xfrm>
              <a:off x="8627902" y="949166"/>
              <a:ext cx="2594701" cy="1132618"/>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0" normalizeH="0" baseline="0" noProof="0" dirty="0">
                  <a:ln>
                    <a:noFill/>
                  </a:ln>
                  <a:solidFill>
                    <a:schemeClr val="bg1">
                      <a:lumMod val="50000"/>
                    </a:schemeClr>
                  </a:solidFill>
                  <a:effectLst/>
                  <a:uLnTx/>
                  <a:uFillTx/>
                  <a:latin typeface="Segoe UI"/>
                  <a:ea typeface="+mn-ea"/>
                  <a:cs typeface="+mn-cs"/>
                </a:rPr>
                <a:t>Collaborate more</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0" normalizeH="0" baseline="0" noProof="0" dirty="0">
                  <a:ln>
                    <a:noFill/>
                  </a:ln>
                  <a:solidFill>
                    <a:schemeClr val="bg1">
                      <a:lumMod val="50000"/>
                    </a:schemeClr>
                  </a:solidFill>
                  <a:effectLst/>
                  <a:uLnTx/>
                  <a:uFillTx/>
                  <a:latin typeface="Segoe UI"/>
                  <a:ea typeface="+mn-ea"/>
                  <a:cs typeface="+mn-cs"/>
                </a:rPr>
                <a:t>Share common goals</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0" normalizeH="0" baseline="0" noProof="0" dirty="0">
                  <a:ln>
                    <a:noFill/>
                  </a:ln>
                  <a:solidFill>
                    <a:schemeClr val="bg1">
                      <a:lumMod val="50000"/>
                    </a:schemeClr>
                  </a:solidFill>
                  <a:effectLst/>
                  <a:uLnTx/>
                  <a:uFillTx/>
                  <a:latin typeface="Segoe UI"/>
                  <a:ea typeface="+mn-ea"/>
                  <a:cs typeface="+mn-cs"/>
                </a:rPr>
                <a:t>Focus on improvement</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200" b="0" i="0" u="none" strike="noStrike" kern="800" cap="none" spc="0" normalizeH="0" baseline="0" noProof="0" dirty="0">
                <a:ln>
                  <a:noFill/>
                </a:ln>
                <a:solidFill>
                  <a:srgbClr val="635D59"/>
                </a:solidFill>
                <a:effectLst/>
                <a:uLnTx/>
                <a:uFillTx/>
                <a:latin typeface="Segoe UI"/>
                <a:ea typeface="+mn-ea"/>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u="none" strike="noStrike" kern="800" cap="none" spc="0" normalizeH="0" baseline="0" noProof="0" dirty="0">
                  <a:ln>
                    <a:noFill/>
                  </a:ln>
                  <a:solidFill>
                    <a:schemeClr val="accent3"/>
                  </a:solidFill>
                  <a:effectLst/>
                  <a:uLnTx/>
                  <a:uFillTx/>
                  <a:latin typeface="Segoe UI Semibold" panose="020B0702040204020203" pitchFamily="34" charset="0"/>
                  <a:cs typeface="Segoe UI Semibold" panose="020B0702040204020203" pitchFamily="34" charset="0"/>
                </a:rPr>
                <a:t>BRINGING PEOPLE TOGETHER</a:t>
              </a:r>
            </a:p>
          </p:txBody>
        </p:sp>
        <p:cxnSp>
          <p:nvCxnSpPr>
            <p:cNvPr id="7" name="Straight Connector 6"/>
            <p:cNvCxnSpPr/>
            <p:nvPr/>
          </p:nvCxnSpPr>
          <p:spPr>
            <a:xfrm>
              <a:off x="8494128" y="1058275"/>
              <a:ext cx="0" cy="914400"/>
            </a:xfrm>
            <a:prstGeom prst="line">
              <a:avLst/>
            </a:prstGeom>
            <a:noFill/>
            <a:ln w="6350" cap="flat" cmpd="sng" algn="ctr">
              <a:solidFill>
                <a:schemeClr val="accent1"/>
              </a:solidFill>
              <a:prstDash val="solid"/>
            </a:ln>
            <a:effectLst/>
          </p:spPr>
        </p:cxnSp>
        <p:pic>
          <p:nvPicPr>
            <p:cNvPr id="8" name="Picture 5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0109" y="974292"/>
              <a:ext cx="1082369" cy="1082369"/>
            </a:xfrm>
            <a:prstGeom prst="rect">
              <a:avLst/>
            </a:prstGeom>
          </p:spPr>
        </p:pic>
      </p:grpSp>
      <p:grpSp>
        <p:nvGrpSpPr>
          <p:cNvPr id="9" name="Group 8"/>
          <p:cNvGrpSpPr/>
          <p:nvPr/>
        </p:nvGrpSpPr>
        <p:grpSpPr>
          <a:xfrm>
            <a:off x="4860109" y="2929383"/>
            <a:ext cx="6362494" cy="1092607"/>
            <a:chOff x="4860109" y="2929383"/>
            <a:chExt cx="6362494" cy="1092607"/>
          </a:xfrm>
        </p:grpSpPr>
        <p:sp>
          <p:nvSpPr>
            <p:cNvPr id="10" name="Rectangle 9"/>
            <p:cNvSpPr/>
            <p:nvPr/>
          </p:nvSpPr>
          <p:spPr>
            <a:xfrm>
              <a:off x="6220268" y="3080041"/>
              <a:ext cx="2165487" cy="461665"/>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u="none" strike="noStrike" kern="800" cap="none" spc="200" normalizeH="0" baseline="0" noProof="0" dirty="0">
                  <a:ln>
                    <a:noFill/>
                  </a:ln>
                  <a:effectLst/>
                  <a:uLnTx/>
                  <a:uFillTx/>
                  <a:latin typeface="Segoe UI"/>
                  <a:ea typeface="+mn-ea"/>
                  <a:cs typeface="+mn-cs"/>
                </a:rPr>
                <a:t>PROCESS</a:t>
              </a:r>
            </a:p>
          </p:txBody>
        </p:sp>
        <p:sp>
          <p:nvSpPr>
            <p:cNvPr id="11" name="Rectangle 10"/>
            <p:cNvSpPr/>
            <p:nvPr/>
          </p:nvSpPr>
          <p:spPr>
            <a:xfrm>
              <a:off x="8627902" y="2929383"/>
              <a:ext cx="2594701" cy="1092607"/>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0" normalizeH="0" baseline="0" noProof="0" dirty="0">
                  <a:ln>
                    <a:noFill/>
                  </a:ln>
                  <a:solidFill>
                    <a:schemeClr val="bg1">
                      <a:lumMod val="50000"/>
                    </a:schemeClr>
                  </a:solidFill>
                  <a:effectLst/>
                  <a:uLnTx/>
                  <a:uFillTx/>
                  <a:latin typeface="Segoe UI"/>
                  <a:ea typeface="+mn-ea"/>
                  <a:cs typeface="+mn-cs"/>
                </a:rPr>
                <a:t>Eliminate waste</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0" normalizeH="0" baseline="0" noProof="0" dirty="0">
                  <a:ln>
                    <a:noFill/>
                  </a:ln>
                  <a:solidFill>
                    <a:schemeClr val="bg1">
                      <a:lumMod val="50000"/>
                    </a:schemeClr>
                  </a:solidFill>
                  <a:effectLst/>
                  <a:uLnTx/>
                  <a:uFillTx/>
                  <a:latin typeface="Segoe UI"/>
                  <a:ea typeface="+mn-ea"/>
                  <a:cs typeface="+mn-cs"/>
                </a:rPr>
                <a:t>Increase efficiency</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0" normalizeH="0" baseline="0" noProof="0" dirty="0">
                  <a:ln>
                    <a:noFill/>
                  </a:ln>
                  <a:solidFill>
                    <a:schemeClr val="bg1">
                      <a:lumMod val="50000"/>
                    </a:schemeClr>
                  </a:solidFill>
                  <a:effectLst/>
                  <a:uLnTx/>
                  <a:uFillTx/>
                  <a:latin typeface="Segoe UI"/>
                  <a:ea typeface="+mn-ea"/>
                  <a:cs typeface="+mn-cs"/>
                </a:rPr>
                <a:t>Streamline feedback</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200" b="0" i="0" u="none" strike="noStrike" kern="800" cap="none" spc="0" normalizeH="0" baseline="0" noProof="0" dirty="0">
                <a:ln>
                  <a:noFill/>
                </a:ln>
                <a:solidFill>
                  <a:srgbClr val="635D59"/>
                </a:solidFill>
                <a:effectLst/>
                <a:uLnTx/>
                <a:uFillTx/>
                <a:latin typeface="Segoe UI"/>
                <a:ea typeface="+mn-ea"/>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u="none" strike="noStrike" kern="800" cap="none" spc="0" normalizeH="0" baseline="0" noProof="0" dirty="0">
                  <a:ln>
                    <a:noFill/>
                  </a:ln>
                  <a:solidFill>
                    <a:schemeClr val="accent3"/>
                  </a:solidFill>
                  <a:effectLst/>
                  <a:uLnTx/>
                  <a:uFillTx/>
                  <a:latin typeface="Segoe UI Semibold" panose="020B0702040204020203" pitchFamily="34" charset="0"/>
                  <a:cs typeface="Segoe UI Semibold" panose="020B0702040204020203" pitchFamily="34" charset="0"/>
                </a:rPr>
                <a:t>DELIVERING VALUE FASTER</a:t>
              </a:r>
            </a:p>
          </p:txBody>
        </p:sp>
        <p:cxnSp>
          <p:nvCxnSpPr>
            <p:cNvPr id="12" name="Straight Connector 11"/>
            <p:cNvCxnSpPr/>
            <p:nvPr/>
          </p:nvCxnSpPr>
          <p:spPr>
            <a:xfrm>
              <a:off x="8494128" y="3018486"/>
              <a:ext cx="0" cy="914400"/>
            </a:xfrm>
            <a:prstGeom prst="line">
              <a:avLst/>
            </a:prstGeom>
            <a:noFill/>
            <a:ln w="6350" cap="flat" cmpd="sng" algn="ctr">
              <a:solidFill>
                <a:schemeClr val="accent1"/>
              </a:solidFill>
              <a:prstDash val="solid"/>
            </a:ln>
            <a:effectLst/>
          </p:spPr>
        </p:cxnSp>
        <p:pic>
          <p:nvPicPr>
            <p:cNvPr id="13"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860109" y="2934503"/>
              <a:ext cx="1082369" cy="1082369"/>
            </a:xfrm>
            <a:prstGeom prst="rect">
              <a:avLst/>
            </a:prstGeom>
          </p:spPr>
        </p:pic>
      </p:grpSp>
      <p:grpSp>
        <p:nvGrpSpPr>
          <p:cNvPr id="14" name="Group 13"/>
          <p:cNvGrpSpPr/>
          <p:nvPr/>
        </p:nvGrpSpPr>
        <p:grpSpPr>
          <a:xfrm>
            <a:off x="4860108" y="4930036"/>
            <a:ext cx="6362495" cy="1092607"/>
            <a:chOff x="4860108" y="4930036"/>
            <a:chExt cx="6362495" cy="1092607"/>
          </a:xfrm>
        </p:grpSpPr>
        <p:sp>
          <p:nvSpPr>
            <p:cNvPr id="15" name="Rectangle 14"/>
            <p:cNvSpPr/>
            <p:nvPr/>
          </p:nvSpPr>
          <p:spPr>
            <a:xfrm>
              <a:off x="6220268" y="5080694"/>
              <a:ext cx="2165487" cy="461665"/>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u="none" strike="noStrike" kern="800" cap="none" spc="200" normalizeH="0" baseline="0" noProof="0" dirty="0">
                  <a:ln>
                    <a:noFill/>
                  </a:ln>
                  <a:effectLst/>
                  <a:uLnTx/>
                  <a:uFillTx/>
                  <a:latin typeface="Segoe UI"/>
                  <a:ea typeface="+mn-ea"/>
                  <a:cs typeface="+mn-cs"/>
                </a:rPr>
                <a:t>TOOLS</a:t>
              </a:r>
            </a:p>
          </p:txBody>
        </p:sp>
        <p:sp>
          <p:nvSpPr>
            <p:cNvPr id="16" name="Rectangle 15"/>
            <p:cNvSpPr/>
            <p:nvPr/>
          </p:nvSpPr>
          <p:spPr>
            <a:xfrm>
              <a:off x="8627903" y="4930036"/>
              <a:ext cx="2594700" cy="1092607"/>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0" normalizeH="0" baseline="0" noProof="0" dirty="0">
                  <a:ln>
                    <a:noFill/>
                  </a:ln>
                  <a:solidFill>
                    <a:schemeClr val="bg1">
                      <a:lumMod val="50000"/>
                    </a:schemeClr>
                  </a:solidFill>
                  <a:effectLst/>
                  <a:uLnTx/>
                  <a:uFillTx/>
                  <a:latin typeface="Segoe UI"/>
                  <a:ea typeface="+mn-ea"/>
                  <a:cs typeface="+mn-cs"/>
                </a:rPr>
                <a:t>Enhance productivity</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0" normalizeH="0" baseline="0" noProof="0" dirty="0">
                  <a:ln>
                    <a:noFill/>
                  </a:ln>
                  <a:solidFill>
                    <a:schemeClr val="bg1">
                      <a:lumMod val="50000"/>
                    </a:schemeClr>
                  </a:solidFill>
                  <a:effectLst/>
                  <a:uLnTx/>
                  <a:uFillTx/>
                  <a:latin typeface="Segoe UI"/>
                  <a:ea typeface="+mn-ea"/>
                  <a:cs typeface="+mn-cs"/>
                </a:rPr>
                <a:t>Enable collaboration</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0" normalizeH="0" baseline="0" noProof="0" dirty="0">
                  <a:ln>
                    <a:noFill/>
                  </a:ln>
                  <a:solidFill>
                    <a:schemeClr val="bg1">
                      <a:lumMod val="50000"/>
                    </a:schemeClr>
                  </a:solidFill>
                  <a:effectLst/>
                  <a:uLnTx/>
                  <a:uFillTx/>
                  <a:latin typeface="Segoe UI"/>
                  <a:ea typeface="+mn-ea"/>
                  <a:cs typeface="+mn-cs"/>
                </a:rPr>
                <a:t>Facilitate experimentation</a:t>
              </a: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sz="200" b="0" i="0" u="none" strike="noStrike" kern="800" cap="none" spc="0" normalizeH="0" baseline="0" noProof="0" dirty="0">
                <a:ln>
                  <a:noFill/>
                </a:ln>
                <a:solidFill>
                  <a:srgbClr val="635D59"/>
                </a:solidFill>
                <a:effectLst/>
                <a:uLnTx/>
                <a:uFillTx/>
                <a:latin typeface="Segoe UI"/>
                <a:ea typeface="+mn-ea"/>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u="none" strike="noStrike" kern="800" cap="none" spc="0" normalizeH="0" baseline="0" noProof="0" dirty="0">
                  <a:ln>
                    <a:noFill/>
                  </a:ln>
                  <a:solidFill>
                    <a:schemeClr val="accent3"/>
                  </a:solidFill>
                  <a:effectLst/>
                  <a:uLnTx/>
                  <a:uFillTx/>
                  <a:latin typeface="Segoe UI Semibold" panose="020B0702040204020203" pitchFamily="34" charset="0"/>
                  <a:cs typeface="Segoe UI Semibold" panose="020B0702040204020203" pitchFamily="34" charset="0"/>
                </a:rPr>
                <a:t>EXECUTING A DEVOPS STRATEGY</a:t>
              </a:r>
            </a:p>
          </p:txBody>
        </p:sp>
        <p:cxnSp>
          <p:nvCxnSpPr>
            <p:cNvPr id="17" name="Straight Connector 16"/>
            <p:cNvCxnSpPr/>
            <p:nvPr/>
          </p:nvCxnSpPr>
          <p:spPr>
            <a:xfrm>
              <a:off x="8494128" y="5019139"/>
              <a:ext cx="0" cy="914400"/>
            </a:xfrm>
            <a:prstGeom prst="line">
              <a:avLst/>
            </a:prstGeom>
            <a:noFill/>
            <a:ln w="6350" cap="flat" cmpd="sng" algn="ctr">
              <a:solidFill>
                <a:schemeClr val="accent1"/>
              </a:solidFill>
              <a:prstDash val="solid"/>
            </a:ln>
            <a:effectLst/>
          </p:spPr>
        </p:cxnSp>
        <p:pic>
          <p:nvPicPr>
            <p:cNvPr id="18"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0108" y="4937863"/>
              <a:ext cx="1082369" cy="1082369"/>
            </a:xfrm>
            <a:prstGeom prst="rect">
              <a:avLst/>
            </a:prstGeom>
          </p:spPr>
        </p:pic>
      </p:grpSp>
    </p:spTree>
    <p:extLst>
      <p:ext uri="{BB962C8B-B14F-4D97-AF65-F5344CB8AC3E}">
        <p14:creationId xmlns:p14="http://schemas.microsoft.com/office/powerpoint/2010/main" val="504570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p:nvSpPr>
        <p:spPr>
          <a:xfrm>
            <a:off x="2484437" y="5917384"/>
            <a:ext cx="1689565" cy="849462"/>
          </a:xfrm>
          <a:prstGeom prst="rect">
            <a:avLst/>
          </a:prstGeom>
          <a:noFill/>
        </p:spPr>
        <p:txBody>
          <a:bodyPr wrap="none" lIns="0" tIns="73151" rIns="0" bIns="0" rtlCol="0">
            <a:spAutoFit/>
          </a:bodyPr>
          <a:lstStyle/>
          <a:p>
            <a:pPr marL="0" marR="0" lvl="0" indent="0" algn="r" defTabSz="914374"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Enterprise</a:t>
            </a:r>
          </a:p>
          <a:p>
            <a:pPr marL="0" marR="0" lvl="0" indent="0" algn="r" defTabSz="914374"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with MSDN</a:t>
            </a:r>
          </a:p>
        </p:txBody>
      </p:sp>
      <p:grpSp>
        <p:nvGrpSpPr>
          <p:cNvPr id="32" name="Group 31"/>
          <p:cNvGrpSpPr/>
          <p:nvPr/>
        </p:nvGrpSpPr>
        <p:grpSpPr>
          <a:xfrm>
            <a:off x="4389437" y="219742"/>
            <a:ext cx="7821374" cy="6547104"/>
            <a:chOff x="4416663" y="219742"/>
            <a:chExt cx="7821374" cy="6547104"/>
          </a:xfrm>
        </p:grpSpPr>
        <p:sp>
          <p:nvSpPr>
            <p:cNvPr id="12" name="Rectangle 11"/>
            <p:cNvSpPr/>
            <p:nvPr/>
          </p:nvSpPr>
          <p:spPr bwMode="auto">
            <a:xfrm>
              <a:off x="4416663" y="219742"/>
              <a:ext cx="7821374" cy="6547104"/>
            </a:xfrm>
            <a:prstGeom prst="rect">
              <a:avLst/>
            </a:prstGeom>
            <a:solidFill>
              <a:srgbClr val="000000">
                <a:alpha val="15000"/>
              </a:srgbClr>
            </a:solidFill>
            <a:ln w="38100" cap="flat">
              <a:noFill/>
              <a:prstDash val="sysDot"/>
              <a:miter lim="800000"/>
              <a:headEnd/>
              <a:tailEnd/>
            </a:ln>
            <a:effectLst/>
          </p:spPr>
          <p:txBody>
            <a:bodyPr vert="horz" wrap="square" lIns="91438" tIns="45719" rIns="91438" bIns="45719" numCol="1" anchor="t" anchorCtr="0" compatLnSpc="1">
              <a:prstTxWarp prst="textNoShape">
                <a:avLst/>
              </a:prstTxWarp>
            </a:bodyPr>
            <a:lstStyle/>
            <a:p>
              <a:pPr marL="0" marR="0" lvl="0" indent="0" algn="l" defTabSz="9143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3" name="TextBox 12"/>
            <p:cNvSpPr txBox="1"/>
            <p:nvPr/>
          </p:nvSpPr>
          <p:spPr>
            <a:xfrm>
              <a:off x="4608826" y="445294"/>
              <a:ext cx="3600000" cy="1591203"/>
            </a:xfrm>
            <a:prstGeom prst="rect">
              <a:avLst/>
            </a:prstGeom>
            <a:noFill/>
          </p:spPr>
          <p:txBody>
            <a:bodyPr wrap="square" lIns="0" tIns="109726" rIns="0" bIns="0" rtlCol="0">
              <a:spAutoFit/>
            </a:bodyPr>
            <a:lstStyle/>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Audience</a:t>
              </a: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Developers creating enterprise LOB applications and cross-platform mobile </a:t>
              </a:r>
              <a:r>
                <a:rPr kumimoji="0" lang="en-US" sz="1400" b="0" i="0" u="none" strike="noStrike" kern="0" cap="none" spc="-20" normalizeH="0" baseline="0" noProof="0" dirty="0">
                  <a:ln>
                    <a:noFill/>
                  </a:ln>
                  <a:solidFill>
                    <a:srgbClr val="FFFFFF"/>
                  </a:solidFill>
                  <a:effectLst/>
                  <a:uLnTx/>
                  <a:uFillTx/>
                  <a:latin typeface="Segoe UI Light"/>
                  <a:ea typeface="+mn-ea"/>
                  <a:cs typeface="+mn-cs"/>
                </a:rPr>
                <a:t>business applications </a:t>
              </a:r>
              <a:r>
                <a:rPr kumimoji="0" lang="en-US" sz="1400" b="0" i="0" u="none" strike="noStrike" kern="0" cap="none" spc="-30" normalizeH="0" baseline="0" noProof="0" dirty="0">
                  <a:ln>
                    <a:noFill/>
                  </a:ln>
                  <a:solidFill>
                    <a:srgbClr val="FFFFFF"/>
                  </a:solidFill>
                  <a:effectLst/>
                  <a:uLnTx/>
                  <a:uFillTx/>
                  <a:latin typeface="Segoe UI Light"/>
                  <a:ea typeface="+mn-ea"/>
                  <a:cs typeface="+mn-cs"/>
                </a:rPr>
                <a:t>looking for scale, quality and productivity required</a:t>
              </a:r>
              <a:r>
                <a:rPr kumimoji="0" lang="en-US" sz="1400" b="0" i="0" u="none" strike="noStrike" kern="0" cap="none" spc="30" normalizeH="0" baseline="0" noProof="0" dirty="0">
                  <a:ln>
                    <a:noFill/>
                  </a:ln>
                  <a:solidFill>
                    <a:srgbClr val="FFFFFF"/>
                  </a:solidFill>
                  <a:effectLst/>
                  <a:uLnTx/>
                  <a:uFillTx/>
                  <a:latin typeface="Segoe UI Light"/>
                  <a:ea typeface="+mn-ea"/>
                  <a:cs typeface="+mn-cs"/>
                </a:rPr>
                <a:t> in organizations of</a:t>
              </a:r>
              <a:r>
                <a:rPr kumimoji="0" lang="en-US" sz="1400" b="0" i="0" u="none" strike="noStrike" kern="0" cap="none" spc="0" normalizeH="0" baseline="0" noProof="0" dirty="0">
                  <a:ln>
                    <a:noFill/>
                  </a:ln>
                  <a:solidFill>
                    <a:srgbClr val="FFFFFF"/>
                  </a:solidFill>
                  <a:effectLst/>
                  <a:uLnTx/>
                  <a:uFillTx/>
                  <a:latin typeface="Segoe UI Light"/>
                  <a:ea typeface="+mn-ea"/>
                  <a:cs typeface="+mn-cs"/>
                </a:rPr>
                <a:t> any size.</a:t>
              </a:r>
            </a:p>
          </p:txBody>
        </p:sp>
        <p:sp>
          <p:nvSpPr>
            <p:cNvPr id="14" name="Rectangle 13"/>
            <p:cNvSpPr/>
            <p:nvPr/>
          </p:nvSpPr>
          <p:spPr bwMode="auto">
            <a:xfrm>
              <a:off x="4617970" y="2890671"/>
              <a:ext cx="3600000" cy="3702439"/>
            </a:xfrm>
            <a:prstGeom prst="rect">
              <a:avLst/>
            </a:prstGeom>
            <a:solidFill>
              <a:srgbClr val="FFFFFF">
                <a:alpha val="25000"/>
              </a:srgbClr>
            </a:solidFill>
            <a:ln w="22225" cap="flat">
              <a:noFill/>
              <a:prstDash val="solid"/>
              <a:miter lim="800000"/>
              <a:headEnd/>
              <a:tailEnd/>
            </a:ln>
          </p:spPr>
          <p:txBody>
            <a:bodyPr vert="horz" wrap="square" lIns="91438" tIns="45719" rIns="91438" bIns="45719" numCol="1" anchor="t" anchorCtr="0" compatLnSpc="1">
              <a:prstTxWarp prst="textNoShape">
                <a:avLst/>
              </a:prstTxWarp>
            </a:bodyPr>
            <a:lstStyle/>
            <a:p>
              <a:pPr marL="0" marR="0" lvl="0" indent="0" defTabSz="914374"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rPr>
                <a:t>Features</a:t>
              </a:r>
              <a:endParaRPr kumimoji="0" lang="en-US" sz="2000" b="0" i="0" u="none" strike="noStrike" kern="0" cap="none" spc="0" normalizeH="0" baseline="0" noProof="0" dirty="0">
                <a:ln>
                  <a:noFill/>
                </a:ln>
                <a:solidFill>
                  <a:srgbClr val="FFFFFF"/>
                </a:solidFill>
                <a:effectLst/>
                <a:uLnTx/>
                <a:uFillTx/>
              </a:endParaRPr>
            </a:p>
            <a:p>
              <a:pPr marL="285750" marR="0" lvl="0" indent="-285750" defTabSz="914374" eaLnBrk="1" fontAlgn="auto" latinLnBrk="0" hangingPunct="1">
                <a:lnSpc>
                  <a:spcPct val="7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err="1">
                  <a:ln>
                    <a:noFill/>
                  </a:ln>
                  <a:solidFill>
                    <a:srgbClr val="FFFFFF"/>
                  </a:solidFill>
                  <a:effectLst/>
                  <a:uLnTx/>
                  <a:uFillTx/>
                </a:rPr>
                <a:t>IntelliTest</a:t>
              </a:r>
              <a:endParaRPr kumimoji="0" lang="en-US" sz="1400" b="0" i="0" u="none" strike="noStrike" kern="0" cap="none" spc="0" normalizeH="0" baseline="0" noProof="0" dirty="0">
                <a:ln>
                  <a:noFill/>
                </a:ln>
                <a:solidFill>
                  <a:srgbClr val="FFFFFF"/>
                </a:solidFill>
                <a:effectLst/>
                <a:uLnTx/>
                <a:uFillTx/>
              </a:endParaRPr>
            </a:p>
            <a:p>
              <a:pPr marL="285750" marR="0" lvl="0" indent="-285750" defTabSz="914374" eaLnBrk="1" fontAlgn="auto" latinLnBrk="0" hangingPunct="1">
                <a:lnSpc>
                  <a:spcPct val="7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rPr>
                <a:t>Exploratory and Manual Testing</a:t>
              </a:r>
            </a:p>
            <a:p>
              <a:pPr marL="285750" marR="0" lvl="0" indent="-285750" defTabSz="914374" eaLnBrk="1" fontAlgn="auto" latinLnBrk="0" hangingPunct="1">
                <a:lnSpc>
                  <a:spcPct val="7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err="1">
                  <a:ln>
                    <a:noFill/>
                  </a:ln>
                  <a:solidFill>
                    <a:srgbClr val="FFFFFF"/>
                  </a:solidFill>
                  <a:effectLst/>
                  <a:uLnTx/>
                  <a:uFillTx/>
                </a:rPr>
                <a:t>CodedUI</a:t>
              </a:r>
              <a:r>
                <a:rPr kumimoji="0" lang="en-US" sz="1400" b="0" i="0" u="none" strike="noStrike" kern="0" cap="none" spc="0" normalizeH="0" baseline="0" noProof="0" dirty="0">
                  <a:ln>
                    <a:noFill/>
                  </a:ln>
                  <a:solidFill>
                    <a:srgbClr val="FFFFFF"/>
                  </a:solidFill>
                  <a:effectLst/>
                  <a:uLnTx/>
                  <a:uFillTx/>
                </a:rPr>
                <a:t> Testing</a:t>
              </a:r>
            </a:p>
            <a:p>
              <a:pPr marL="285750" marR="0" lvl="0" indent="-285750" defTabSz="914374" eaLnBrk="1" fontAlgn="auto" latinLnBrk="0" hangingPunct="1">
                <a:lnSpc>
                  <a:spcPct val="7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rPr>
                <a:t>Code Coverage Analysis</a:t>
              </a:r>
            </a:p>
            <a:p>
              <a:pPr marL="285750" marR="0" lvl="0" indent="-285750" defTabSz="914374" eaLnBrk="1" fontAlgn="auto" latinLnBrk="0" hangingPunct="1">
                <a:lnSpc>
                  <a:spcPct val="7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rPr>
                <a:t>Unlimited Load Testing</a:t>
              </a:r>
            </a:p>
            <a:p>
              <a:pPr marL="285750" marR="0" lvl="0" indent="-285750" defTabSz="914374" eaLnBrk="1" fontAlgn="auto" latinLnBrk="0" hangingPunct="1">
                <a:lnSpc>
                  <a:spcPct val="7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rPr>
                <a:t>Lab Management</a:t>
              </a:r>
            </a:p>
            <a:p>
              <a:pPr marL="285750" marR="0" lvl="0" indent="-285750" defTabSz="914374" eaLnBrk="1" fontAlgn="auto" latinLnBrk="0" hangingPunct="1">
                <a:lnSpc>
                  <a:spcPct val="7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rPr>
                <a:t>Code map</a:t>
              </a:r>
            </a:p>
            <a:p>
              <a:pPr marL="285750" marR="0" lvl="0" indent="-285750" defTabSz="914374" eaLnBrk="1" fontAlgn="auto" latinLnBrk="0" hangingPunct="1">
                <a:lnSpc>
                  <a:spcPct val="7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rPr>
                <a:t>Design Discovery and Analysis </a:t>
              </a:r>
            </a:p>
            <a:p>
              <a:pPr marL="285750" marR="0" lvl="0" indent="-285750" defTabSz="914374" eaLnBrk="1" fontAlgn="auto" latinLnBrk="0" hangingPunct="1">
                <a:lnSpc>
                  <a:spcPct val="7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rPr>
                <a:t>IntelliTrace (includes production)</a:t>
              </a:r>
            </a:p>
            <a:p>
              <a:pPr marL="285750" marR="0" lvl="0" indent="-285750" defTabSz="914374" eaLnBrk="1" fontAlgn="auto" latinLnBrk="0" hangingPunct="1">
                <a:lnSpc>
                  <a:spcPct val="7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rPr>
                <a:t>Release Management</a:t>
              </a:r>
            </a:p>
            <a:p>
              <a:pPr marL="285750" marR="0" lvl="0" indent="-285750" defTabSz="914374" eaLnBrk="1" fontAlgn="auto" latinLnBrk="0" hangingPunct="1">
                <a:lnSpc>
                  <a:spcPct val="7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err="1">
                  <a:ln>
                    <a:noFill/>
                  </a:ln>
                  <a:solidFill>
                    <a:srgbClr val="FFFFFF"/>
                  </a:solidFill>
                  <a:effectLst/>
                  <a:uLnTx/>
                  <a:uFillTx/>
                </a:rPr>
                <a:t>Xamarin</a:t>
              </a:r>
              <a:r>
                <a:rPr kumimoji="0" lang="en-US" sz="1400" b="0" i="0" u="none" strike="noStrike" kern="0" cap="none" spc="0" normalizeH="0" baseline="0" noProof="0" dirty="0">
                  <a:ln>
                    <a:noFill/>
                  </a:ln>
                  <a:solidFill>
                    <a:srgbClr val="FFFFFF"/>
                  </a:solidFill>
                  <a:effectLst/>
                  <a:uLnTx/>
                  <a:uFillTx/>
                </a:rPr>
                <a:t> Live Inspection </a:t>
              </a:r>
              <a:r>
                <a:rPr kumimoji="0" lang="en-US" sz="1400" b="0" i="1" u="none" strike="noStrike" kern="0" cap="none" spc="0" normalizeH="0" baseline="0" noProof="0" dirty="0">
                  <a:ln>
                    <a:noFill/>
                  </a:ln>
                  <a:solidFill>
                    <a:srgbClr val="FFFFFF"/>
                  </a:solidFill>
                  <a:effectLst/>
                  <a:uLnTx/>
                  <a:uFillTx/>
                </a:rPr>
                <a:t>(Preview)</a:t>
              </a:r>
            </a:p>
            <a:p>
              <a:pPr marL="285750" marR="0" lvl="0" indent="-285750" defTabSz="914374" eaLnBrk="1" fontAlgn="auto" latinLnBrk="0" hangingPunct="1">
                <a:lnSpc>
                  <a:spcPct val="7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err="1">
                  <a:ln>
                    <a:noFill/>
                  </a:ln>
                  <a:solidFill>
                    <a:srgbClr val="FFFFFF"/>
                  </a:solidFill>
                  <a:effectLst/>
                  <a:uLnTx/>
                  <a:uFillTx/>
                </a:rPr>
                <a:t>Xamarin</a:t>
              </a:r>
              <a:r>
                <a:rPr kumimoji="0" lang="en-US" sz="1400" b="0" i="0" u="none" strike="noStrike" kern="0" cap="none" spc="0" normalizeH="0" baseline="0" noProof="0" dirty="0">
                  <a:ln>
                    <a:noFill/>
                  </a:ln>
                  <a:solidFill>
                    <a:srgbClr val="FFFFFF"/>
                  </a:solidFill>
                  <a:effectLst/>
                  <a:uLnTx/>
                  <a:uFillTx/>
                </a:rPr>
                <a:t> Profiler </a:t>
              </a:r>
              <a:r>
                <a:rPr kumimoji="0" lang="en-US" sz="1400" b="0" i="1" u="none" strike="noStrike" kern="0" cap="none" spc="0" normalizeH="0" baseline="0" noProof="0" dirty="0">
                  <a:ln>
                    <a:noFill/>
                  </a:ln>
                  <a:solidFill>
                    <a:srgbClr val="FFFFFF"/>
                  </a:solidFill>
                  <a:effectLst/>
                  <a:uLnTx/>
                  <a:uFillTx/>
                </a:rPr>
                <a:t>(Preview)</a:t>
              </a:r>
            </a:p>
            <a:p>
              <a:pPr marL="285750" marR="0" lvl="0" indent="-285750" defTabSz="914374" eaLnBrk="1" fontAlgn="auto" latinLnBrk="0" hangingPunct="1">
                <a:lnSpc>
                  <a:spcPct val="7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rPr>
                <a:t>Embedded Assemblies</a:t>
              </a:r>
            </a:p>
            <a:p>
              <a:pPr marL="285750" marR="0" lvl="0" indent="-285750" defTabSz="914374" eaLnBrk="1" fontAlgn="auto" latinLnBrk="0" hangingPunct="1">
                <a:lnSpc>
                  <a:spcPct val="7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err="1">
                  <a:ln>
                    <a:noFill/>
                  </a:ln>
                  <a:solidFill>
                    <a:srgbClr val="FFFFFF"/>
                  </a:solidFill>
                  <a:effectLst/>
                  <a:uLnTx/>
                  <a:uFillTx/>
                </a:rPr>
                <a:t>Xamarin</a:t>
              </a:r>
              <a:r>
                <a:rPr kumimoji="0" lang="en-US" sz="1400" b="0" i="0" u="none" strike="noStrike" kern="0" cap="none" spc="0" normalizeH="0" baseline="0" noProof="0" dirty="0">
                  <a:ln>
                    <a:noFill/>
                  </a:ln>
                  <a:solidFill>
                    <a:srgbClr val="FFFFFF"/>
                  </a:solidFill>
                  <a:effectLst/>
                  <a:uLnTx/>
                  <a:uFillTx/>
                </a:rPr>
                <a:t> Studio Enterprise for OS X</a:t>
              </a:r>
            </a:p>
          </p:txBody>
        </p:sp>
        <p:sp>
          <p:nvSpPr>
            <p:cNvPr id="15" name="Rectangle 14"/>
            <p:cNvSpPr/>
            <p:nvPr/>
          </p:nvSpPr>
          <p:spPr bwMode="auto">
            <a:xfrm>
              <a:off x="8445452" y="2890671"/>
              <a:ext cx="3600000" cy="3702439"/>
            </a:xfrm>
            <a:prstGeom prst="rect">
              <a:avLst/>
            </a:prstGeom>
            <a:solidFill>
              <a:srgbClr val="FFFFFF">
                <a:alpha val="25000"/>
              </a:srgbClr>
            </a:solidFill>
            <a:ln w="22225" cap="flat">
              <a:noFill/>
              <a:prstDash val="solid"/>
              <a:miter lim="800000"/>
              <a:headEnd/>
              <a:tailEnd/>
            </a:ln>
          </p:spPr>
          <p:txBody>
            <a:bodyPr vert="horz" wrap="square" lIns="91438" tIns="45719" rIns="91438" bIns="45719" numCol="1" anchor="t" anchorCtr="0" compatLnSpc="1">
              <a:prstTxWarp prst="textNoShape">
                <a:avLst/>
              </a:prstTxWarp>
            </a:bodyPr>
            <a:lstStyle/>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Subscriber benefits</a:t>
              </a: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a:p>
              <a:pPr marL="171450" marR="0" lvl="0" indent="-171450" algn="l" defTabSz="914374" rtl="0" eaLnBrk="1" fontAlgn="auto" latinLnBrk="0" hangingPunct="1">
                <a:lnSpc>
                  <a:spcPct val="9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Access to any Visual Studio Team Services account, includes Test Manager extension</a:t>
              </a:r>
            </a:p>
            <a:p>
              <a:pPr marL="171450" marR="0" lvl="0" indent="-171450" algn="l" defTabSz="914374" rtl="0" eaLnBrk="1" fontAlgn="auto" latinLnBrk="0" hangingPunct="1">
                <a:lnSpc>
                  <a:spcPct val="9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Virtually all Microsoft software for dev/test</a:t>
              </a:r>
            </a:p>
            <a:p>
              <a:pPr marL="171450" marR="0" lvl="0" indent="-171450" algn="l" defTabSz="914374" rtl="0" eaLnBrk="1" fontAlgn="auto" latinLnBrk="0" hangingPunct="1">
                <a:lnSpc>
                  <a:spcPct val="9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Team Foundation Server and one TFS CAL </a:t>
              </a:r>
            </a:p>
            <a:p>
              <a:pPr marL="171450" marR="0" lvl="0" indent="-171450" algn="l" defTabSz="914374" rtl="0" eaLnBrk="1" fontAlgn="auto" latinLnBrk="0" hangingPunct="1">
                <a:lnSpc>
                  <a:spcPct val="9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Office Professional Plus</a:t>
              </a:r>
            </a:p>
            <a:p>
              <a:pPr marL="171450" marR="0" lvl="0" indent="-171450" algn="l" defTabSz="914374" rtl="0" eaLnBrk="1" fontAlgn="auto" latinLnBrk="0" hangingPunct="1">
                <a:lnSpc>
                  <a:spcPct val="9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Office 365 Developer Subscription</a:t>
              </a:r>
            </a:p>
            <a:p>
              <a:pPr marL="171450" marR="0" lvl="0" indent="-171450" algn="l" defTabSz="914374" rtl="0" eaLnBrk="1" fontAlgn="auto" latinLnBrk="0" hangingPunct="1">
                <a:lnSpc>
                  <a:spcPct val="9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Power BI</a:t>
              </a:r>
            </a:p>
            <a:p>
              <a:pPr marL="171450" marR="0" lvl="0" indent="-171450" algn="l" defTabSz="914374" rtl="0" eaLnBrk="1" fontAlgn="auto" latinLnBrk="0" hangingPunct="1">
                <a:lnSpc>
                  <a:spcPct val="9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$150 monthly Azure credit for dev/test</a:t>
              </a:r>
            </a:p>
            <a:p>
              <a:pPr marL="171450" marR="0" lvl="0" indent="-171450" algn="l" defTabSz="914374" rtl="0" eaLnBrk="1" fontAlgn="auto" latinLnBrk="0" hangingPunct="1">
                <a:lnSpc>
                  <a:spcPct val="9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30 </a:t>
              </a:r>
              <a:r>
                <a:rPr kumimoji="0" lang="en-US" sz="1200" b="0" i="0" u="none" strike="noStrike" kern="0" cap="none" spc="0" normalizeH="0" baseline="0" noProof="0" dirty="0" err="1">
                  <a:ln>
                    <a:noFill/>
                  </a:ln>
                  <a:solidFill>
                    <a:srgbClr val="FFFFFF"/>
                  </a:solidFill>
                  <a:effectLst/>
                  <a:uLnTx/>
                  <a:uFillTx/>
                  <a:latin typeface="Segoe UI"/>
                  <a:ea typeface="+mn-ea"/>
                  <a:cs typeface="+mn-cs"/>
                </a:rPr>
                <a:t>Pluralsight</a:t>
              </a:r>
              <a:r>
                <a:rPr kumimoji="0" lang="en-US" sz="1200" b="0" i="0" u="none" strike="noStrike" kern="0" cap="none" spc="0" normalizeH="0" baseline="0" noProof="0" dirty="0">
                  <a:ln>
                    <a:noFill/>
                  </a:ln>
                  <a:solidFill>
                    <a:srgbClr val="FFFFFF"/>
                  </a:solidFill>
                  <a:effectLst/>
                  <a:uLnTx/>
                  <a:uFillTx/>
                  <a:latin typeface="Segoe UI"/>
                  <a:ea typeface="+mn-ea"/>
                  <a:cs typeface="+mn-cs"/>
                </a:rPr>
                <a:t> courses for 12 months</a:t>
              </a:r>
            </a:p>
            <a:p>
              <a:pPr marL="171450" marR="0" lvl="0" indent="-171450" algn="l" defTabSz="914374" rtl="0" eaLnBrk="1" fontAlgn="auto" latinLnBrk="0" hangingPunct="1">
                <a:lnSpc>
                  <a:spcPct val="9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Additional Microsoft eLearning</a:t>
              </a:r>
            </a:p>
            <a:p>
              <a:pPr marL="171450" marR="0" lvl="0" indent="-171450" algn="l" defTabSz="914374" rtl="0" eaLnBrk="1" fontAlgn="auto" latinLnBrk="0" hangingPunct="1">
                <a:lnSpc>
                  <a:spcPct val="9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Four technical support incidents</a:t>
              </a:r>
            </a:p>
            <a:p>
              <a:pPr marL="171450" marR="0" lvl="0" indent="-171450" algn="l" defTabSz="914374" rtl="0" eaLnBrk="1" fontAlgn="auto" latinLnBrk="0" hangingPunct="1">
                <a:lnSpc>
                  <a:spcPct val="9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Additional partner offers</a:t>
              </a:r>
            </a:p>
            <a:p>
              <a:pPr marL="171450" marR="0" lvl="0" indent="-171450" defTabSz="914374" eaLnBrk="1" fontAlgn="auto" latinLnBrk="0" hangingPunct="1">
                <a:lnSpc>
                  <a:spcPct val="9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err="1">
                  <a:ln>
                    <a:noFill/>
                  </a:ln>
                  <a:solidFill>
                    <a:srgbClr val="FFFFFF"/>
                  </a:solidFill>
                  <a:effectLst/>
                  <a:uLnTx/>
                  <a:uFillTx/>
                </a:rPr>
                <a:t>Xamarin</a:t>
              </a:r>
              <a:r>
                <a:rPr kumimoji="0" lang="en-US" sz="1200" b="0" i="0" u="none" strike="noStrike" kern="0" cap="none" spc="0" normalizeH="0" baseline="0" noProof="0" dirty="0">
                  <a:ln>
                    <a:noFill/>
                  </a:ln>
                  <a:solidFill>
                    <a:srgbClr val="FFFFFF"/>
                  </a:solidFill>
                  <a:effectLst/>
                  <a:uLnTx/>
                  <a:uFillTx/>
                </a:rPr>
                <a:t> Test Cloud 25% discount</a:t>
              </a:r>
              <a:endParaRPr kumimoji="0" lang="en-US" sz="1200" b="0" i="0" u="none" strike="noStrike" kern="0" cap="none" spc="0" normalizeH="0" baseline="0" noProof="0" dirty="0">
                <a:ln>
                  <a:noFill/>
                </a:ln>
                <a:solidFill>
                  <a:srgbClr val="FFFFFF"/>
                </a:solidFill>
                <a:effectLst/>
                <a:uLnTx/>
                <a:uFillTx/>
                <a:latin typeface="Segoe UI"/>
                <a:ea typeface="+mn-ea"/>
                <a:cs typeface="+mn-cs"/>
              </a:endParaRPr>
            </a:p>
            <a:p>
              <a:pPr marL="171450" marR="0" lvl="0" indent="-171450" defTabSz="914374" eaLnBrk="1" fontAlgn="auto" latinLnBrk="0" hangingPunct="1">
                <a:lnSpc>
                  <a:spcPct val="9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rPr>
                <a:t>Access to an extended catalog of </a:t>
              </a:r>
              <a:r>
                <a:rPr kumimoji="0" lang="en-US" sz="1200" b="0" i="0" u="none" strike="noStrike" kern="0" cap="none" spc="0" normalizeH="0" baseline="0" noProof="0" dirty="0" err="1">
                  <a:ln>
                    <a:noFill/>
                  </a:ln>
                  <a:solidFill>
                    <a:srgbClr val="FFFFFF"/>
                  </a:solidFill>
                  <a:effectLst/>
                  <a:uLnTx/>
                  <a:uFillTx/>
                </a:rPr>
                <a:t>Xamarin</a:t>
              </a:r>
              <a:r>
                <a:rPr kumimoji="0" lang="en-US" sz="1200" b="0" i="0" u="none" strike="noStrike" kern="0" cap="none" spc="0" normalizeH="0" baseline="0" noProof="0" dirty="0">
                  <a:ln>
                    <a:noFill/>
                  </a:ln>
                  <a:solidFill>
                    <a:srgbClr val="FFFFFF"/>
                  </a:solidFill>
                  <a:effectLst/>
                  <a:uLnTx/>
                  <a:uFillTx/>
                </a:rPr>
                <a:t> University on-demand content</a:t>
              </a:r>
            </a:p>
          </p:txBody>
        </p:sp>
        <p:sp>
          <p:nvSpPr>
            <p:cNvPr id="16" name="TextBox 15"/>
            <p:cNvSpPr txBox="1"/>
            <p:nvPr/>
          </p:nvSpPr>
          <p:spPr>
            <a:xfrm>
              <a:off x="8512863" y="445294"/>
              <a:ext cx="3600000" cy="2271389"/>
            </a:xfrm>
            <a:prstGeom prst="rect">
              <a:avLst/>
            </a:prstGeom>
            <a:noFill/>
          </p:spPr>
          <p:txBody>
            <a:bodyPr wrap="square" lIns="0" tIns="109726" rIns="0" bIns="0" rtlCol="0">
              <a:spAutoFit/>
            </a:bodyPr>
            <a:lstStyle/>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Scenarios</a:t>
              </a:r>
            </a:p>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Productivity for enterprise application development</a:t>
              </a:r>
            </a:p>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Automated and manual testing</a:t>
              </a:r>
            </a:p>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Unlimited performance and load testing</a:t>
              </a:r>
            </a:p>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Scalable architectural design and discovery</a:t>
              </a:r>
            </a:p>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Manage releases and integrate operations (DevOps)</a:t>
              </a:r>
            </a:p>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1200" b="0" i="0" u="none" strike="noStrike" kern="0" cap="none" spc="-60" normalizeH="0" baseline="0" noProof="0" dirty="0">
                  <a:ln>
                    <a:noFill/>
                  </a:ln>
                  <a:solidFill>
                    <a:srgbClr val="FFFFFF"/>
                  </a:solidFill>
                  <a:effectLst/>
                  <a:uLnTx/>
                  <a:uFillTx/>
                  <a:latin typeface="Segoe UI"/>
                  <a:ea typeface="+mn-ea"/>
                  <a:cs typeface="+mn-cs"/>
                </a:rPr>
                <a:t>Build cross-platform mobile apps (iOS, Android, Windows)</a:t>
              </a:r>
            </a:p>
          </p:txBody>
        </p:sp>
      </p:grpSp>
      <p:sp>
        <p:nvSpPr>
          <p:cNvPr id="24" name="TextBox 23"/>
          <p:cNvSpPr txBox="1"/>
          <p:nvPr/>
        </p:nvSpPr>
        <p:spPr>
          <a:xfrm>
            <a:off x="455492" y="1131094"/>
            <a:ext cx="3324345" cy="1000273"/>
          </a:xfrm>
          <a:prstGeom prst="rect">
            <a:avLst/>
          </a:prstGeom>
          <a:noFill/>
        </p:spPr>
        <p:txBody>
          <a:bodyPr wrap="square" lIns="0" tIns="137159" rIns="0" bIns="0" rtlCol="0">
            <a:spAutoFit/>
          </a:bodyPr>
          <a:lstStyle/>
          <a:p>
            <a:pPr marL="0" marR="0" lvl="0" indent="0" algn="l" defTabSz="914374" rtl="0" eaLnBrk="1" fontAlgn="auto" latinLnBrk="0" hangingPunct="1">
              <a:lnSpc>
                <a:spcPct val="100000"/>
              </a:lnSpc>
              <a:spcBef>
                <a:spcPts val="80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ea typeface="+mn-ea"/>
                <a:cs typeface="+mn-cs"/>
              </a:rPr>
              <a:t>Enterprise-class development</a:t>
            </a:r>
          </a:p>
        </p:txBody>
      </p:sp>
      <p:sp>
        <p:nvSpPr>
          <p:cNvPr id="25" name="TextBox 24"/>
          <p:cNvSpPr txBox="1"/>
          <p:nvPr/>
        </p:nvSpPr>
        <p:spPr>
          <a:xfrm>
            <a:off x="455492" y="2186596"/>
            <a:ext cx="3194256" cy="3059298"/>
          </a:xfrm>
          <a:prstGeom prst="rect">
            <a:avLst/>
          </a:prstGeom>
          <a:noFill/>
        </p:spPr>
        <p:txBody>
          <a:bodyPr wrap="square" lIns="0" tIns="137159" rIns="0" bIns="0" rtlCol="0">
            <a:spAutoFit/>
          </a:bodyPr>
          <a:lstStyle/>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1400" b="0" i="0" u="none" strike="noStrike" kern="0" cap="none" spc="-30" normalizeH="0" baseline="0" noProof="0" dirty="0">
                <a:ln>
                  <a:noFill/>
                </a:ln>
                <a:solidFill>
                  <a:srgbClr val="FFFFFF"/>
                </a:solidFill>
                <a:effectLst/>
                <a:uLnTx/>
                <a:uFillTx/>
                <a:latin typeface="Segoe UI Light"/>
                <a:ea typeface="+mn-ea"/>
                <a:cs typeface="+mn-cs"/>
              </a:rPr>
              <a:t>Visual Studio Enterprise with MSDN enables</a:t>
            </a:r>
            <a:r>
              <a:rPr kumimoji="0" lang="en-US" sz="1400" b="0" i="0" u="none" strike="noStrike" kern="0" cap="none" spc="0" normalizeH="0" baseline="0" noProof="0" dirty="0">
                <a:ln>
                  <a:noFill/>
                </a:ln>
                <a:solidFill>
                  <a:srgbClr val="FFFFFF"/>
                </a:solidFill>
                <a:effectLst/>
                <a:uLnTx/>
                <a:uFillTx/>
                <a:latin typeface="Segoe UI Light"/>
                <a:ea typeface="+mn-ea"/>
                <a:cs typeface="+mn-cs"/>
              </a:rPr>
              <a:t> </a:t>
            </a:r>
            <a:r>
              <a:rPr kumimoji="0" lang="en-US" sz="1400" b="0" i="0" u="none" strike="noStrike" kern="0" cap="none" spc="40" normalizeH="0" baseline="0" noProof="0" dirty="0">
                <a:ln>
                  <a:noFill/>
                </a:ln>
                <a:solidFill>
                  <a:srgbClr val="FFFFFF"/>
                </a:solidFill>
                <a:effectLst/>
                <a:uLnTx/>
                <a:uFillTx/>
                <a:latin typeface="Segoe UI Light"/>
                <a:ea typeface="+mn-ea"/>
                <a:cs typeface="+mn-cs"/>
              </a:rPr>
              <a:t>development teams of any size to turn</a:t>
            </a:r>
            <a:r>
              <a:rPr kumimoji="0" lang="en-US" sz="1400" b="0" i="0" u="none" strike="noStrike" kern="0" cap="none" spc="0" normalizeH="0" baseline="0" noProof="0" dirty="0">
                <a:ln>
                  <a:noFill/>
                </a:ln>
                <a:solidFill>
                  <a:srgbClr val="FFFFFF"/>
                </a:solidFill>
                <a:effectLst/>
                <a:uLnTx/>
                <a:uFillTx/>
                <a:latin typeface="Segoe UI Light"/>
                <a:ea typeface="+mn-ea"/>
                <a:cs typeface="+mn-cs"/>
              </a:rPr>
              <a:t> </a:t>
            </a:r>
            <a:r>
              <a:rPr kumimoji="0" lang="en-US" sz="1400" b="0" i="0" u="none" strike="noStrike" kern="0" cap="none" spc="20" normalizeH="0" baseline="0" noProof="0" dirty="0">
                <a:ln>
                  <a:noFill/>
                </a:ln>
                <a:solidFill>
                  <a:srgbClr val="FFFFFF"/>
                </a:solidFill>
                <a:effectLst/>
                <a:uLnTx/>
                <a:uFillTx/>
                <a:latin typeface="Segoe UI Light"/>
                <a:ea typeface="+mn-ea"/>
                <a:cs typeface="+mn-cs"/>
              </a:rPr>
              <a:t>ideas into high-quality, scalable business</a:t>
            </a:r>
            <a:r>
              <a:rPr kumimoji="0" lang="en-US" sz="1400" b="0" i="0" u="none" strike="noStrike" kern="0" cap="none" spc="0" normalizeH="0" baseline="0" noProof="0" dirty="0">
                <a:ln>
                  <a:noFill/>
                </a:ln>
                <a:solidFill>
                  <a:srgbClr val="FFFFFF"/>
                </a:solidFill>
                <a:effectLst/>
                <a:uLnTx/>
                <a:uFillTx/>
                <a:latin typeface="Segoe UI Light"/>
                <a:ea typeface="+mn-ea"/>
                <a:cs typeface="+mn-cs"/>
              </a:rPr>
              <a:t> </a:t>
            </a:r>
            <a:r>
              <a:rPr kumimoji="0" lang="en-US" sz="1400" b="0" i="0" u="none" strike="noStrike" kern="0" cap="none" spc="-40" normalizeH="0" baseline="0" noProof="0" dirty="0">
                <a:ln>
                  <a:noFill/>
                </a:ln>
                <a:solidFill>
                  <a:srgbClr val="FFFFFF"/>
                </a:solidFill>
                <a:effectLst/>
                <a:uLnTx/>
                <a:uFillTx/>
                <a:latin typeface="Segoe UI Light"/>
                <a:ea typeface="+mn-ea"/>
                <a:cs typeface="+mn-cs"/>
              </a:rPr>
              <a:t>applications and modern enterprise solutions.</a:t>
            </a:r>
          </a:p>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1400" b="0" i="0" u="none" strike="noStrike" kern="0" cap="none" spc="30" normalizeH="0" baseline="0" noProof="0" dirty="0">
                <a:ln>
                  <a:noFill/>
                </a:ln>
                <a:solidFill>
                  <a:srgbClr val="FFFFFF"/>
                </a:solidFill>
                <a:effectLst/>
                <a:uLnTx/>
                <a:uFillTx/>
                <a:latin typeface="Segoe UI Light"/>
                <a:ea typeface="+mn-ea"/>
                <a:cs typeface="+mn-cs"/>
              </a:rPr>
              <a:t>Take advantage of state-of-the art tools and services to achieve enterprise scale, </a:t>
            </a:r>
            <a:r>
              <a:rPr kumimoji="0" lang="en-US" sz="1400" b="0" i="0" u="none" strike="noStrike" kern="0" cap="none" spc="-30" normalizeH="0" baseline="0" noProof="0" dirty="0">
                <a:ln>
                  <a:noFill/>
                </a:ln>
                <a:solidFill>
                  <a:srgbClr val="FFFFFF"/>
                </a:solidFill>
                <a:effectLst/>
                <a:uLnTx/>
                <a:uFillTx/>
                <a:latin typeface="Segoe UI Light"/>
                <a:ea typeface="+mn-ea"/>
                <a:cs typeface="+mn-cs"/>
              </a:rPr>
              <a:t>manage complexity and optimize workflows</a:t>
            </a:r>
            <a:r>
              <a:rPr kumimoji="0" lang="en-US" sz="1400" b="0" i="0" u="none" strike="noStrike" kern="0" cap="none" spc="0" normalizeH="0" baseline="0" noProof="0" dirty="0">
                <a:ln>
                  <a:noFill/>
                </a:ln>
                <a:solidFill>
                  <a:srgbClr val="FFFFFF"/>
                </a:solidFill>
                <a:effectLst/>
                <a:uLnTx/>
                <a:uFillTx/>
                <a:latin typeface="Segoe UI Light"/>
                <a:ea typeface="+mn-ea"/>
                <a:cs typeface="+mn-cs"/>
              </a:rPr>
              <a:t> </a:t>
            </a:r>
            <a:r>
              <a:rPr kumimoji="0" lang="en-US" sz="1400" b="0" i="0" u="none" strike="noStrike" kern="0" cap="none" spc="-40" normalizeH="0" baseline="0" noProof="0" dirty="0">
                <a:ln>
                  <a:noFill/>
                </a:ln>
                <a:solidFill>
                  <a:srgbClr val="FFFFFF"/>
                </a:solidFill>
                <a:effectLst/>
                <a:uLnTx/>
                <a:uFillTx/>
                <a:latin typeface="Segoe UI Light"/>
                <a:ea typeface="+mn-ea"/>
                <a:cs typeface="+mn-cs"/>
              </a:rPr>
              <a:t>between development and operations teams</a:t>
            </a:r>
            <a:r>
              <a:rPr kumimoji="0" lang="en-US" sz="1400" b="0" i="0" u="none" strike="noStrike" kern="0" cap="none" spc="0" normalizeH="0" baseline="0" noProof="0" dirty="0">
                <a:ln>
                  <a:noFill/>
                </a:ln>
                <a:solidFill>
                  <a:srgbClr val="FFFFFF"/>
                </a:solidFill>
                <a:effectLst/>
                <a:uLnTx/>
                <a:uFillTx/>
                <a:latin typeface="Segoe UI Light"/>
                <a:ea typeface="+mn-ea"/>
                <a:cs typeface="+mn-cs"/>
              </a:rPr>
              <a:t> </a:t>
            </a:r>
            <a:r>
              <a:rPr kumimoji="0" lang="en-US" sz="1400" b="0" i="0" u="none" strike="noStrike" kern="0" cap="none" spc="20" normalizeH="0" baseline="0" noProof="0" dirty="0">
                <a:ln>
                  <a:noFill/>
                </a:ln>
                <a:solidFill>
                  <a:srgbClr val="FFFFFF"/>
                </a:solidFill>
                <a:effectLst/>
                <a:uLnTx/>
                <a:uFillTx/>
                <a:latin typeface="Segoe UI Light"/>
                <a:ea typeface="+mn-ea"/>
                <a:cs typeface="+mn-cs"/>
              </a:rPr>
              <a:t>and deliver powerful solutions optimized </a:t>
            </a:r>
            <a:r>
              <a:rPr kumimoji="0" lang="en-US" sz="1400" b="0" i="0" u="none" strike="noStrike" kern="0" cap="none" spc="-50" normalizeH="0" baseline="0" noProof="0" dirty="0">
                <a:ln>
                  <a:noFill/>
                </a:ln>
                <a:solidFill>
                  <a:srgbClr val="FFFFFF"/>
                </a:solidFill>
                <a:effectLst/>
                <a:uLnTx/>
                <a:uFillTx/>
                <a:latin typeface="Segoe UI Light"/>
                <a:ea typeface="+mn-ea"/>
                <a:cs typeface="+mn-cs"/>
              </a:rPr>
              <a:t>for today’s business and ready for tomorrow’s</a:t>
            </a:r>
            <a:r>
              <a:rPr kumimoji="0" lang="en-US" sz="1400" b="0" i="0" u="none" strike="noStrike" kern="0" cap="none" spc="0" normalizeH="0" baseline="0" noProof="0" dirty="0">
                <a:ln>
                  <a:noFill/>
                </a:ln>
                <a:solidFill>
                  <a:srgbClr val="FFFFFF"/>
                </a:solidFill>
                <a:effectLst/>
                <a:uLnTx/>
                <a:uFillTx/>
                <a:latin typeface="Segoe UI Light"/>
                <a:ea typeface="+mn-ea"/>
                <a:cs typeface="+mn-cs"/>
              </a:rPr>
              <a:t> challenges for every device and platform.</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837" y="369094"/>
            <a:ext cx="2272715" cy="636478"/>
          </a:xfrm>
          <a:prstGeom prst="rect">
            <a:avLst/>
          </a:prstGeom>
        </p:spPr>
      </p:pic>
    </p:spTree>
    <p:extLst>
      <p:ext uri="{BB962C8B-B14F-4D97-AF65-F5344CB8AC3E}">
        <p14:creationId xmlns:p14="http://schemas.microsoft.com/office/powerpoint/2010/main" val="2042686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8" name="TextBox 7"/>
          <p:cNvSpPr txBox="1"/>
          <p:nvPr/>
        </p:nvSpPr>
        <p:spPr>
          <a:xfrm>
            <a:off x="2248796" y="5917384"/>
            <a:ext cx="1925206" cy="849462"/>
          </a:xfrm>
          <a:prstGeom prst="rect">
            <a:avLst/>
          </a:prstGeom>
          <a:noFill/>
        </p:spPr>
        <p:txBody>
          <a:bodyPr wrap="none" lIns="0" tIns="73151" rIns="0" bIns="0" rtlCol="0">
            <a:spAutoFit/>
          </a:bodyPr>
          <a:lstStyle/>
          <a:p>
            <a:pPr marL="0" marR="0" lvl="0" indent="0" algn="r" defTabSz="914374"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Visual Studio</a:t>
            </a:r>
            <a:br>
              <a:rPr kumimoji="0" lang="en-US" sz="2800" b="0" i="0" u="none" strike="noStrike" kern="1200" cap="none" spc="0" normalizeH="0" baseline="0" noProof="0" dirty="0">
                <a:ln>
                  <a:noFill/>
                </a:ln>
                <a:solidFill>
                  <a:srgbClr val="FFFFFF"/>
                </a:solidFill>
                <a:effectLst/>
                <a:uLnTx/>
                <a:uFillTx/>
                <a:latin typeface="Segoe UI Light"/>
                <a:ea typeface="+mn-ea"/>
                <a:cs typeface="+mn-cs"/>
              </a:rPr>
            </a:br>
            <a:r>
              <a:rPr kumimoji="0" lang="en-US" sz="2800" b="0" i="0" u="none" strike="noStrike" kern="1200" cap="none" spc="0" normalizeH="0" baseline="0" noProof="0" dirty="0">
                <a:ln>
                  <a:noFill/>
                </a:ln>
                <a:solidFill>
                  <a:srgbClr val="FFFFFF"/>
                </a:solidFill>
                <a:effectLst/>
                <a:uLnTx/>
                <a:uFillTx/>
                <a:latin typeface="Segoe UI Light"/>
                <a:ea typeface="+mn-ea"/>
                <a:cs typeface="+mn-cs"/>
              </a:rPr>
              <a:t>Enterprise</a:t>
            </a:r>
          </a:p>
        </p:txBody>
      </p:sp>
      <p:grpSp>
        <p:nvGrpSpPr>
          <p:cNvPr id="32" name="Group 31"/>
          <p:cNvGrpSpPr/>
          <p:nvPr/>
        </p:nvGrpSpPr>
        <p:grpSpPr>
          <a:xfrm>
            <a:off x="4389437" y="219742"/>
            <a:ext cx="7821374" cy="6547104"/>
            <a:chOff x="4416663" y="219742"/>
            <a:chExt cx="7821374" cy="6547104"/>
          </a:xfrm>
        </p:grpSpPr>
        <p:sp>
          <p:nvSpPr>
            <p:cNvPr id="12" name="Rectangle 11"/>
            <p:cNvSpPr/>
            <p:nvPr/>
          </p:nvSpPr>
          <p:spPr bwMode="auto">
            <a:xfrm>
              <a:off x="4416663" y="219742"/>
              <a:ext cx="7821374" cy="6547104"/>
            </a:xfrm>
            <a:prstGeom prst="rect">
              <a:avLst/>
            </a:prstGeom>
            <a:solidFill>
              <a:srgbClr val="000000">
                <a:alpha val="15000"/>
              </a:srgbClr>
            </a:solidFill>
            <a:ln w="38100" cap="flat">
              <a:noFill/>
              <a:prstDash val="sysDot"/>
              <a:miter lim="800000"/>
              <a:headEnd/>
              <a:tailEnd/>
            </a:ln>
            <a:effectLst/>
          </p:spPr>
          <p:txBody>
            <a:bodyPr vert="horz" wrap="square" lIns="91438" tIns="45719" rIns="91438" bIns="45719" numCol="1" anchor="t" anchorCtr="0" compatLnSpc="1">
              <a:prstTxWarp prst="textNoShape">
                <a:avLst/>
              </a:prstTxWarp>
            </a:bodyPr>
            <a:lstStyle/>
            <a:p>
              <a:pPr marL="0" marR="0" lvl="0" indent="0" algn="l" defTabSz="9143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3" name="TextBox 12"/>
            <p:cNvSpPr txBox="1"/>
            <p:nvPr/>
          </p:nvSpPr>
          <p:spPr>
            <a:xfrm>
              <a:off x="4617970" y="410762"/>
              <a:ext cx="3600000" cy="2108267"/>
            </a:xfrm>
            <a:prstGeom prst="rect">
              <a:avLst/>
            </a:prstGeom>
            <a:noFill/>
          </p:spPr>
          <p:txBody>
            <a:bodyPr wrap="square" lIns="0" tIns="109726" rIns="0" bIns="0" rtlCol="0">
              <a:spAutoFit/>
            </a:bodyPr>
            <a:lstStyle/>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Monthly subscription</a:t>
              </a: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1400" b="0" i="0" u="none" strike="noStrike" kern="0" cap="none" spc="50" normalizeH="0" baseline="0" noProof="0" dirty="0">
                  <a:ln>
                    <a:noFill/>
                  </a:ln>
                  <a:solidFill>
                    <a:srgbClr val="FFFFFF"/>
                  </a:solidFill>
                  <a:effectLst/>
                  <a:uLnTx/>
                  <a:uFillTx/>
                  <a:latin typeface="Segoe UI Light"/>
                  <a:ea typeface="+mn-ea"/>
                  <a:cs typeface="+mn-cs"/>
                </a:rPr>
                <a:t>Visual Studio monthly subscriptions are an</a:t>
              </a:r>
              <a:r>
                <a:rPr kumimoji="0" lang="en-US" sz="1400" b="0" i="0" u="none" strike="noStrike" kern="0" cap="none" spc="0" normalizeH="0" baseline="0" noProof="0" dirty="0">
                  <a:ln>
                    <a:noFill/>
                  </a:ln>
                  <a:solidFill>
                    <a:srgbClr val="FFFFFF"/>
                  </a:solidFill>
                  <a:effectLst/>
                  <a:uLnTx/>
                  <a:uFillTx/>
                  <a:latin typeface="Segoe UI Light"/>
                  <a:ea typeface="+mn-ea"/>
                  <a:cs typeface="+mn-cs"/>
                </a:rPr>
                <a:t> attractive option for developers who need just </a:t>
              </a:r>
              <a:r>
                <a:rPr kumimoji="0" lang="en-US" sz="1400" b="0" i="0" u="none" strike="noStrike" kern="0" cap="none" spc="50" normalizeH="0" baseline="0" noProof="0" dirty="0">
                  <a:ln>
                    <a:noFill/>
                  </a:ln>
                  <a:solidFill>
                    <a:srgbClr val="FFFFFF"/>
                  </a:solidFill>
                  <a:effectLst/>
                  <a:uLnTx/>
                  <a:uFillTx/>
                  <a:latin typeface="Segoe UI Light"/>
                  <a:ea typeface="+mn-ea"/>
                  <a:cs typeface="+mn-cs"/>
                </a:rPr>
                <a:t>the Visual Studio IDE, and already have the</a:t>
              </a:r>
              <a:r>
                <a:rPr kumimoji="0" lang="en-US" sz="1400" b="0" i="0" u="none" strike="noStrike" kern="0" cap="none" spc="0" normalizeH="0" baseline="0" noProof="0" dirty="0">
                  <a:ln>
                    <a:noFill/>
                  </a:ln>
                  <a:solidFill>
                    <a:srgbClr val="FFFFFF"/>
                  </a:solidFill>
                  <a:effectLst/>
                  <a:uLnTx/>
                  <a:uFillTx/>
                  <a:latin typeface="Segoe UI Light"/>
                  <a:ea typeface="+mn-ea"/>
                  <a:cs typeface="+mn-cs"/>
                </a:rPr>
                <a:t> necessary licenses for other Microsoft software </a:t>
              </a:r>
              <a:r>
                <a:rPr kumimoji="0" lang="en-US" sz="1400" b="0" i="0" u="none" strike="noStrike" kern="0" cap="none" spc="60" normalizeH="0" baseline="0" noProof="0" dirty="0">
                  <a:ln>
                    <a:noFill/>
                  </a:ln>
                  <a:solidFill>
                    <a:srgbClr val="FFFFFF"/>
                  </a:solidFill>
                  <a:effectLst/>
                  <a:uLnTx/>
                  <a:uFillTx/>
                  <a:latin typeface="Segoe UI Light"/>
                  <a:ea typeface="+mn-ea"/>
                  <a:cs typeface="+mn-cs"/>
                </a:rPr>
                <a:t>running in their development and testing</a:t>
              </a:r>
              <a:r>
                <a:rPr kumimoji="0" lang="en-US" sz="1400" b="0" i="0" u="none" strike="noStrike" kern="0" cap="none" spc="0" normalizeH="0" baseline="0" noProof="0" dirty="0">
                  <a:ln>
                    <a:noFill/>
                  </a:ln>
                  <a:solidFill>
                    <a:srgbClr val="FFFFFF"/>
                  </a:solidFill>
                  <a:effectLst/>
                  <a:uLnTx/>
                  <a:uFillTx/>
                  <a:latin typeface="Segoe UI Light"/>
                  <a:ea typeface="+mn-ea"/>
                  <a:cs typeface="+mn-cs"/>
                </a:rPr>
                <a:t> </a:t>
              </a:r>
              <a:r>
                <a:rPr kumimoji="0" lang="en-US" sz="1400" b="0" i="0" u="none" strike="noStrike" kern="0" cap="none" spc="40" normalizeH="0" baseline="0" noProof="0" dirty="0">
                  <a:ln>
                    <a:noFill/>
                  </a:ln>
                  <a:solidFill>
                    <a:srgbClr val="FFFFFF"/>
                  </a:solidFill>
                  <a:effectLst/>
                  <a:uLnTx/>
                  <a:uFillTx/>
                  <a:latin typeface="Segoe UI Light"/>
                  <a:ea typeface="+mn-ea"/>
                  <a:cs typeface="+mn-cs"/>
                </a:rPr>
                <a:t>environments.</a:t>
              </a:r>
            </a:p>
          </p:txBody>
        </p:sp>
        <p:sp>
          <p:nvSpPr>
            <p:cNvPr id="14" name="Rectangle 13"/>
            <p:cNvSpPr/>
            <p:nvPr/>
          </p:nvSpPr>
          <p:spPr bwMode="auto">
            <a:xfrm>
              <a:off x="4617970" y="3143825"/>
              <a:ext cx="3600000" cy="3449285"/>
            </a:xfrm>
            <a:prstGeom prst="rect">
              <a:avLst/>
            </a:prstGeom>
            <a:solidFill>
              <a:srgbClr val="FFFFFF">
                <a:alpha val="25000"/>
              </a:srgbClr>
            </a:solidFill>
            <a:ln w="22225" cap="flat">
              <a:noFill/>
              <a:prstDash val="solid"/>
              <a:miter lim="800000"/>
              <a:headEnd/>
              <a:tailEnd/>
            </a:ln>
          </p:spPr>
          <p:txBody>
            <a:bodyPr vert="horz" wrap="square" lIns="91438" tIns="45719" rIns="91438" bIns="45719" numCol="1" anchor="t" anchorCtr="0" compatLnSpc="1">
              <a:prstTxWarp prst="textNoShape">
                <a:avLst/>
              </a:prstTxWarp>
            </a:bodyPr>
            <a:lstStyle/>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Team collaboration benefits</a:t>
              </a: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a:p>
              <a:pPr marL="285750" marR="0" lvl="0" indent="-285750" algn="l" defTabSz="914374"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Access to any Visual Studio Team Services account, includes Test Manager extension</a:t>
              </a:r>
            </a:p>
            <a:p>
              <a:pPr marL="285750" marR="0" lvl="0" indent="-285750" algn="l" defTabSz="914374"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egoe UI"/>
                  <a:ea typeface="+mn-ea"/>
                  <a:cs typeface="+mn-cs"/>
                </a:rPr>
                <a:t>Team Foundation Server and one</a:t>
              </a:r>
              <a:br>
                <a:rPr kumimoji="0" lang="en-US" sz="1400" b="0" i="0" u="none" strike="noStrike" kern="0" cap="none" spc="0" normalizeH="0" baseline="0" noProof="0" dirty="0">
                  <a:ln>
                    <a:noFill/>
                  </a:ln>
                  <a:solidFill>
                    <a:srgbClr val="FFFFFF"/>
                  </a:solidFill>
                  <a:effectLst/>
                  <a:uLnTx/>
                  <a:uFillTx/>
                  <a:latin typeface="Segoe UI"/>
                  <a:ea typeface="+mn-ea"/>
                  <a:cs typeface="+mn-cs"/>
                </a:rPr>
              </a:br>
              <a:r>
                <a:rPr kumimoji="0" lang="en-US" sz="1400" b="0" i="0" u="none" strike="noStrike" kern="0" cap="none" spc="0" normalizeH="0" baseline="0" noProof="0" dirty="0">
                  <a:ln>
                    <a:noFill/>
                  </a:ln>
                  <a:solidFill>
                    <a:srgbClr val="FFFFFF"/>
                  </a:solidFill>
                  <a:effectLst/>
                  <a:uLnTx/>
                  <a:uFillTx/>
                  <a:latin typeface="Segoe UI"/>
                  <a:ea typeface="+mn-ea"/>
                  <a:cs typeface="+mn-cs"/>
                </a:rPr>
                <a:t>TFS CAL </a:t>
              </a:r>
            </a:p>
          </p:txBody>
        </p:sp>
        <p:sp>
          <p:nvSpPr>
            <p:cNvPr id="15" name="Rectangle 14"/>
            <p:cNvSpPr/>
            <p:nvPr/>
          </p:nvSpPr>
          <p:spPr bwMode="auto">
            <a:xfrm>
              <a:off x="8445452" y="3143825"/>
              <a:ext cx="3600000" cy="3449285"/>
            </a:xfrm>
            <a:prstGeom prst="rect">
              <a:avLst/>
            </a:prstGeom>
            <a:solidFill>
              <a:srgbClr val="FFFFFF">
                <a:alpha val="25000"/>
              </a:srgbClr>
            </a:solidFill>
            <a:ln w="22225" cap="flat">
              <a:noFill/>
              <a:prstDash val="solid"/>
              <a:miter lim="800000"/>
              <a:headEnd/>
              <a:tailEnd/>
            </a:ln>
          </p:spPr>
          <p:txBody>
            <a:bodyPr vert="horz" wrap="square" lIns="91438" tIns="45719" rIns="91438" bIns="45719" numCol="1" anchor="t" anchorCtr="0" compatLnSpc="1">
              <a:prstTxWarp prst="textNoShape">
                <a:avLst/>
              </a:prstTxWarp>
            </a:bodyPr>
            <a:lstStyle/>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Same team collaboration benefits as monthly, plus:</a:t>
              </a: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a:p>
              <a:pPr marL="171450" marR="0" lvl="0" indent="-171450" algn="l" defTabSz="914374" rtl="0" eaLnBrk="1" fontAlgn="auto" latinLnBrk="0" hangingPunct="1">
                <a:lnSpc>
                  <a:spcPct val="100000"/>
                </a:lnSpc>
                <a:spcBef>
                  <a:spcPts val="6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Virtually all Microsoft software for dev/test (Exchange, SharePoint, Dynamics, all other Microsoft server products)</a:t>
              </a:r>
            </a:p>
            <a:p>
              <a:pPr marL="171450" marR="0" lvl="0" indent="-171450" algn="l" defTabSz="914374" rtl="0" eaLnBrk="1" fontAlgn="auto" latinLnBrk="0" hangingPunct="1">
                <a:lnSpc>
                  <a:spcPct val="10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Office </a:t>
              </a:r>
              <a:r>
                <a:rPr kumimoji="0" lang="en-US" sz="1200" b="0" i="0" u="none" strike="noStrike" kern="0" cap="none" spc="0" normalizeH="0" baseline="0" noProof="0" dirty="0" err="1">
                  <a:ln>
                    <a:noFill/>
                  </a:ln>
                  <a:solidFill>
                    <a:srgbClr val="FFFFFF"/>
                  </a:solidFill>
                  <a:effectLst/>
                  <a:uLnTx/>
                  <a:uFillTx/>
                  <a:latin typeface="Segoe UI"/>
                  <a:ea typeface="+mn-ea"/>
                  <a:cs typeface="+mn-cs"/>
                </a:rPr>
                <a:t>ProPlus</a:t>
              </a:r>
              <a:endParaRPr kumimoji="0" lang="en-US" sz="1200" b="0" i="0" u="none" strike="noStrike" kern="0" cap="none" spc="0" normalizeH="0" baseline="0" noProof="0" dirty="0">
                <a:ln>
                  <a:noFill/>
                </a:ln>
                <a:solidFill>
                  <a:srgbClr val="FFFFFF"/>
                </a:solidFill>
                <a:effectLst/>
                <a:uLnTx/>
                <a:uFillTx/>
                <a:latin typeface="Segoe UI"/>
                <a:ea typeface="+mn-ea"/>
                <a:cs typeface="+mn-cs"/>
              </a:endParaRPr>
            </a:p>
            <a:p>
              <a:pPr marL="171450" marR="0" lvl="0" indent="-171450" algn="l" defTabSz="914374" rtl="0" eaLnBrk="1" fontAlgn="auto" latinLnBrk="0" hangingPunct="1">
                <a:lnSpc>
                  <a:spcPct val="10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Office 365 Developer Subscription</a:t>
              </a:r>
            </a:p>
            <a:p>
              <a:pPr marL="171450" marR="0" lvl="0" indent="-171450" algn="l" defTabSz="914374" rtl="0" eaLnBrk="1" fontAlgn="auto" latinLnBrk="0" hangingPunct="1">
                <a:lnSpc>
                  <a:spcPct val="10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Power BI</a:t>
              </a:r>
            </a:p>
            <a:p>
              <a:pPr marL="171450" marR="0" lvl="0" indent="-171450" algn="l" defTabSz="914374" rtl="0" eaLnBrk="1" fontAlgn="auto" latinLnBrk="0" hangingPunct="1">
                <a:lnSpc>
                  <a:spcPct val="10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$150 monthly Azure credit for dev/test</a:t>
              </a:r>
            </a:p>
            <a:p>
              <a:pPr marL="171450" marR="0" lvl="0" indent="-171450" algn="l" defTabSz="914374" rtl="0" eaLnBrk="1" fontAlgn="auto" latinLnBrk="0" hangingPunct="1">
                <a:lnSpc>
                  <a:spcPct val="10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30 </a:t>
              </a:r>
              <a:r>
                <a:rPr kumimoji="0" lang="en-US" sz="1200" b="0" i="0" u="none" strike="noStrike" kern="0" cap="none" spc="0" normalizeH="0" baseline="0" noProof="0" dirty="0" err="1">
                  <a:ln>
                    <a:noFill/>
                  </a:ln>
                  <a:solidFill>
                    <a:srgbClr val="FFFFFF"/>
                  </a:solidFill>
                  <a:effectLst/>
                  <a:uLnTx/>
                  <a:uFillTx/>
                  <a:latin typeface="Segoe UI"/>
                  <a:ea typeface="+mn-ea"/>
                  <a:cs typeface="+mn-cs"/>
                </a:rPr>
                <a:t>Pluralsight</a:t>
              </a:r>
              <a:r>
                <a:rPr kumimoji="0" lang="en-US" sz="1200" b="0" i="0" u="none" strike="noStrike" kern="0" cap="none" spc="0" normalizeH="0" baseline="0" noProof="0" dirty="0">
                  <a:ln>
                    <a:noFill/>
                  </a:ln>
                  <a:solidFill>
                    <a:srgbClr val="FFFFFF"/>
                  </a:solidFill>
                  <a:effectLst/>
                  <a:uLnTx/>
                  <a:uFillTx/>
                  <a:latin typeface="Segoe UI"/>
                  <a:ea typeface="+mn-ea"/>
                  <a:cs typeface="+mn-cs"/>
                </a:rPr>
                <a:t> courses for 12 months</a:t>
              </a:r>
            </a:p>
            <a:p>
              <a:pPr marL="171450" marR="0" lvl="0" indent="-171450" algn="l" defTabSz="914374" rtl="0" eaLnBrk="1" fontAlgn="auto" latinLnBrk="0" hangingPunct="1">
                <a:lnSpc>
                  <a:spcPct val="10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Additional Microsoft eLearning</a:t>
              </a:r>
            </a:p>
            <a:p>
              <a:pPr marL="171450" marR="0" lvl="0" indent="-171450" algn="l" defTabSz="914374" rtl="0" eaLnBrk="1" fontAlgn="auto" latinLnBrk="0" hangingPunct="1">
                <a:lnSpc>
                  <a:spcPct val="10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Four technical support incidents</a:t>
              </a:r>
            </a:p>
            <a:p>
              <a:pPr marL="171450" marR="0" lvl="0" indent="-171450" algn="l" defTabSz="914374" rtl="0" eaLnBrk="1" fontAlgn="auto" latinLnBrk="0" hangingPunct="1">
                <a:lnSpc>
                  <a:spcPct val="100000"/>
                </a:lnSpc>
                <a:spcBef>
                  <a:spcPts val="400"/>
                </a:spcBef>
                <a:spcAft>
                  <a:spcPts val="0"/>
                </a:spcAft>
                <a:buClrTx/>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Additional partner offers</a:t>
              </a:r>
            </a:p>
          </p:txBody>
        </p:sp>
        <p:sp>
          <p:nvSpPr>
            <p:cNvPr id="16" name="TextBox 15"/>
            <p:cNvSpPr txBox="1"/>
            <p:nvPr/>
          </p:nvSpPr>
          <p:spPr>
            <a:xfrm>
              <a:off x="8453230" y="410762"/>
              <a:ext cx="3600000" cy="2625332"/>
            </a:xfrm>
            <a:prstGeom prst="rect">
              <a:avLst/>
            </a:prstGeom>
            <a:noFill/>
          </p:spPr>
          <p:txBody>
            <a:bodyPr wrap="square" lIns="0" tIns="109726" rIns="0" bIns="0" rtlCol="0">
              <a:spAutoFit/>
            </a:bodyPr>
            <a:lstStyle/>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Annual subscription</a:t>
              </a: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1400" b="0" i="0" u="none" strike="noStrike" kern="0" cap="none" spc="60" normalizeH="0" baseline="0" noProof="0" dirty="0">
                  <a:ln>
                    <a:noFill/>
                  </a:ln>
                  <a:solidFill>
                    <a:srgbClr val="FFFFFF"/>
                  </a:solidFill>
                  <a:effectLst/>
                  <a:uLnTx/>
                  <a:uFillTx/>
                  <a:latin typeface="Segoe UI Light"/>
                  <a:ea typeface="+mn-ea"/>
                  <a:cs typeface="+mn-cs"/>
                </a:rPr>
                <a:t>Visual Studio annual subscriptions are an </a:t>
              </a:r>
              <a:r>
                <a:rPr kumimoji="0" lang="en-US" sz="1400" b="0" i="0" u="none" strike="noStrike" kern="0" cap="none" spc="50" normalizeH="0" baseline="0" noProof="0" dirty="0">
                  <a:ln>
                    <a:noFill/>
                  </a:ln>
                  <a:solidFill>
                    <a:srgbClr val="FFFFFF"/>
                  </a:solidFill>
                  <a:effectLst/>
                  <a:uLnTx/>
                  <a:uFillTx/>
                  <a:latin typeface="Segoe UI Light"/>
                  <a:ea typeface="+mn-ea"/>
                  <a:cs typeface="+mn-cs"/>
                </a:rPr>
                <a:t>attractive option for developers who need </a:t>
              </a:r>
              <a:r>
                <a:rPr kumimoji="0" lang="en-US" sz="1400" b="0" i="0" u="none" strike="noStrike" kern="0" cap="none" spc="20" normalizeH="0" baseline="0" noProof="0" dirty="0">
                  <a:ln>
                    <a:noFill/>
                  </a:ln>
                  <a:solidFill>
                    <a:srgbClr val="FFFFFF"/>
                  </a:solidFill>
                  <a:effectLst/>
                  <a:uLnTx/>
                  <a:uFillTx/>
                  <a:latin typeface="Segoe UI Light"/>
                  <a:ea typeface="+mn-ea"/>
                  <a:cs typeface="+mn-cs"/>
                </a:rPr>
                <a:t>both the Visual Studio IDE as well as licenses</a:t>
              </a:r>
              <a:r>
                <a:rPr kumimoji="0" lang="en-US" sz="1400" b="0" i="0" u="none" strike="noStrike" kern="0" cap="none" spc="50" normalizeH="0" baseline="0" noProof="0" dirty="0">
                  <a:ln>
                    <a:noFill/>
                  </a:ln>
                  <a:solidFill>
                    <a:srgbClr val="FFFFFF"/>
                  </a:solidFill>
                  <a:effectLst/>
                  <a:uLnTx/>
                  <a:uFillTx/>
                  <a:latin typeface="Segoe UI Light"/>
                  <a:ea typeface="+mn-ea"/>
                  <a:cs typeface="+mn-cs"/>
                </a:rPr>
                <a:t> </a:t>
              </a:r>
              <a:r>
                <a:rPr kumimoji="0" lang="en-US" sz="1400" b="0" i="0" u="none" strike="noStrike" kern="0" cap="none" spc="30" normalizeH="0" baseline="0" noProof="0" dirty="0">
                  <a:ln>
                    <a:noFill/>
                  </a:ln>
                  <a:solidFill>
                    <a:srgbClr val="FFFFFF"/>
                  </a:solidFill>
                  <a:effectLst/>
                  <a:uLnTx/>
                  <a:uFillTx/>
                  <a:latin typeface="Segoe UI Light"/>
                  <a:ea typeface="+mn-ea"/>
                  <a:cs typeface="+mn-cs"/>
                </a:rPr>
                <a:t>for other Microsoft software running in their </a:t>
              </a:r>
              <a:r>
                <a:rPr kumimoji="0" lang="en-US" sz="1400" b="0" i="0" u="none" strike="noStrike" kern="0" cap="none" spc="50" normalizeH="0" baseline="0" noProof="0" dirty="0">
                  <a:ln>
                    <a:noFill/>
                  </a:ln>
                  <a:solidFill>
                    <a:srgbClr val="FFFFFF"/>
                  </a:solidFill>
                  <a:effectLst/>
                  <a:uLnTx/>
                  <a:uFillTx/>
                  <a:latin typeface="Segoe UI Light"/>
                  <a:ea typeface="+mn-ea"/>
                  <a:cs typeface="+mn-cs"/>
                </a:rPr>
                <a:t>development and testing environments. In addition to software for development and </a:t>
              </a:r>
              <a:r>
                <a:rPr kumimoji="0" lang="en-US" sz="1400" b="0" i="0" u="none" strike="noStrike" kern="0" cap="none" spc="0" normalizeH="0" baseline="0" noProof="0" dirty="0">
                  <a:ln>
                    <a:noFill/>
                  </a:ln>
                  <a:solidFill>
                    <a:srgbClr val="FFFFFF"/>
                  </a:solidFill>
                  <a:effectLst/>
                  <a:uLnTx/>
                  <a:uFillTx/>
                  <a:latin typeface="Segoe UI Light"/>
                  <a:ea typeface="+mn-ea"/>
                  <a:cs typeface="+mn-cs"/>
                </a:rPr>
                <a:t>testing, there are additional valuable benefits</a:t>
              </a:r>
              <a:r>
                <a:rPr kumimoji="0" lang="en-US" sz="1400" b="0" i="0" u="none" strike="noStrike" kern="0" cap="none" spc="50" normalizeH="0" baseline="0" noProof="0" dirty="0">
                  <a:ln>
                    <a:noFill/>
                  </a:ln>
                  <a:solidFill>
                    <a:srgbClr val="FFFFFF"/>
                  </a:solidFill>
                  <a:effectLst/>
                  <a:uLnTx/>
                  <a:uFillTx/>
                  <a:latin typeface="Segoe UI Light"/>
                  <a:ea typeface="+mn-ea"/>
                  <a:cs typeface="+mn-cs"/>
                </a:rPr>
                <a:t> included in annual subscriptions:</a:t>
              </a:r>
            </a:p>
          </p:txBody>
        </p:sp>
      </p:grpSp>
      <p:sp>
        <p:nvSpPr>
          <p:cNvPr id="24" name="TextBox 23"/>
          <p:cNvSpPr txBox="1"/>
          <p:nvPr/>
        </p:nvSpPr>
        <p:spPr>
          <a:xfrm>
            <a:off x="455492" y="1131094"/>
            <a:ext cx="3324345" cy="1000273"/>
          </a:xfrm>
          <a:prstGeom prst="rect">
            <a:avLst/>
          </a:prstGeom>
          <a:noFill/>
        </p:spPr>
        <p:txBody>
          <a:bodyPr wrap="square" lIns="0" tIns="137159" rIns="0" bIns="0" rtlCol="0">
            <a:spAutoFit/>
          </a:bodyPr>
          <a:lstStyle/>
          <a:p>
            <a:pPr marL="0" marR="0" lvl="0" indent="0" algn="l" defTabSz="914374" rtl="0" eaLnBrk="1" fontAlgn="auto" latinLnBrk="0" hangingPunct="1">
              <a:lnSpc>
                <a:spcPct val="100000"/>
              </a:lnSpc>
              <a:spcBef>
                <a:spcPts val="80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ea typeface="+mn-ea"/>
                <a:cs typeface="+mn-cs"/>
              </a:rPr>
              <a:t>Cloud</a:t>
            </a:r>
            <a:br>
              <a:rPr kumimoji="0" lang="en-US" sz="2800" b="0" i="0" u="none" strike="noStrike" kern="0" cap="none" spc="0" normalizeH="0" baseline="0" noProof="0" dirty="0">
                <a:ln>
                  <a:noFill/>
                </a:ln>
                <a:solidFill>
                  <a:srgbClr val="FFFFFF"/>
                </a:solidFill>
                <a:effectLst/>
                <a:uLnTx/>
                <a:uFillTx/>
                <a:latin typeface="Segoe UI Light"/>
                <a:ea typeface="+mn-ea"/>
                <a:cs typeface="+mn-cs"/>
              </a:rPr>
            </a:br>
            <a:r>
              <a:rPr kumimoji="0" lang="en-US" sz="2800" b="0" i="0" u="none" strike="noStrike" kern="0" cap="none" spc="0" normalizeH="0" baseline="0" noProof="0" dirty="0">
                <a:ln>
                  <a:noFill/>
                </a:ln>
                <a:solidFill>
                  <a:srgbClr val="FFFFFF"/>
                </a:solidFill>
                <a:effectLst/>
                <a:uLnTx/>
                <a:uFillTx/>
                <a:latin typeface="Segoe UI Light"/>
                <a:ea typeface="+mn-ea"/>
                <a:cs typeface="+mn-cs"/>
              </a:rPr>
              <a:t>Subscriptions</a:t>
            </a:r>
          </a:p>
        </p:txBody>
      </p:sp>
      <p:sp>
        <p:nvSpPr>
          <p:cNvPr id="25" name="TextBox 24"/>
          <p:cNvSpPr txBox="1"/>
          <p:nvPr/>
        </p:nvSpPr>
        <p:spPr>
          <a:xfrm>
            <a:off x="455492" y="2186596"/>
            <a:ext cx="3194256" cy="2518252"/>
          </a:xfrm>
          <a:prstGeom prst="rect">
            <a:avLst/>
          </a:prstGeom>
          <a:noFill/>
        </p:spPr>
        <p:txBody>
          <a:bodyPr wrap="square" lIns="0" tIns="137159" rIns="0" bIns="0" rtlCol="0">
            <a:spAutoFit/>
          </a:bodyPr>
          <a:lstStyle/>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1400" b="0" i="0" u="none" strike="noStrike" kern="0" cap="none" spc="30" normalizeH="0" baseline="0" noProof="0" dirty="0">
                <a:ln>
                  <a:noFill/>
                </a:ln>
                <a:solidFill>
                  <a:srgbClr val="FFFFFF"/>
                </a:solidFill>
                <a:effectLst/>
                <a:uLnTx/>
                <a:uFillTx/>
                <a:latin typeface="Segoe UI Light"/>
                <a:ea typeface="+mn-ea"/>
                <a:cs typeface="+mn-cs"/>
              </a:rPr>
              <a:t>A new, more flexible way of purchasing</a:t>
            </a:r>
            <a:r>
              <a:rPr kumimoji="0" lang="en-US" sz="1400" b="0" i="0" u="none" strike="noStrike" kern="0" cap="none" spc="0" normalizeH="0" baseline="0" noProof="0" dirty="0">
                <a:ln>
                  <a:noFill/>
                </a:ln>
                <a:solidFill>
                  <a:srgbClr val="FFFFFF"/>
                </a:solidFill>
                <a:effectLst/>
                <a:uLnTx/>
                <a:uFillTx/>
                <a:latin typeface="Segoe UI Light"/>
                <a:ea typeface="+mn-ea"/>
                <a:cs typeface="+mn-cs"/>
              </a:rPr>
              <a:t> </a:t>
            </a:r>
            <a:r>
              <a:rPr kumimoji="0" lang="en-US" sz="1400" b="0" i="0" u="none" strike="noStrike" kern="0" cap="none" spc="-30" normalizeH="0" baseline="0" noProof="0" dirty="0">
                <a:ln>
                  <a:noFill/>
                </a:ln>
                <a:solidFill>
                  <a:srgbClr val="FFFFFF"/>
                </a:solidFill>
                <a:effectLst/>
                <a:uLnTx/>
                <a:uFillTx/>
                <a:latin typeface="Segoe UI Light"/>
                <a:ea typeface="+mn-ea"/>
                <a:cs typeface="+mn-cs"/>
              </a:rPr>
              <a:t>Visual Studio Professional and Visual Studio</a:t>
            </a:r>
            <a:r>
              <a:rPr kumimoji="0" lang="en-US" sz="1400" b="0" i="0" u="none" strike="noStrike" kern="0" cap="none" spc="0" normalizeH="0" baseline="0" noProof="0" dirty="0">
                <a:ln>
                  <a:noFill/>
                </a:ln>
                <a:solidFill>
                  <a:srgbClr val="FFFFFF"/>
                </a:solidFill>
                <a:effectLst/>
                <a:uLnTx/>
                <a:uFillTx/>
                <a:latin typeface="Segoe UI Light"/>
                <a:ea typeface="+mn-ea"/>
                <a:cs typeface="+mn-cs"/>
              </a:rPr>
              <a:t> Enterprise that provides great options for </a:t>
            </a:r>
            <a:r>
              <a:rPr kumimoji="0" lang="en-US" sz="1400" b="0" i="0" u="none" strike="noStrike" kern="0" cap="none" spc="-40" normalizeH="0" baseline="0" noProof="0" dirty="0">
                <a:ln>
                  <a:noFill/>
                </a:ln>
                <a:solidFill>
                  <a:srgbClr val="FFFFFF"/>
                </a:solidFill>
                <a:effectLst/>
                <a:uLnTx/>
                <a:uFillTx/>
                <a:latin typeface="Segoe UI Light"/>
                <a:ea typeface="+mn-ea"/>
                <a:cs typeface="+mn-cs"/>
              </a:rPr>
              <a:t>customers embracing the cloud for software</a:t>
            </a:r>
            <a:r>
              <a:rPr kumimoji="0" lang="en-US" sz="1400" b="0" i="0" u="none" strike="noStrike" kern="0" cap="none" spc="0" normalizeH="0" baseline="0" noProof="0" dirty="0">
                <a:ln>
                  <a:noFill/>
                </a:ln>
                <a:solidFill>
                  <a:srgbClr val="FFFFFF"/>
                </a:solidFill>
                <a:effectLst/>
                <a:uLnTx/>
                <a:uFillTx/>
                <a:latin typeface="Segoe UI Light"/>
                <a:ea typeface="+mn-ea"/>
                <a:cs typeface="+mn-cs"/>
              </a:rPr>
              <a:t> development.</a:t>
            </a:r>
          </a:p>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1400" b="0" i="0" u="none" strike="noStrike" kern="0" cap="none" spc="-30" normalizeH="0" baseline="0" noProof="0" dirty="0">
                <a:ln>
                  <a:noFill/>
                </a:ln>
                <a:solidFill>
                  <a:srgbClr val="FFFFFF"/>
                </a:solidFill>
                <a:effectLst/>
                <a:uLnTx/>
                <a:uFillTx/>
                <a:latin typeface="Segoe UI Light"/>
                <a:ea typeface="+mn-ea"/>
                <a:cs typeface="+mn-cs"/>
              </a:rPr>
              <a:t>Visual Studio Professional and Visual Studio</a:t>
            </a:r>
            <a:r>
              <a:rPr kumimoji="0" lang="en-US" sz="1400" b="0" i="0" u="none" strike="noStrike" kern="0" cap="none" spc="0" normalizeH="0" baseline="0" noProof="0" dirty="0">
                <a:ln>
                  <a:noFill/>
                </a:ln>
                <a:solidFill>
                  <a:srgbClr val="FFFFFF"/>
                </a:solidFill>
                <a:effectLst/>
                <a:uLnTx/>
                <a:uFillTx/>
                <a:latin typeface="Segoe UI Light"/>
                <a:ea typeface="+mn-ea"/>
                <a:cs typeface="+mn-cs"/>
              </a:rPr>
              <a:t> Enterprise IDEs are offered as monthly or </a:t>
            </a:r>
            <a:r>
              <a:rPr kumimoji="0" lang="en-US" sz="1400" b="0" i="0" u="none" strike="noStrike" kern="0" cap="none" spc="40" normalizeH="0" baseline="0" noProof="0" dirty="0">
                <a:ln>
                  <a:noFill/>
                </a:ln>
                <a:solidFill>
                  <a:srgbClr val="FFFFFF"/>
                </a:solidFill>
                <a:effectLst/>
                <a:uLnTx/>
                <a:uFillTx/>
                <a:latin typeface="Segoe UI Light"/>
                <a:ea typeface="+mn-ea"/>
                <a:cs typeface="+mn-cs"/>
              </a:rPr>
              <a:t>annual subscriptions, sold in the Visual </a:t>
            </a:r>
            <a:r>
              <a:rPr kumimoji="0" lang="en-US" sz="1400" b="0" i="0" u="none" strike="noStrike" kern="0" cap="none" spc="0" normalizeH="0" baseline="0" noProof="0" dirty="0">
                <a:ln>
                  <a:noFill/>
                </a:ln>
                <a:solidFill>
                  <a:srgbClr val="FFFFFF"/>
                </a:solidFill>
                <a:effectLst/>
                <a:uLnTx/>
                <a:uFillTx/>
                <a:latin typeface="Segoe UI Light"/>
                <a:ea typeface="+mn-ea"/>
                <a:cs typeface="+mn-cs"/>
              </a:rPr>
              <a:t>Studio Marketplace.</a:t>
            </a:r>
          </a:p>
        </p:txBody>
      </p:sp>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837" y="369094"/>
            <a:ext cx="2272715" cy="636478"/>
          </a:xfrm>
          <a:prstGeom prst="rect">
            <a:avLst/>
          </a:prstGeom>
        </p:spPr>
      </p:pic>
    </p:spTree>
    <p:extLst>
      <p:ext uri="{BB962C8B-B14F-4D97-AF65-F5344CB8AC3E}">
        <p14:creationId xmlns:p14="http://schemas.microsoft.com/office/powerpoint/2010/main" val="293387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7200" dirty="0" err="1"/>
              <a:t>Xamarin</a:t>
            </a:r>
            <a:r>
              <a:rPr lang="en-US" sz="7200" dirty="0"/>
              <a:t> SKU slide</a:t>
            </a:r>
            <a:br>
              <a:rPr lang="en-US" sz="7200" dirty="0"/>
            </a:br>
            <a:endParaRPr lang="en-US" dirty="0"/>
          </a:p>
        </p:txBody>
      </p:sp>
    </p:spTree>
    <p:extLst>
      <p:ext uri="{BB962C8B-B14F-4D97-AF65-F5344CB8AC3E}">
        <p14:creationId xmlns:p14="http://schemas.microsoft.com/office/powerpoint/2010/main" val="185320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24294" y="219742"/>
            <a:ext cx="11987887" cy="6547104"/>
            <a:chOff x="224294" y="219742"/>
            <a:chExt cx="11987887" cy="6547104"/>
          </a:xfrm>
        </p:grpSpPr>
        <p:grpSp>
          <p:nvGrpSpPr>
            <p:cNvPr id="5" name="Group 4"/>
            <p:cNvGrpSpPr/>
            <p:nvPr/>
          </p:nvGrpSpPr>
          <p:grpSpPr>
            <a:xfrm>
              <a:off x="224294" y="219742"/>
              <a:ext cx="11987887" cy="6547104"/>
              <a:chOff x="250149" y="219742"/>
              <a:chExt cx="11987887" cy="6547104"/>
            </a:xfrm>
          </p:grpSpPr>
          <p:sp>
            <p:nvSpPr>
              <p:cNvPr id="12" name="Rectangle 11"/>
              <p:cNvSpPr/>
              <p:nvPr/>
            </p:nvSpPr>
            <p:spPr bwMode="auto">
              <a:xfrm>
                <a:off x="250149" y="219742"/>
                <a:ext cx="11987887" cy="6547104"/>
              </a:xfrm>
              <a:prstGeom prst="rect">
                <a:avLst/>
              </a:prstGeom>
              <a:solidFill>
                <a:srgbClr val="592468"/>
              </a:solidFill>
              <a:ln w="38100" cap="flat">
                <a:noFill/>
                <a:prstDash val="sysDot"/>
                <a:miter lim="800000"/>
                <a:headEnd/>
                <a:tailEnd/>
              </a:ln>
              <a:effectLst/>
            </p:spPr>
            <p:txBody>
              <a:bodyPr vert="horz" wrap="square" lIns="91438" tIns="45719" rIns="91438" bIns="45719" numCol="1" anchor="t" anchorCtr="0" compatLnSpc="1">
                <a:prstTxWarp prst="textNoShape">
                  <a:avLst/>
                </a:prstTxWarp>
              </a:bodyPr>
              <a:lstStyle/>
              <a:p>
                <a:pPr marL="0" marR="0" lvl="0" indent="0" algn="l" defTabSz="9143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7" name="TextBox 16"/>
              <p:cNvSpPr txBox="1"/>
              <p:nvPr/>
            </p:nvSpPr>
            <p:spPr>
              <a:xfrm>
                <a:off x="8685092" y="445294"/>
                <a:ext cx="3419145" cy="1000273"/>
              </a:xfrm>
              <a:prstGeom prst="rect">
                <a:avLst/>
              </a:prstGeom>
              <a:noFill/>
            </p:spPr>
            <p:txBody>
              <a:bodyPr wrap="square" lIns="0" tIns="137159" rIns="0" bIns="0" rtlCol="0">
                <a:spAutoFit/>
              </a:bodyPr>
              <a:lstStyle/>
              <a:p>
                <a:pPr marL="0" marR="0" lvl="0" indent="0" algn="l" defTabSz="914374" rtl="0" eaLnBrk="1" fontAlgn="auto" latinLnBrk="0" hangingPunct="1">
                  <a:lnSpc>
                    <a:spcPct val="100000"/>
                  </a:lnSpc>
                  <a:spcBef>
                    <a:spcPts val="80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ea typeface="+mn-ea"/>
                    <a:cs typeface="+mn-cs"/>
                  </a:rPr>
                  <a:t>Visual Studio</a:t>
                </a:r>
                <a:br>
                  <a:rPr kumimoji="0" lang="en-US" sz="2800" b="0" i="0" u="none" strike="noStrike" kern="0" cap="none" spc="0" normalizeH="0" baseline="0" noProof="0" dirty="0">
                    <a:ln>
                      <a:noFill/>
                    </a:ln>
                    <a:solidFill>
                      <a:srgbClr val="FFFFFF"/>
                    </a:solidFill>
                    <a:effectLst/>
                    <a:uLnTx/>
                    <a:uFillTx/>
                    <a:latin typeface="Segoe UI Light"/>
                    <a:ea typeface="+mn-ea"/>
                    <a:cs typeface="+mn-cs"/>
                  </a:rPr>
                </a:br>
                <a:r>
                  <a:rPr kumimoji="0" lang="en-US" sz="2800" b="0" i="0" u="none" strike="noStrike" kern="0" cap="none" spc="0" normalizeH="0" baseline="0" noProof="0" dirty="0">
                    <a:ln>
                      <a:noFill/>
                    </a:ln>
                    <a:solidFill>
                      <a:srgbClr val="FFFFFF"/>
                    </a:solidFill>
                    <a:effectLst/>
                    <a:uLnTx/>
                    <a:uFillTx/>
                    <a:latin typeface="Segoe UI Light"/>
                    <a:ea typeface="+mn-ea"/>
                    <a:cs typeface="+mn-cs"/>
                  </a:rPr>
                  <a:t>Enterprise &amp; </a:t>
                </a:r>
                <a:r>
                  <a:rPr kumimoji="0" lang="en-US" sz="2800" b="0" i="0" u="none" strike="noStrike" kern="0" cap="none" spc="0" normalizeH="0" baseline="0" noProof="0" dirty="0" err="1">
                    <a:ln>
                      <a:noFill/>
                    </a:ln>
                    <a:solidFill>
                      <a:srgbClr val="FFFFFF"/>
                    </a:solidFill>
                    <a:effectLst/>
                    <a:uLnTx/>
                    <a:uFillTx/>
                    <a:latin typeface="Segoe UI Light"/>
                    <a:ea typeface="+mn-ea"/>
                    <a:cs typeface="+mn-cs"/>
                  </a:rPr>
                  <a:t>Xamarin</a:t>
                </a:r>
                <a:endParaRPr kumimoji="0" lang="en-US" sz="2800" b="0" i="0" u="none" strike="noStrike" kern="0" cap="none" spc="0" normalizeH="0" baseline="0" noProof="0" dirty="0">
                  <a:ln>
                    <a:noFill/>
                  </a:ln>
                  <a:solidFill>
                    <a:srgbClr val="FFFFFF"/>
                  </a:solidFill>
                  <a:effectLst/>
                  <a:uLnTx/>
                  <a:uFillTx/>
                  <a:latin typeface="Segoe UI Light"/>
                  <a:ea typeface="+mn-ea"/>
                  <a:cs typeface="+mn-cs"/>
                </a:endParaRPr>
              </a:p>
            </p:txBody>
          </p:sp>
          <p:sp>
            <p:nvSpPr>
              <p:cNvPr id="19" name="TextBox 18"/>
              <p:cNvSpPr txBox="1"/>
              <p:nvPr/>
            </p:nvSpPr>
            <p:spPr>
              <a:xfrm>
                <a:off x="8685092" y="1369367"/>
                <a:ext cx="3419145" cy="726351"/>
              </a:xfrm>
              <a:prstGeom prst="rect">
                <a:avLst/>
              </a:prstGeom>
              <a:noFill/>
            </p:spPr>
            <p:txBody>
              <a:bodyPr wrap="square" lIns="0" tIns="109726" rIns="0" bIns="0" rtlCol="0">
                <a:spAutoFit/>
              </a:bodyPr>
              <a:lstStyle/>
              <a:p>
                <a:pPr marL="0" marR="0" lvl="0" indent="0" defTabSz="914374" eaLnBrk="1" fontAlgn="auto" latinLnBrk="0" hangingPunct="1">
                  <a:lnSpc>
                    <a:spcPct val="100000"/>
                  </a:lnSpc>
                  <a:spcBef>
                    <a:spcPts val="600"/>
                  </a:spcBef>
                  <a:spcAft>
                    <a:spcPts val="0"/>
                  </a:spcAft>
                  <a:buClrTx/>
                  <a:buSzPct val="50000"/>
                  <a:buFontTx/>
                  <a:buNone/>
                  <a:tabLst/>
                  <a:defRPr/>
                </a:pPr>
                <a:r>
                  <a:rPr kumimoji="0" lang="en-US" sz="2000" b="0" i="0" u="none" strike="noStrike" kern="0" cap="none" spc="-70" normalizeH="0" baseline="0" noProof="0" dirty="0">
                    <a:ln>
                      <a:noFill/>
                    </a:ln>
                    <a:solidFill>
                      <a:srgbClr val="FFFFFF"/>
                    </a:solidFill>
                    <a:effectLst/>
                    <a:uLnTx/>
                    <a:uFillTx/>
                    <a:latin typeface="Segoe UI Light"/>
                  </a:rPr>
                  <a:t>Enterprise-grade tools for projects</a:t>
                </a:r>
                <a:r>
                  <a:rPr kumimoji="0" lang="en-US" sz="2000" b="0" i="0" u="none" strike="noStrike" kern="0" cap="none" spc="50" normalizeH="0" baseline="0" noProof="0" dirty="0">
                    <a:ln>
                      <a:noFill/>
                    </a:ln>
                    <a:solidFill>
                      <a:srgbClr val="FFFFFF"/>
                    </a:solidFill>
                    <a:effectLst/>
                    <a:uLnTx/>
                    <a:uFillTx/>
                    <a:latin typeface="Segoe UI Light"/>
                  </a:rPr>
                  <a:t> of any size and</a:t>
                </a:r>
                <a:r>
                  <a:rPr kumimoji="0" lang="en-US" sz="2000" b="0" i="0" u="none" strike="noStrike" kern="0" cap="none" spc="0" normalizeH="0" baseline="0" noProof="0" dirty="0">
                    <a:ln>
                      <a:noFill/>
                    </a:ln>
                    <a:solidFill>
                      <a:srgbClr val="FFFFFF"/>
                    </a:solidFill>
                    <a:effectLst/>
                    <a:uLnTx/>
                    <a:uFillTx/>
                    <a:latin typeface="Segoe UI Light"/>
                  </a:rPr>
                  <a:t> complexity</a:t>
                </a:r>
              </a:p>
            </p:txBody>
          </p:sp>
          <p:sp>
            <p:nvSpPr>
              <p:cNvPr id="21" name="Rectangle 20"/>
              <p:cNvSpPr/>
              <p:nvPr/>
            </p:nvSpPr>
            <p:spPr bwMode="auto">
              <a:xfrm>
                <a:off x="8504237" y="2246594"/>
                <a:ext cx="3600000" cy="4389188"/>
              </a:xfrm>
              <a:prstGeom prst="rect">
                <a:avLst/>
              </a:prstGeom>
              <a:solidFill>
                <a:srgbClr val="442359">
                  <a:alpha val="80000"/>
                </a:srgbClr>
              </a:solidFill>
              <a:ln w="22225" cap="flat">
                <a:noFill/>
                <a:prstDash val="solid"/>
                <a:miter lim="800000"/>
                <a:headEnd/>
                <a:tailEnd/>
              </a:ln>
            </p:spPr>
            <p:txBody>
              <a:bodyPr vert="horz" wrap="square" lIns="144000" tIns="45719" rIns="91438" bIns="45719" numCol="1" anchor="t" anchorCtr="0" compatLnSpc="1">
                <a:prstTxWarp prst="textNoShape">
                  <a:avLst/>
                </a:prstTxWarp>
              </a:bodyPr>
              <a:lstStyle/>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Key scenarios</a:t>
                </a: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a:p>
                <a:pPr marL="285750" marR="0" lvl="0" indent="-285750" defTabSz="914374" eaLnBrk="1" fontAlgn="auto" latinLnBrk="0" hangingPunct="1">
                  <a:lnSpc>
                    <a:spcPct val="9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Productivity for enterprise application development and deployment</a:t>
                </a:r>
              </a:p>
              <a:p>
                <a:pPr marL="285750" marR="0" lvl="0" indent="-285750" defTabSz="914374" eaLnBrk="1" fontAlgn="auto" latinLnBrk="0" hangingPunct="1">
                  <a:lnSpc>
                    <a:spcPct val="9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Enterprise-level security</a:t>
                </a:r>
              </a:p>
              <a:p>
                <a:pPr marL="285750" marR="0" lvl="0" indent="-285750" defTabSz="914374" eaLnBrk="1" fontAlgn="auto" latinLnBrk="0" hangingPunct="1">
                  <a:lnSpc>
                    <a:spcPct val="9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Enterprise-level quality</a:t>
                </a:r>
                <a:endParaRPr kumimoji="0" lang="en-US" sz="1300" b="0" i="0" u="none" strike="noStrike" kern="0" cap="none" spc="0" normalizeH="0" baseline="0" noProof="0" dirty="0">
                  <a:ln>
                    <a:noFill/>
                  </a:ln>
                  <a:solidFill>
                    <a:srgbClr val="FFFFFF"/>
                  </a:solidFill>
                  <a:effectLst/>
                  <a:uLnTx/>
                  <a:uFillTx/>
                  <a:latin typeface="Segoe UI"/>
                </a:endParaRPr>
              </a:p>
              <a:p>
                <a:pPr marL="0" marR="0" lvl="0" indent="0" defTabSz="914374"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rPr>
                  <a:t>Key IDE features</a:t>
                </a:r>
                <a:endParaRPr kumimoji="0" lang="en-US" sz="2000" b="0" i="0" u="none" strike="noStrike" kern="0" cap="none" spc="0" normalizeH="0" baseline="0" noProof="0" dirty="0">
                  <a:ln>
                    <a:noFill/>
                  </a:ln>
                  <a:solidFill>
                    <a:srgbClr val="FFFFFF"/>
                  </a:solidFill>
                  <a:effectLst/>
                  <a:uLnTx/>
                  <a:uFillTx/>
                </a:endParaRPr>
              </a:p>
              <a:p>
                <a:pPr marL="285750" marR="0" lvl="0" indent="-285750" defTabSz="914374" eaLnBrk="1" fontAlgn="auto" latinLnBrk="0" hangingPunct="1">
                  <a:lnSpc>
                    <a:spcPct val="9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Embedded Assemblies</a:t>
                </a:r>
              </a:p>
              <a:p>
                <a:pPr marL="285750" marR="0" lvl="0" indent="-285750" defTabSz="914374" eaLnBrk="1" fontAlgn="auto" latinLnBrk="0" hangingPunct="1">
                  <a:lnSpc>
                    <a:spcPct val="9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Live Inspection </a:t>
                </a:r>
                <a:r>
                  <a:rPr kumimoji="0" lang="en-US" sz="1300" b="0" i="1" u="none" strike="noStrike" kern="0" cap="none" spc="0" normalizeH="0" baseline="0" noProof="0" dirty="0">
                    <a:ln>
                      <a:noFill/>
                    </a:ln>
                    <a:solidFill>
                      <a:srgbClr val="FFFFFF"/>
                    </a:solidFill>
                    <a:effectLst/>
                    <a:uLnTx/>
                    <a:uFillTx/>
                  </a:rPr>
                  <a:t>(Preview)</a:t>
                </a:r>
              </a:p>
              <a:p>
                <a:pPr marL="285750" marR="0" lvl="0" indent="-285750" defTabSz="914374" eaLnBrk="1" fontAlgn="auto" latinLnBrk="0" hangingPunct="1">
                  <a:lnSpc>
                    <a:spcPct val="9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err="1">
                    <a:ln>
                      <a:noFill/>
                    </a:ln>
                    <a:solidFill>
                      <a:srgbClr val="FFFFFF"/>
                    </a:solidFill>
                    <a:effectLst/>
                    <a:uLnTx/>
                    <a:uFillTx/>
                  </a:rPr>
                  <a:t>Xamarin</a:t>
                </a:r>
                <a:r>
                  <a:rPr kumimoji="0" lang="en-US" sz="1300" b="0" i="0" u="none" strike="noStrike" kern="0" cap="none" spc="0" normalizeH="0" baseline="0" noProof="0" dirty="0">
                    <a:ln>
                      <a:noFill/>
                    </a:ln>
                    <a:solidFill>
                      <a:srgbClr val="FFFFFF"/>
                    </a:solidFill>
                    <a:effectLst/>
                    <a:uLnTx/>
                    <a:uFillTx/>
                  </a:rPr>
                  <a:t> Profiler </a:t>
                </a:r>
                <a:r>
                  <a:rPr kumimoji="0" lang="en-US" sz="1300" b="0" i="1" u="none" strike="noStrike" kern="0" cap="none" spc="0" normalizeH="0" baseline="0" noProof="0" dirty="0">
                    <a:ln>
                      <a:noFill/>
                    </a:ln>
                    <a:solidFill>
                      <a:srgbClr val="FFFFFF"/>
                    </a:solidFill>
                    <a:effectLst/>
                    <a:uLnTx/>
                    <a:uFillTx/>
                  </a:rPr>
                  <a:t>(Preview)</a:t>
                </a:r>
              </a:p>
              <a:p>
                <a:pPr marL="0" marR="0" lvl="0" indent="0" defTabSz="914374"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rPr>
                  <a:t>New subscription benefits</a:t>
                </a:r>
                <a:endParaRPr kumimoji="0" lang="en-US" sz="2000" b="0" i="0" u="none" strike="noStrike" kern="0" cap="none" spc="0" normalizeH="0" baseline="0" noProof="0" dirty="0">
                  <a:ln>
                    <a:noFill/>
                  </a:ln>
                  <a:solidFill>
                    <a:srgbClr val="FFFFFF"/>
                  </a:solidFill>
                  <a:effectLst/>
                  <a:uLnTx/>
                  <a:uFillTx/>
                </a:endParaRPr>
              </a:p>
              <a:p>
                <a:pPr marL="285750" marR="0" lvl="0" indent="-285750" defTabSz="914374" eaLnBrk="1" fontAlgn="auto" latinLnBrk="0" hangingPunct="1">
                  <a:lnSpc>
                    <a:spcPct val="9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25% </a:t>
                </a:r>
                <a:r>
                  <a:rPr kumimoji="0" lang="en-US" sz="1300" b="0" i="0" u="none" strike="noStrike" kern="0" cap="none" spc="0" normalizeH="0" baseline="0" noProof="0" dirty="0" err="1">
                    <a:ln>
                      <a:noFill/>
                    </a:ln>
                    <a:solidFill>
                      <a:srgbClr val="FFFFFF"/>
                    </a:solidFill>
                    <a:effectLst/>
                    <a:uLnTx/>
                    <a:uFillTx/>
                  </a:rPr>
                  <a:t>Xamarin</a:t>
                </a:r>
                <a:r>
                  <a:rPr kumimoji="0" lang="en-US" sz="1300" b="0" i="0" u="none" strike="noStrike" kern="0" cap="none" spc="0" normalizeH="0" baseline="0" noProof="0" dirty="0">
                    <a:ln>
                      <a:noFill/>
                    </a:ln>
                    <a:solidFill>
                      <a:srgbClr val="FFFFFF"/>
                    </a:solidFill>
                    <a:effectLst/>
                    <a:uLnTx/>
                    <a:uFillTx/>
                  </a:rPr>
                  <a:t> Test Cloud discount</a:t>
                </a:r>
              </a:p>
              <a:p>
                <a:pPr marL="285750" marR="0" lvl="0" indent="-285750" defTabSz="914374" eaLnBrk="1" fontAlgn="auto" latinLnBrk="0" hangingPunct="1">
                  <a:lnSpc>
                    <a:spcPct val="9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Additional </a:t>
                </a:r>
                <a:r>
                  <a:rPr kumimoji="0" lang="en-US" sz="1300" b="0" i="0" u="none" strike="noStrike" kern="0" cap="none" spc="0" normalizeH="0" baseline="0" noProof="0" dirty="0" err="1">
                    <a:ln>
                      <a:noFill/>
                    </a:ln>
                    <a:solidFill>
                      <a:srgbClr val="FFFFFF"/>
                    </a:solidFill>
                    <a:effectLst/>
                    <a:uLnTx/>
                    <a:uFillTx/>
                  </a:rPr>
                  <a:t>Xamarin</a:t>
                </a:r>
                <a:r>
                  <a:rPr kumimoji="0" lang="en-US" sz="1300" b="0" i="0" u="none" strike="noStrike" kern="0" cap="none" spc="0" normalizeH="0" baseline="0" noProof="0" dirty="0">
                    <a:ln>
                      <a:noFill/>
                    </a:ln>
                    <a:solidFill>
                      <a:srgbClr val="FFFFFF"/>
                    </a:solidFill>
                    <a:effectLst/>
                    <a:uLnTx/>
                    <a:uFillTx/>
                  </a:rPr>
                  <a:t> Studio features</a:t>
                </a:r>
              </a:p>
              <a:p>
                <a:pPr marL="285750" marR="0" lvl="0" indent="-285750" defTabSz="914374" eaLnBrk="1" fontAlgn="auto" latinLnBrk="0" hangingPunct="1">
                  <a:lnSpc>
                    <a:spcPct val="9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Access to ~9 additional recorded </a:t>
                </a:r>
                <a:r>
                  <a:rPr kumimoji="0" lang="en-US" sz="1300" b="0" i="0" u="none" strike="noStrike" kern="0" cap="none" spc="0" normalizeH="0" baseline="0" noProof="0" dirty="0" err="1">
                    <a:ln>
                      <a:noFill/>
                    </a:ln>
                    <a:solidFill>
                      <a:srgbClr val="FFFFFF"/>
                    </a:solidFill>
                    <a:effectLst/>
                    <a:uLnTx/>
                    <a:uFillTx/>
                  </a:rPr>
                  <a:t>Xamarin</a:t>
                </a:r>
                <a:r>
                  <a:rPr kumimoji="0" lang="en-US" sz="1300" b="0" i="0" u="none" strike="noStrike" kern="0" cap="none" spc="0" normalizeH="0" baseline="0" noProof="0" dirty="0">
                    <a:ln>
                      <a:noFill/>
                    </a:ln>
                    <a:solidFill>
                      <a:srgbClr val="FFFFFF"/>
                    </a:solidFill>
                    <a:effectLst/>
                    <a:uLnTx/>
                    <a:uFillTx/>
                  </a:rPr>
                  <a:t> University classes</a:t>
                </a:r>
                <a:endParaRPr kumimoji="0" lang="en-US" sz="1300" b="0" i="0" u="none" strike="noStrike" kern="0" cap="none" spc="0" normalizeH="0" baseline="0" noProof="0" dirty="0">
                  <a:ln>
                    <a:noFill/>
                  </a:ln>
                  <a:solidFill>
                    <a:srgbClr val="FFFFFF"/>
                  </a:solidFill>
                  <a:effectLst/>
                  <a:uLnTx/>
                  <a:uFillTx/>
                  <a:latin typeface="Segoe UI"/>
                </a:endParaRPr>
              </a:p>
            </p:txBody>
          </p:sp>
        </p:grpSp>
        <p:sp>
          <p:nvSpPr>
            <p:cNvPr id="48" name="Rectangle 47"/>
            <p:cNvSpPr/>
            <p:nvPr/>
          </p:nvSpPr>
          <p:spPr bwMode="auto">
            <a:xfrm>
              <a:off x="376695" y="350806"/>
              <a:ext cx="7967888" cy="6284976"/>
            </a:xfrm>
            <a:prstGeom prst="rect">
              <a:avLst/>
            </a:prstGeom>
            <a:solidFill>
              <a:schemeClr val="accent3">
                <a:lumMod val="60000"/>
                <a:lumOff val="40000"/>
              </a:schemeClr>
            </a:solidFill>
            <a:ln w="38100" cap="flat">
              <a:noFill/>
              <a:prstDash val="sysDot"/>
              <a:miter lim="800000"/>
              <a:headEnd/>
              <a:tailEnd/>
            </a:ln>
            <a:effectLst/>
          </p:spPr>
          <p:txBody>
            <a:bodyPr vert="horz" wrap="square" lIns="91438" tIns="45719" rIns="91438" bIns="45719" numCol="1" anchor="t" anchorCtr="0" compatLnSpc="1">
              <a:prstTxWarp prst="textNoShape">
                <a:avLst/>
              </a:prstTxWarp>
            </a:bodyPr>
            <a:lstStyle/>
            <a:p>
              <a:pPr marL="0" marR="0" lvl="0" indent="0" algn="l" defTabSz="9143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49" name="TextBox 48"/>
            <p:cNvSpPr txBox="1"/>
            <p:nvPr/>
          </p:nvSpPr>
          <p:spPr>
            <a:xfrm>
              <a:off x="4754436" y="463582"/>
              <a:ext cx="3419145" cy="1000273"/>
            </a:xfrm>
            <a:prstGeom prst="rect">
              <a:avLst/>
            </a:prstGeom>
            <a:noFill/>
          </p:spPr>
          <p:txBody>
            <a:bodyPr wrap="square" lIns="0" tIns="137159" rIns="0" bIns="0" rtlCol="0">
              <a:spAutoFit/>
            </a:bodyPr>
            <a:lstStyle/>
            <a:p>
              <a:pPr marL="0" marR="0" lvl="0" indent="0" algn="l" defTabSz="914374" rtl="0" eaLnBrk="1" fontAlgn="auto" latinLnBrk="0" hangingPunct="1">
                <a:lnSpc>
                  <a:spcPct val="100000"/>
                </a:lnSpc>
                <a:spcBef>
                  <a:spcPts val="80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ea typeface="+mn-ea"/>
                  <a:cs typeface="+mn-cs"/>
                </a:rPr>
                <a:t>Visual Studio</a:t>
              </a:r>
              <a:br>
                <a:rPr kumimoji="0" lang="en-US" sz="2800" b="0" i="0" u="none" strike="noStrike" kern="0" cap="none" spc="0" normalizeH="0" baseline="0" noProof="0" dirty="0">
                  <a:ln>
                    <a:noFill/>
                  </a:ln>
                  <a:solidFill>
                    <a:srgbClr val="FFFFFF"/>
                  </a:solidFill>
                  <a:effectLst/>
                  <a:uLnTx/>
                  <a:uFillTx/>
                  <a:latin typeface="Segoe UI Light"/>
                  <a:ea typeface="+mn-ea"/>
                  <a:cs typeface="+mn-cs"/>
                </a:rPr>
              </a:br>
              <a:r>
                <a:rPr kumimoji="0" lang="en-US" sz="2800" b="0" i="0" u="none" strike="noStrike" kern="0" cap="none" spc="-80" normalizeH="0" baseline="0" noProof="0" dirty="0">
                  <a:ln>
                    <a:noFill/>
                  </a:ln>
                  <a:solidFill>
                    <a:srgbClr val="FFFFFF"/>
                  </a:solidFill>
                  <a:effectLst/>
                  <a:uLnTx/>
                  <a:uFillTx/>
                  <a:latin typeface="Segoe UI Light"/>
                  <a:ea typeface="+mn-ea"/>
                  <a:cs typeface="+mn-cs"/>
                </a:rPr>
                <a:t>Professional &amp; </a:t>
              </a:r>
              <a:r>
                <a:rPr kumimoji="0" lang="en-US" sz="2800" b="0" i="0" u="none" strike="noStrike" kern="0" cap="none" spc="-80" normalizeH="0" baseline="0" noProof="0" dirty="0" err="1">
                  <a:ln>
                    <a:noFill/>
                  </a:ln>
                  <a:solidFill>
                    <a:srgbClr val="FFFFFF"/>
                  </a:solidFill>
                  <a:effectLst/>
                  <a:uLnTx/>
                  <a:uFillTx/>
                  <a:latin typeface="Segoe UI Light"/>
                  <a:ea typeface="+mn-ea"/>
                  <a:cs typeface="+mn-cs"/>
                </a:rPr>
                <a:t>Xamarin</a:t>
              </a:r>
              <a:endParaRPr kumimoji="0" lang="en-US" sz="2800" b="0" i="0" u="none" strike="noStrike" kern="0" cap="none" spc="-80" normalizeH="0" baseline="0" noProof="0" dirty="0">
                <a:ln>
                  <a:noFill/>
                </a:ln>
                <a:solidFill>
                  <a:srgbClr val="FFFFFF"/>
                </a:solidFill>
                <a:effectLst/>
                <a:uLnTx/>
                <a:uFillTx/>
                <a:latin typeface="Segoe UI Light"/>
                <a:ea typeface="+mn-ea"/>
                <a:cs typeface="+mn-cs"/>
              </a:endParaRPr>
            </a:p>
          </p:txBody>
        </p:sp>
        <p:sp>
          <p:nvSpPr>
            <p:cNvPr id="50" name="TextBox 49"/>
            <p:cNvSpPr txBox="1"/>
            <p:nvPr/>
          </p:nvSpPr>
          <p:spPr>
            <a:xfrm>
              <a:off x="4754436" y="1387655"/>
              <a:ext cx="3419145" cy="726351"/>
            </a:xfrm>
            <a:prstGeom prst="rect">
              <a:avLst/>
            </a:prstGeom>
            <a:noFill/>
          </p:spPr>
          <p:txBody>
            <a:bodyPr wrap="square" lIns="0" tIns="109726" rIns="0" bIns="0" rtlCol="0">
              <a:spAutoFit/>
            </a:bodyPr>
            <a:lstStyle/>
            <a:p>
              <a:pPr marL="0" marR="0" lvl="0" indent="0" defTabSz="914374" eaLnBrk="1" fontAlgn="auto" latinLnBrk="0" hangingPunct="1">
                <a:lnSpc>
                  <a:spcPct val="10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rPr>
                <a:t>Tools for individual developer and small team productivity</a:t>
              </a:r>
            </a:p>
          </p:txBody>
        </p:sp>
        <p:sp>
          <p:nvSpPr>
            <p:cNvPr id="51" name="Rectangle 50"/>
            <p:cNvSpPr/>
            <p:nvPr/>
          </p:nvSpPr>
          <p:spPr bwMode="auto">
            <a:xfrm>
              <a:off x="4592182" y="2246594"/>
              <a:ext cx="3600000" cy="4256600"/>
            </a:xfrm>
            <a:prstGeom prst="rect">
              <a:avLst/>
            </a:prstGeom>
            <a:solidFill>
              <a:schemeClr val="accent3"/>
            </a:solidFill>
            <a:ln w="22225" cap="flat">
              <a:noFill/>
              <a:prstDash val="solid"/>
              <a:miter lim="800000"/>
              <a:headEnd/>
              <a:tailEnd/>
            </a:ln>
          </p:spPr>
          <p:txBody>
            <a:bodyPr vert="horz" wrap="square" lIns="144000" tIns="45719" rIns="91438" bIns="45719" numCol="1" anchor="t" anchorCtr="0" compatLnSpc="1">
              <a:prstTxWarp prst="textNoShape">
                <a:avLst/>
              </a:prstTxWarp>
            </a:bodyPr>
            <a:lstStyle/>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Key scenarios</a:t>
              </a: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a:p>
              <a:pPr marL="285750" marR="0" lvl="0" indent="-285750" defTabSz="914374" eaLnBrk="1" fontAlgn="auto" latinLnBrk="0" hangingPunct="1">
                <a:lnSpc>
                  <a:spcPct val="9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Unrestricted, professional mobile </a:t>
              </a:r>
              <a:r>
                <a:rPr kumimoji="0" lang="en-US" sz="1300" b="0" i="0" u="none" strike="noStrike" kern="0" cap="none" spc="-40" normalizeH="0" baseline="0" noProof="0" dirty="0">
                  <a:ln>
                    <a:noFill/>
                  </a:ln>
                  <a:solidFill>
                    <a:srgbClr val="FFFFFF"/>
                  </a:solidFill>
                  <a:effectLst/>
                  <a:uLnTx/>
                  <a:uFillTx/>
                </a:rPr>
                <a:t>development, code sharing and debugging</a:t>
              </a:r>
            </a:p>
            <a:p>
              <a:pPr marL="285750" marR="0" lvl="0" indent="-285750" defTabSz="914374" eaLnBrk="1" fontAlgn="auto" latinLnBrk="0" hangingPunct="1">
                <a:lnSpc>
                  <a:spcPct val="9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Productive development of professional, high-quality applications</a:t>
              </a:r>
              <a:endParaRPr kumimoji="0" lang="en-US" sz="1300" b="0" i="0" u="none" strike="noStrike" kern="0" cap="none" spc="0" normalizeH="0" baseline="0" noProof="0" dirty="0">
                <a:ln>
                  <a:noFill/>
                </a:ln>
                <a:solidFill>
                  <a:srgbClr val="FFFFFF"/>
                </a:solidFill>
                <a:effectLst/>
                <a:uLnTx/>
                <a:uFillTx/>
                <a:latin typeface="Segoe UI"/>
              </a:endParaRPr>
            </a:p>
            <a:p>
              <a:pPr marL="0" marR="0" lvl="0" indent="0" defTabSz="914374"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rPr>
                <a:t>Key IDE features</a:t>
              </a:r>
              <a:endParaRPr kumimoji="0" lang="en-US" sz="2000" b="0" i="0" u="none" strike="noStrike" kern="0" cap="none" spc="0" normalizeH="0" baseline="0" noProof="0" dirty="0">
                <a:ln>
                  <a:noFill/>
                </a:ln>
                <a:solidFill>
                  <a:srgbClr val="FFFFFF"/>
                </a:solidFill>
                <a:effectLst/>
                <a:uLnTx/>
                <a:uFillTx/>
              </a:endParaRPr>
            </a:p>
            <a:p>
              <a:pPr marL="285750" marR="0" lvl="0" indent="-285750" defTabSz="914374" eaLnBrk="1" fontAlgn="auto" latinLnBrk="0" hangingPunct="1">
                <a:lnSpc>
                  <a:spcPct val="9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No license restrictions for VS IDE</a:t>
              </a:r>
            </a:p>
            <a:p>
              <a:pPr marL="285750" marR="0" lvl="0" indent="-285750" defTabSz="914374" eaLnBrk="1" fontAlgn="auto" latinLnBrk="0" hangingPunct="1">
                <a:lnSpc>
                  <a:spcPct val="9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No license restrictions for </a:t>
              </a:r>
              <a:r>
                <a:rPr kumimoji="0" lang="en-US" sz="1300" b="0" i="0" u="none" strike="noStrike" kern="0" cap="none" spc="0" normalizeH="0" baseline="0" noProof="0" dirty="0" err="1">
                  <a:ln>
                    <a:noFill/>
                  </a:ln>
                  <a:solidFill>
                    <a:srgbClr val="FFFFFF"/>
                  </a:solidFill>
                  <a:effectLst/>
                  <a:uLnTx/>
                  <a:uFillTx/>
                </a:rPr>
                <a:t>Xamarin</a:t>
              </a:r>
              <a:r>
                <a:rPr kumimoji="0" lang="en-US" sz="1300" b="0" i="0" u="none" strike="noStrike" kern="0" cap="none" spc="0" normalizeH="0" baseline="0" noProof="0" dirty="0">
                  <a:ln>
                    <a:noFill/>
                  </a:ln>
                  <a:solidFill>
                    <a:srgbClr val="FFFFFF"/>
                  </a:solidFill>
                  <a:effectLst/>
                  <a:uLnTx/>
                  <a:uFillTx/>
                </a:rPr>
                <a:t> Studio</a:t>
              </a:r>
              <a:endParaRPr kumimoji="0" lang="en-US" sz="1300" b="0" i="1" u="none" strike="noStrike" kern="0" cap="none" spc="0" normalizeH="0" baseline="0" noProof="0" dirty="0">
                <a:ln>
                  <a:noFill/>
                </a:ln>
                <a:solidFill>
                  <a:srgbClr val="FFFFFF"/>
                </a:solidFill>
                <a:effectLst/>
                <a:uLnTx/>
                <a:uFillTx/>
              </a:endParaRPr>
            </a:p>
            <a:p>
              <a:pPr marL="0" marR="0" lvl="0" indent="0" defTabSz="914374"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rPr>
                <a:t>New subscription benefits</a:t>
              </a:r>
              <a:endParaRPr kumimoji="0" lang="en-US" sz="2000" b="0" i="0" u="none" strike="noStrike" kern="0" cap="none" spc="0" normalizeH="0" baseline="0" noProof="0" dirty="0">
                <a:ln>
                  <a:noFill/>
                </a:ln>
                <a:solidFill>
                  <a:srgbClr val="FFFFFF"/>
                </a:solidFill>
                <a:effectLst/>
                <a:uLnTx/>
                <a:uFillTx/>
              </a:endParaRPr>
            </a:p>
            <a:p>
              <a:pPr marL="285750" marR="0" lvl="0" indent="-285750" defTabSz="914374" eaLnBrk="1" fontAlgn="auto" latinLnBrk="0" hangingPunct="1">
                <a:lnSpc>
                  <a:spcPct val="9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Additional </a:t>
              </a:r>
              <a:r>
                <a:rPr kumimoji="0" lang="en-US" sz="1300" b="0" i="0" u="none" strike="noStrike" kern="0" cap="none" spc="0" normalizeH="0" baseline="0" noProof="0" dirty="0" err="1">
                  <a:ln>
                    <a:noFill/>
                  </a:ln>
                  <a:solidFill>
                    <a:srgbClr val="FFFFFF"/>
                  </a:solidFill>
                  <a:effectLst/>
                  <a:uLnTx/>
                  <a:uFillTx/>
                </a:rPr>
                <a:t>Xamarin</a:t>
              </a:r>
              <a:r>
                <a:rPr kumimoji="0" lang="en-US" sz="1300" b="0" i="0" u="none" strike="noStrike" kern="0" cap="none" spc="0" normalizeH="0" baseline="0" noProof="0" dirty="0">
                  <a:ln>
                    <a:noFill/>
                  </a:ln>
                  <a:solidFill>
                    <a:srgbClr val="FFFFFF"/>
                  </a:solidFill>
                  <a:effectLst/>
                  <a:uLnTx/>
                  <a:uFillTx/>
                </a:rPr>
                <a:t> Studio features</a:t>
              </a:r>
            </a:p>
            <a:p>
              <a:pPr marL="285750" marR="0" lvl="0" indent="-285750" defTabSz="914374" eaLnBrk="1" fontAlgn="auto" latinLnBrk="0" hangingPunct="1">
                <a:lnSpc>
                  <a:spcPct val="9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Access to ~9 additional recorded </a:t>
              </a:r>
              <a:r>
                <a:rPr kumimoji="0" lang="en-US" sz="1300" b="0" i="0" u="none" strike="noStrike" kern="0" cap="none" spc="0" normalizeH="0" baseline="0" noProof="0" dirty="0" err="1">
                  <a:ln>
                    <a:noFill/>
                  </a:ln>
                  <a:solidFill>
                    <a:srgbClr val="FFFFFF"/>
                  </a:solidFill>
                  <a:effectLst/>
                  <a:uLnTx/>
                  <a:uFillTx/>
                </a:rPr>
                <a:t>Xamarin</a:t>
              </a:r>
              <a:r>
                <a:rPr kumimoji="0" lang="en-US" sz="1300" b="0" i="0" u="none" strike="noStrike" kern="0" cap="none" spc="0" normalizeH="0" baseline="0" noProof="0" dirty="0">
                  <a:ln>
                    <a:noFill/>
                  </a:ln>
                  <a:solidFill>
                    <a:srgbClr val="FFFFFF"/>
                  </a:solidFill>
                  <a:effectLst/>
                  <a:uLnTx/>
                  <a:uFillTx/>
                </a:rPr>
                <a:t> University classes</a:t>
              </a:r>
            </a:p>
          </p:txBody>
        </p:sp>
        <p:sp>
          <p:nvSpPr>
            <p:cNvPr id="53" name="Rectangle 52"/>
            <p:cNvSpPr/>
            <p:nvPr/>
          </p:nvSpPr>
          <p:spPr bwMode="auto">
            <a:xfrm>
              <a:off x="529096" y="483394"/>
              <a:ext cx="3910686" cy="6019800"/>
            </a:xfrm>
            <a:prstGeom prst="rect">
              <a:avLst/>
            </a:prstGeom>
            <a:solidFill>
              <a:schemeClr val="accent3">
                <a:lumMod val="40000"/>
                <a:lumOff val="60000"/>
              </a:schemeClr>
            </a:solidFill>
            <a:ln w="38100" cap="flat">
              <a:noFill/>
              <a:prstDash val="sysDot"/>
              <a:miter lim="800000"/>
              <a:headEnd/>
              <a:tailEnd/>
            </a:ln>
            <a:effectLst/>
          </p:spPr>
          <p:txBody>
            <a:bodyPr vert="horz" wrap="square" lIns="91438" tIns="45719" rIns="91438" bIns="45719" numCol="1" anchor="t" anchorCtr="0" compatLnSpc="1">
              <a:prstTxWarp prst="textNoShape">
                <a:avLst/>
              </a:prstTxWarp>
            </a:bodyPr>
            <a:lstStyle/>
            <a:p>
              <a:pPr marL="0" marR="0" lvl="0" indent="0" algn="l" defTabSz="9143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4" name="TextBox 53"/>
            <p:cNvSpPr txBox="1"/>
            <p:nvPr/>
          </p:nvSpPr>
          <p:spPr>
            <a:xfrm>
              <a:off x="865294" y="483394"/>
              <a:ext cx="3419145" cy="1000273"/>
            </a:xfrm>
            <a:prstGeom prst="rect">
              <a:avLst/>
            </a:prstGeom>
            <a:noFill/>
          </p:spPr>
          <p:txBody>
            <a:bodyPr wrap="square" lIns="0" tIns="137159" rIns="0" bIns="0" rtlCol="0">
              <a:spAutoFit/>
            </a:bodyPr>
            <a:lstStyle/>
            <a:p>
              <a:pPr marL="0" marR="0" lvl="0" indent="0" algn="l" defTabSz="914374" rtl="0" eaLnBrk="1" fontAlgn="auto" latinLnBrk="0" hangingPunct="1">
                <a:lnSpc>
                  <a:spcPct val="100000"/>
                </a:lnSpc>
                <a:spcBef>
                  <a:spcPts val="800"/>
                </a:spcBef>
                <a:spcAft>
                  <a:spcPts val="0"/>
                </a:spcAft>
                <a:buClrTx/>
                <a:buSzTx/>
                <a:buFontTx/>
                <a:buNone/>
                <a:tabLst/>
                <a:defRPr/>
              </a:pPr>
              <a:r>
                <a:rPr kumimoji="0" lang="en-US" sz="2800" b="0" i="0" u="none" strike="noStrike" kern="0" cap="none" spc="-50" normalizeH="0" baseline="0" noProof="0" dirty="0">
                  <a:ln>
                    <a:noFill/>
                  </a:ln>
                  <a:solidFill>
                    <a:srgbClr val="FFFFFF"/>
                  </a:solidFill>
                  <a:effectLst/>
                  <a:uLnTx/>
                  <a:uFillTx/>
                  <a:latin typeface="Segoe UI Light"/>
                  <a:ea typeface="+mn-ea"/>
                  <a:cs typeface="+mn-cs"/>
                </a:rPr>
                <a:t>Visual Studio</a:t>
              </a:r>
              <a:br>
                <a:rPr kumimoji="0" lang="en-US" sz="2800" b="0" i="0" u="none" strike="noStrike" kern="0" cap="none" spc="-50" normalizeH="0" baseline="0" noProof="0" dirty="0">
                  <a:ln>
                    <a:noFill/>
                  </a:ln>
                  <a:solidFill>
                    <a:srgbClr val="FFFFFF"/>
                  </a:solidFill>
                  <a:effectLst/>
                  <a:uLnTx/>
                  <a:uFillTx/>
                  <a:latin typeface="Segoe UI Light"/>
                  <a:ea typeface="+mn-ea"/>
                  <a:cs typeface="+mn-cs"/>
                </a:rPr>
              </a:br>
              <a:r>
                <a:rPr kumimoji="0" lang="en-US" sz="2800" b="0" i="0" u="none" strike="noStrike" kern="0" cap="none" spc="-80" normalizeH="0" baseline="0" noProof="0" dirty="0">
                  <a:ln>
                    <a:noFill/>
                  </a:ln>
                  <a:solidFill>
                    <a:srgbClr val="FFFFFF"/>
                  </a:solidFill>
                  <a:effectLst/>
                  <a:uLnTx/>
                  <a:uFillTx/>
                  <a:latin typeface="Segoe UI Light"/>
                  <a:ea typeface="+mn-ea"/>
                  <a:cs typeface="+mn-cs"/>
                </a:rPr>
                <a:t>Community &amp; </a:t>
              </a:r>
              <a:r>
                <a:rPr kumimoji="0" lang="en-US" sz="2800" b="0" i="0" u="none" strike="noStrike" kern="0" cap="none" spc="-80" normalizeH="0" baseline="0" noProof="0" dirty="0" err="1">
                  <a:ln>
                    <a:noFill/>
                  </a:ln>
                  <a:solidFill>
                    <a:srgbClr val="FFFFFF"/>
                  </a:solidFill>
                  <a:effectLst/>
                  <a:uLnTx/>
                  <a:uFillTx/>
                  <a:latin typeface="Segoe UI Light"/>
                  <a:ea typeface="+mn-ea"/>
                  <a:cs typeface="+mn-cs"/>
                </a:rPr>
                <a:t>Xamarin</a:t>
              </a:r>
              <a:endParaRPr kumimoji="0" lang="en-US" sz="2800" b="0" i="0" u="none" strike="noStrike" kern="0" cap="none" spc="-80" normalizeH="0" baseline="0" noProof="0" dirty="0">
                <a:ln>
                  <a:noFill/>
                </a:ln>
                <a:solidFill>
                  <a:srgbClr val="FFFFFF"/>
                </a:solidFill>
                <a:effectLst/>
                <a:uLnTx/>
                <a:uFillTx/>
                <a:latin typeface="Segoe UI Light"/>
                <a:ea typeface="+mn-ea"/>
                <a:cs typeface="+mn-cs"/>
              </a:endParaRPr>
            </a:p>
          </p:txBody>
        </p:sp>
        <p:sp>
          <p:nvSpPr>
            <p:cNvPr id="55" name="TextBox 54"/>
            <p:cNvSpPr txBox="1"/>
            <p:nvPr/>
          </p:nvSpPr>
          <p:spPr>
            <a:xfrm>
              <a:off x="865294" y="1407467"/>
              <a:ext cx="3419145" cy="726351"/>
            </a:xfrm>
            <a:prstGeom prst="rect">
              <a:avLst/>
            </a:prstGeom>
            <a:noFill/>
          </p:spPr>
          <p:txBody>
            <a:bodyPr wrap="square" lIns="0" tIns="109726" rIns="0" bIns="0" rtlCol="0">
              <a:spAutoFit/>
            </a:bodyPr>
            <a:lstStyle/>
            <a:p>
              <a:pPr marL="0" marR="0" lvl="0" indent="0" defTabSz="914374" eaLnBrk="1" fontAlgn="auto" latinLnBrk="0" hangingPunct="1">
                <a:lnSpc>
                  <a:spcPct val="10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rPr>
                <a:t>Tools for small projects in</a:t>
              </a:r>
              <a:br>
                <a:rPr kumimoji="0" lang="en-US" sz="2000" b="0" i="0" u="none" strike="noStrike" kern="0" cap="none" spc="0" normalizeH="0" baseline="0" noProof="0" dirty="0">
                  <a:ln>
                    <a:noFill/>
                  </a:ln>
                  <a:solidFill>
                    <a:srgbClr val="FFFFFF"/>
                  </a:solidFill>
                  <a:effectLst/>
                  <a:uLnTx/>
                  <a:uFillTx/>
                  <a:latin typeface="Segoe UI Light"/>
                </a:rPr>
              </a:br>
              <a:r>
                <a:rPr kumimoji="0" lang="en-US" sz="2000" b="0" i="0" u="none" strike="noStrike" kern="0" cap="none" spc="0" normalizeH="0" baseline="0" noProof="0" dirty="0">
                  <a:ln>
                    <a:noFill/>
                  </a:ln>
                  <a:solidFill>
                    <a:srgbClr val="FFFFFF"/>
                  </a:solidFill>
                  <a:effectLst/>
                  <a:uLnTx/>
                  <a:uFillTx/>
                  <a:latin typeface="Segoe UI Light"/>
                </a:rPr>
                <a:t>non-enterprise scenarios</a:t>
              </a:r>
            </a:p>
          </p:txBody>
        </p:sp>
        <p:sp>
          <p:nvSpPr>
            <p:cNvPr id="56" name="Rectangle 55"/>
            <p:cNvSpPr/>
            <p:nvPr/>
          </p:nvSpPr>
          <p:spPr bwMode="auto">
            <a:xfrm>
              <a:off x="684439" y="2246594"/>
              <a:ext cx="3600000" cy="4104200"/>
            </a:xfrm>
            <a:prstGeom prst="rect">
              <a:avLst/>
            </a:prstGeom>
            <a:solidFill>
              <a:schemeClr val="accent3"/>
            </a:solidFill>
            <a:ln w="22225" cap="flat">
              <a:noFill/>
              <a:prstDash val="solid"/>
              <a:miter lim="800000"/>
              <a:headEnd/>
              <a:tailEnd/>
            </a:ln>
          </p:spPr>
          <p:txBody>
            <a:bodyPr vert="horz" wrap="square" lIns="144000" tIns="45719" rIns="91438" bIns="45719" numCol="1" anchor="t" anchorCtr="0" compatLnSpc="1">
              <a:prstTxWarp prst="textNoShape">
                <a:avLst/>
              </a:prstTxWarp>
            </a:bodyPr>
            <a:lstStyle/>
            <a:p>
              <a:pPr marL="0" marR="0" lvl="0" indent="0" algn="l" defTabSz="914374" rtl="0"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Key scenarios</a:t>
              </a: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a:p>
              <a:pPr marL="285750" marR="0" lvl="0" indent="-285750" defTabSz="914374" eaLnBrk="1" fontAlgn="auto" latinLnBrk="0" hangingPunct="1">
                <a:lnSpc>
                  <a:spcPct val="6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Hobbyists, OSS developers, small teams</a:t>
              </a:r>
            </a:p>
            <a:p>
              <a:pPr marL="285750" marR="0" lvl="0" indent="-285750" defTabSz="914374" eaLnBrk="1" fontAlgn="auto" latinLnBrk="0" hangingPunct="1">
                <a:lnSpc>
                  <a:spcPct val="8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Create applications for Android, iOS and the Universal Windows Platform</a:t>
              </a:r>
            </a:p>
            <a:p>
              <a:pPr marL="285750" marR="0" lvl="0" indent="-285750" defTabSz="914374" eaLnBrk="1" fontAlgn="auto" latinLnBrk="0" hangingPunct="1">
                <a:lnSpc>
                  <a:spcPct val="6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Runs on Windows</a:t>
              </a:r>
            </a:p>
            <a:p>
              <a:pPr marL="285750" marR="0" lvl="0" indent="-285750" defTabSz="914374" eaLnBrk="1" fontAlgn="auto" latinLnBrk="0" hangingPunct="1">
                <a:lnSpc>
                  <a:spcPct val="6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Share code across devices</a:t>
              </a:r>
            </a:p>
            <a:p>
              <a:pPr marL="285750" marR="0" lvl="0" indent="-285750" defTabSz="914374" eaLnBrk="1" fontAlgn="auto" latinLnBrk="0" hangingPunct="1">
                <a:lnSpc>
                  <a:spcPct val="6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Code debugging</a:t>
              </a:r>
            </a:p>
            <a:p>
              <a:pPr marL="285750" marR="0" lvl="0" indent="-285750" defTabSz="914374" eaLnBrk="1" fontAlgn="auto" latinLnBrk="0" hangingPunct="1">
                <a:lnSpc>
                  <a:spcPct val="6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B2E/in-House deployment</a:t>
              </a:r>
              <a:endParaRPr kumimoji="0" lang="en-US" sz="1300" b="0" i="0" u="none" strike="noStrike" kern="0" cap="none" spc="0" normalizeH="0" baseline="0" noProof="0" dirty="0">
                <a:ln>
                  <a:noFill/>
                </a:ln>
                <a:solidFill>
                  <a:srgbClr val="FFFFFF"/>
                </a:solidFill>
                <a:effectLst/>
                <a:uLnTx/>
                <a:uFillTx/>
                <a:latin typeface="Segoe UI"/>
              </a:endParaRPr>
            </a:p>
            <a:p>
              <a:pPr marL="0" marR="0" lvl="0" indent="0" defTabSz="914374"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rPr>
                <a:t>Key IDE features</a:t>
              </a:r>
              <a:endParaRPr kumimoji="0" lang="en-US" sz="2000" b="0" i="0" u="none" strike="noStrike" kern="0" cap="none" spc="0" normalizeH="0" baseline="0" noProof="0" dirty="0">
                <a:ln>
                  <a:noFill/>
                </a:ln>
                <a:solidFill>
                  <a:srgbClr val="FFFFFF"/>
                </a:solidFill>
                <a:effectLst/>
                <a:uLnTx/>
                <a:uFillTx/>
              </a:endParaRPr>
            </a:p>
            <a:p>
              <a:pPr marL="285750" marR="0" lvl="0" indent="-285750" defTabSz="914374" eaLnBrk="1" fontAlgn="auto" latinLnBrk="0" hangingPunct="1">
                <a:lnSpc>
                  <a:spcPct val="5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Project support</a:t>
              </a:r>
            </a:p>
            <a:p>
              <a:pPr marL="285750" marR="0" lvl="0" indent="-285750" defTabSz="914374" eaLnBrk="1" fontAlgn="auto" latinLnBrk="0" hangingPunct="1">
                <a:lnSpc>
                  <a:spcPct val="5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Build (includes remote Mac agent)</a:t>
              </a:r>
            </a:p>
            <a:p>
              <a:pPr marL="285750" marR="0" lvl="0" indent="-285750" defTabSz="914374" eaLnBrk="1" fontAlgn="auto" latinLnBrk="0" hangingPunct="1">
                <a:lnSpc>
                  <a:spcPct val="5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Native designers</a:t>
              </a:r>
            </a:p>
            <a:p>
              <a:pPr marL="285750" marR="0" lvl="0" indent="-285750" defTabSz="914374" eaLnBrk="1" fontAlgn="auto" latinLnBrk="0" hangingPunct="1">
                <a:lnSpc>
                  <a:spcPct val="5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Debugger</a:t>
              </a:r>
            </a:p>
            <a:p>
              <a:pPr marL="285750" marR="0" lvl="0" indent="-285750" defTabSz="914374" eaLnBrk="1" fontAlgn="auto" latinLnBrk="0" hangingPunct="1">
                <a:lnSpc>
                  <a:spcPct val="5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err="1">
                  <a:ln>
                    <a:noFill/>
                  </a:ln>
                  <a:solidFill>
                    <a:srgbClr val="FFFFFF"/>
                  </a:solidFill>
                  <a:effectLst/>
                  <a:uLnTx/>
                  <a:uFillTx/>
                </a:rPr>
                <a:t>Xamarin.Forms</a:t>
              </a:r>
              <a:endParaRPr kumimoji="0" lang="en-US" sz="1300" b="0" i="1" u="none" strike="noStrike" kern="0" cap="none" spc="0" normalizeH="0" baseline="0" noProof="0" dirty="0">
                <a:ln>
                  <a:noFill/>
                </a:ln>
                <a:solidFill>
                  <a:srgbClr val="FFFFFF"/>
                </a:solidFill>
                <a:effectLst/>
                <a:uLnTx/>
                <a:uFillTx/>
              </a:endParaRPr>
            </a:p>
            <a:p>
              <a:pPr marL="0" marR="0" lvl="0" indent="0" defTabSz="914374" eaLnBrk="1" fontAlgn="auto" latinLnBrk="0" hangingPunct="1">
                <a:lnSpc>
                  <a:spcPct val="120000"/>
                </a:lnSpc>
                <a:spcBef>
                  <a:spcPts val="600"/>
                </a:spcBef>
                <a:spcAft>
                  <a:spcPts val="0"/>
                </a:spcAft>
                <a:buClrTx/>
                <a:buSzPct val="50000"/>
                <a:buFontTx/>
                <a:buNone/>
                <a:tabLst/>
                <a:defRPr/>
              </a:pPr>
              <a:r>
                <a:rPr kumimoji="0" lang="en-US" sz="2000" b="0" i="0" u="none" strike="noStrike" kern="0" cap="none" spc="0" normalizeH="0" baseline="0" noProof="0" dirty="0">
                  <a:ln>
                    <a:noFill/>
                  </a:ln>
                  <a:solidFill>
                    <a:srgbClr val="FFFFFF"/>
                  </a:solidFill>
                  <a:effectLst/>
                  <a:uLnTx/>
                  <a:uFillTx/>
                  <a:latin typeface="Segoe UI Light"/>
                </a:rPr>
                <a:t>New Dev Essentials benefits</a:t>
              </a:r>
              <a:endParaRPr kumimoji="0" lang="en-US" sz="2000" b="0" i="0" u="none" strike="noStrike" kern="0" cap="none" spc="0" normalizeH="0" baseline="0" noProof="0" dirty="0">
                <a:ln>
                  <a:noFill/>
                </a:ln>
                <a:solidFill>
                  <a:srgbClr val="FFFFFF"/>
                </a:solidFill>
                <a:effectLst/>
                <a:uLnTx/>
                <a:uFillTx/>
              </a:endParaRPr>
            </a:p>
            <a:p>
              <a:pPr marL="285750" marR="0" lvl="0" indent="-285750" defTabSz="914374" eaLnBrk="1" fontAlgn="auto" latinLnBrk="0" hangingPunct="1">
                <a:lnSpc>
                  <a:spcPct val="90000"/>
                </a:lnSpc>
                <a:spcBef>
                  <a:spcPts val="600"/>
                </a:spcBef>
                <a:spcAft>
                  <a:spcPts val="0"/>
                </a:spcAft>
                <a:buClrTx/>
                <a:buSzPct val="100000"/>
                <a:buFont typeface="Arial" panose="020B0604020202020204" pitchFamily="34" charset="0"/>
                <a:buChar char="•"/>
                <a:tabLst/>
                <a:defRPr/>
              </a:pPr>
              <a:r>
                <a:rPr kumimoji="0" lang="en-US" sz="1300" b="0" i="0" u="none" strike="noStrike" kern="0" cap="none" spc="0" normalizeH="0" baseline="0" noProof="0" dirty="0">
                  <a:ln>
                    <a:noFill/>
                  </a:ln>
                  <a:solidFill>
                    <a:srgbClr val="FFFFFF"/>
                  </a:solidFill>
                  <a:effectLst/>
                  <a:uLnTx/>
                  <a:uFillTx/>
                </a:rPr>
                <a:t>Access to ~15 recorded </a:t>
              </a:r>
              <a:r>
                <a:rPr kumimoji="0" lang="en-US" sz="1300" b="0" i="0" u="none" strike="noStrike" kern="0" cap="none" spc="0" normalizeH="0" baseline="0" noProof="0" dirty="0" err="1">
                  <a:ln>
                    <a:noFill/>
                  </a:ln>
                  <a:solidFill>
                    <a:srgbClr val="FFFFFF"/>
                  </a:solidFill>
                  <a:effectLst/>
                  <a:uLnTx/>
                  <a:uFillTx/>
                </a:rPr>
                <a:t>Xamarin</a:t>
              </a:r>
              <a:r>
                <a:rPr kumimoji="0" lang="en-US" sz="1300" b="0" i="0" u="none" strike="noStrike" kern="0" cap="none" spc="0" normalizeH="0" baseline="0" noProof="0" dirty="0">
                  <a:ln>
                    <a:noFill/>
                  </a:ln>
                  <a:solidFill>
                    <a:srgbClr val="FFFFFF"/>
                  </a:solidFill>
                  <a:effectLst/>
                  <a:uLnTx/>
                  <a:uFillTx/>
                </a:rPr>
                <a:t> University classes</a:t>
              </a:r>
            </a:p>
          </p:txBody>
        </p:sp>
      </p:grpSp>
    </p:spTree>
    <p:extLst>
      <p:ext uri="{BB962C8B-B14F-4D97-AF65-F5344CB8AC3E}">
        <p14:creationId xmlns:p14="http://schemas.microsoft.com/office/powerpoint/2010/main" val="170256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24595"/>
            <a:ext cx="12436475" cy="2183099"/>
          </a:xfrm>
        </p:spPr>
        <p:txBody>
          <a:bodyPr>
            <a:normAutofit/>
          </a:bodyPr>
          <a:lstStyle/>
          <a:p>
            <a:r>
              <a:rPr lang="en-US" sz="6600" dirty="0"/>
              <a:t>VSTS &amp; TFS SKU slides</a:t>
            </a:r>
          </a:p>
        </p:txBody>
      </p:sp>
    </p:spTree>
    <p:extLst>
      <p:ext uri="{BB962C8B-B14F-4D97-AF65-F5344CB8AC3E}">
        <p14:creationId xmlns:p14="http://schemas.microsoft.com/office/powerpoint/2010/main" val="420369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 y="681448"/>
            <a:ext cx="6259772" cy="2111636"/>
          </a:xfrm>
        </p:spPr>
        <p:txBody>
          <a:bodyPr>
            <a:normAutofit/>
          </a:bodyPr>
          <a:lstStyle/>
          <a:p>
            <a:pPr algn="ctr"/>
            <a:r>
              <a:rPr lang="en-US" sz="4000" dirty="0">
                <a:solidFill>
                  <a:schemeClr val="bg1"/>
                </a:solidFill>
              </a:rPr>
              <a:t>Hosted by Microsoft</a:t>
            </a:r>
          </a:p>
          <a:p>
            <a:pPr algn="ctr"/>
            <a:r>
              <a:rPr lang="en-US" sz="2800" dirty="0">
                <a:solidFill>
                  <a:schemeClr val="bg1"/>
                </a:solidFill>
              </a:rPr>
              <a:t>Visual Studio Team Services</a:t>
            </a:r>
            <a:endParaRPr lang="de-DE" sz="2800" dirty="0">
              <a:solidFill>
                <a:schemeClr val="bg1"/>
              </a:solidFill>
            </a:endParaRPr>
          </a:p>
        </p:txBody>
      </p:sp>
      <p:sp>
        <p:nvSpPr>
          <p:cNvPr id="5" name="Rectangle 4"/>
          <p:cNvSpPr/>
          <p:nvPr/>
        </p:nvSpPr>
        <p:spPr bwMode="auto">
          <a:xfrm>
            <a:off x="6215675" y="0"/>
            <a:ext cx="6220800" cy="6986588"/>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marL="0" marR="0" lvl="0" indent="0" algn="ctr" defTabSz="912938"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ext Placeholder 3"/>
          <p:cNvSpPr txBox="1">
            <a:spLocks/>
          </p:cNvSpPr>
          <p:nvPr/>
        </p:nvSpPr>
        <p:spPr>
          <a:xfrm>
            <a:off x="6215675" y="991568"/>
            <a:ext cx="6215675" cy="1280351"/>
          </a:xfrm>
          <a:prstGeom prst="rect">
            <a:avLst/>
          </a:prstGeom>
        </p:spPr>
        <p:txBody>
          <a:bodyPr vert="horz" wrap="square" lIns="146304" tIns="91440" rIns="146304" bIns="91440" rtlCol="0">
            <a:spAutoFit/>
          </a:bodyPr>
          <a:lstStyle>
            <a:lvl1pPr marL="0" marR="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sz="4000" kern="1200" spc="0" baseline="0">
                <a:solidFill>
                  <a:schemeClr val="tx1"/>
                </a:solidFill>
                <a:latin typeface="+mj-lt"/>
                <a:ea typeface="+mn-ea"/>
                <a:cs typeface="+mn-cs"/>
              </a:defRPr>
            </a:lvl1pPr>
            <a:lvl2pPr marL="0" marR="0" indent="0"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defRPr sz="1998" kern="1200" spc="0" baseline="0">
                <a:solidFill>
                  <a:schemeClr val="tx1"/>
                </a:solidFill>
                <a:latin typeface="+mn-lt"/>
                <a:ea typeface="+mn-ea"/>
                <a:cs typeface="+mn-cs"/>
              </a:defRPr>
            </a:lvl2pPr>
            <a:lvl3pPr marL="231518"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998" kern="1200" spc="0" baseline="0">
                <a:solidFill>
                  <a:schemeClr val="tx1"/>
                </a:solidFill>
                <a:latin typeface="+mn-lt"/>
                <a:ea typeface="+mn-ea"/>
                <a:cs typeface="+mn-cs"/>
              </a:defRPr>
            </a:lvl3pPr>
            <a:lvl4pPr marL="459866"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800" kern="1200" spc="0" baseline="0">
                <a:solidFill>
                  <a:schemeClr val="tx1"/>
                </a:solidFill>
                <a:latin typeface="+mn-lt"/>
                <a:ea typeface="+mn-ea"/>
                <a:cs typeface="+mn-cs"/>
              </a:defRPr>
            </a:lvl4pPr>
            <a:lvl5pPr marL="685041" marR="0" indent="0"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None/>
              <a:tabLst/>
              <a:defRPr sz="1800" kern="1200" spc="0" baseline="0">
                <a:solidFill>
                  <a:schemeClr val="tx1"/>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marL="0" marR="0" lvl="0" indent="0" algn="ctr"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a:pPr>
            <a:r>
              <a:rPr kumimoji="0" lang="en-US" sz="4000" b="0" i="0" u="none" strike="noStrike" kern="1200" cap="none" spc="-150" normalizeH="0" baseline="0" noProof="0" dirty="0">
                <a:ln>
                  <a:noFill/>
                </a:ln>
                <a:solidFill>
                  <a:schemeClr val="bg1"/>
                </a:solidFill>
                <a:effectLst/>
                <a:uLnTx/>
                <a:uFillTx/>
                <a:latin typeface="+mj-lt"/>
                <a:ea typeface="+mn-ea"/>
                <a:cs typeface="+mn-cs"/>
              </a:rPr>
              <a:t>Hosted in your data center</a:t>
            </a:r>
          </a:p>
          <a:p>
            <a:pPr marL="0" marR="0" lvl="0" indent="0" algn="ctr"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a:pPr>
            <a:r>
              <a:rPr kumimoji="0" lang="en-US" sz="2800" b="0" i="0" u="none" strike="noStrike" kern="1200" cap="none" spc="0" normalizeH="0" baseline="0" noProof="0" dirty="0">
                <a:ln>
                  <a:noFill/>
                </a:ln>
                <a:solidFill>
                  <a:schemeClr val="bg1"/>
                </a:solidFill>
                <a:effectLst/>
                <a:uLnTx/>
                <a:uFillTx/>
                <a:latin typeface="+mj-lt"/>
                <a:ea typeface="+mn-ea"/>
                <a:cs typeface="+mn-cs"/>
              </a:rPr>
              <a:t>Team Foundation Server</a:t>
            </a:r>
            <a:endParaRPr kumimoji="0" lang="de-DE" sz="2800" b="0" i="0" u="none" strike="noStrike" kern="1200" cap="none" spc="0" normalizeH="0" baseline="0" noProof="0" dirty="0">
              <a:ln>
                <a:noFill/>
              </a:ln>
              <a:solidFill>
                <a:schemeClr val="bg1"/>
              </a:solidFill>
              <a:effectLst/>
              <a:uLnTx/>
              <a:uFillTx/>
              <a:latin typeface="+mj-lt"/>
              <a:ea typeface="+mn-ea"/>
              <a:cs typeface="+mn-cs"/>
            </a:endParaRPr>
          </a:p>
        </p:txBody>
      </p:sp>
      <p:grpSp>
        <p:nvGrpSpPr>
          <p:cNvPr id="52" name="Group 51"/>
          <p:cNvGrpSpPr/>
          <p:nvPr/>
        </p:nvGrpSpPr>
        <p:grpSpPr>
          <a:xfrm>
            <a:off x="7382975" y="2807494"/>
            <a:ext cx="3886200" cy="3581400"/>
            <a:chOff x="7382975" y="3188494"/>
            <a:chExt cx="3886200" cy="3581400"/>
          </a:xfrm>
        </p:grpSpPr>
        <p:sp>
          <p:nvSpPr>
            <p:cNvPr id="25" name="Rectangle 24"/>
            <p:cNvSpPr/>
            <p:nvPr/>
          </p:nvSpPr>
          <p:spPr bwMode="auto">
            <a:xfrm>
              <a:off x="7382975" y="3188494"/>
              <a:ext cx="3886200" cy="3581400"/>
            </a:xfrm>
            <a:prstGeom prst="rect">
              <a:avLst/>
            </a:prstGeom>
            <a:solidFill>
              <a:schemeClr val="accent3">
                <a:lumMod val="75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 name="Group 46"/>
            <p:cNvGrpSpPr/>
            <p:nvPr/>
          </p:nvGrpSpPr>
          <p:grpSpPr>
            <a:xfrm>
              <a:off x="7613477" y="3399776"/>
              <a:ext cx="3425196" cy="3158836"/>
              <a:chOff x="4483144" y="3404243"/>
              <a:chExt cx="3425196" cy="3158836"/>
            </a:xfrm>
          </p:grpSpPr>
          <p:sp>
            <p:nvSpPr>
              <p:cNvPr id="28" name="Rectangle 27"/>
              <p:cNvSpPr/>
              <p:nvPr/>
            </p:nvSpPr>
            <p:spPr bwMode="auto">
              <a:xfrm>
                <a:off x="4483144" y="3404243"/>
                <a:ext cx="3425196" cy="3158836"/>
              </a:xfrm>
              <a:prstGeom prst="rect">
                <a:avLst/>
              </a:prstGeom>
              <a:solidFill>
                <a:schemeClr val="bg2">
                  <a:lumMod val="60000"/>
                  <a:lumOff val="4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marL="0" marR="0" lvl="0" indent="0" algn="ctr" defTabSz="1243088"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 name="Group 34"/>
              <p:cNvGrpSpPr/>
              <p:nvPr/>
            </p:nvGrpSpPr>
            <p:grpSpPr>
              <a:xfrm>
                <a:off x="4483144" y="5576094"/>
                <a:ext cx="3395616" cy="681211"/>
                <a:chOff x="4503785" y="4191000"/>
                <a:chExt cx="3395616" cy="681211"/>
              </a:xfrm>
            </p:grpSpPr>
            <p:sp>
              <p:nvSpPr>
                <p:cNvPr id="36" name="Title 2"/>
                <p:cNvSpPr txBox="1">
                  <a:spLocks/>
                </p:cNvSpPr>
                <p:nvPr/>
              </p:nvSpPr>
              <p:spPr>
                <a:xfrm>
                  <a:off x="4504983" y="4324435"/>
                  <a:ext cx="3394418" cy="547776"/>
                </a:xfrm>
                <a:prstGeom prst="rect">
                  <a:avLst/>
                </a:prstGeom>
                <a:noFill/>
              </p:spPr>
              <p:txBody>
                <a:bodyPr vert="horz" wrap="square" lIns="198896" tIns="124310" rIns="198896" bIns="124310"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ctr" defTabSz="93246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5C2D91">
                          <a:lumMod val="20000"/>
                          <a:lumOff val="80000"/>
                        </a:srgbClr>
                      </a:solidFill>
                      <a:effectLst/>
                      <a:uLnTx/>
                      <a:uFillTx/>
                      <a:latin typeface="Segoe UI Semilight" panose="020B0402040204020203" pitchFamily="34" charset="0"/>
                      <a:ea typeface="+mn-ea"/>
                      <a:cs typeface="Segoe UI Semilight" panose="020B0402040204020203" pitchFamily="34" charset="0"/>
                    </a:rPr>
                    <a:t>Team collaboration server</a:t>
                  </a:r>
                </a:p>
              </p:txBody>
            </p:sp>
            <p:cxnSp>
              <p:nvCxnSpPr>
                <p:cNvPr id="37" name="Straight Connector 36"/>
                <p:cNvCxnSpPr/>
                <p:nvPr/>
              </p:nvCxnSpPr>
              <p:spPr>
                <a:xfrm>
                  <a:off x="4503785" y="4191000"/>
                  <a:ext cx="3395616"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4559344" y="4097749"/>
                <a:ext cx="3086052" cy="882239"/>
                <a:chOff x="4503785" y="2611055"/>
                <a:chExt cx="3086052" cy="882239"/>
              </a:xfrm>
            </p:grpSpPr>
            <p:sp>
              <p:nvSpPr>
                <p:cNvPr id="42" name="TextBox 41"/>
                <p:cNvSpPr txBox="1"/>
                <p:nvPr/>
              </p:nvSpPr>
              <p:spPr>
                <a:xfrm>
                  <a:off x="4893831" y="2800797"/>
                  <a:ext cx="2696006" cy="692497"/>
                </a:xfrm>
                <a:prstGeom prst="rect">
                  <a:avLst/>
                </a:prstGeom>
                <a:noFill/>
              </p:spPr>
              <p:txBody>
                <a:bodyPr wrap="square" lIns="0" tIns="0" rIns="0" bIns="0" rtlCol="0">
                  <a:spAutoFit/>
                </a:bodyPr>
                <a:lstStyle/>
                <a:p>
                  <a:pPr marL="0" marR="0" lvl="0" indent="0" algn="r" defTabSz="895907" rtl="0" eaLnBrk="1" fontAlgn="auto" latinLnBrk="0" hangingPunct="1">
                    <a:lnSpc>
                      <a:spcPct val="90000"/>
                    </a:lnSpc>
                    <a:spcBef>
                      <a:spcPts val="0"/>
                    </a:spcBef>
                    <a:spcAft>
                      <a:spcPts val="0"/>
                    </a:spcAft>
                    <a:buClrTx/>
                    <a:buSzTx/>
                    <a:buFontTx/>
                    <a:buNone/>
                    <a:tabLst/>
                    <a:defRPr/>
                  </a:pPr>
                  <a:r>
                    <a:rPr kumimoji="0" lang="en-US" sz="2500" b="0" i="0" u="none" strike="noStrike" kern="0" cap="none" spc="-5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Team</a:t>
                  </a:r>
                  <a:br>
                    <a:rPr kumimoji="0" lang="en-US" sz="2500" b="0" i="0" u="none" strike="noStrike" kern="0" cap="none" spc="-5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2500" b="0" i="0" u="none" strike="noStrike" kern="0" cap="none" spc="-5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Foundation Server</a:t>
                  </a:r>
                </a:p>
              </p:txBody>
            </p:sp>
            <p:pic>
              <p:nvPicPr>
                <p:cNvPr id="43" name="Picture 4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03785" y="2611055"/>
                  <a:ext cx="2429855" cy="688186"/>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grpSp>
        <p:nvGrpSpPr>
          <p:cNvPr id="51" name="Group 50"/>
          <p:cNvGrpSpPr/>
          <p:nvPr/>
        </p:nvGrpSpPr>
        <p:grpSpPr>
          <a:xfrm>
            <a:off x="1074741" y="2803821"/>
            <a:ext cx="3886200" cy="3581400"/>
            <a:chOff x="960437" y="3340894"/>
            <a:chExt cx="3886200" cy="3581400"/>
          </a:xfrm>
        </p:grpSpPr>
        <p:sp>
          <p:nvSpPr>
            <p:cNvPr id="50" name="Rectangle 49"/>
            <p:cNvSpPr/>
            <p:nvPr/>
          </p:nvSpPr>
          <p:spPr bwMode="auto">
            <a:xfrm>
              <a:off x="960437" y="3340894"/>
              <a:ext cx="3886200" cy="3581400"/>
            </a:xfrm>
            <a:prstGeom prst="rect">
              <a:avLst/>
            </a:prstGeom>
            <a:solidFill>
              <a:schemeClr val="accent3">
                <a:lumMod val="75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p:cNvGrpSpPr/>
            <p:nvPr/>
          </p:nvGrpSpPr>
          <p:grpSpPr>
            <a:xfrm>
              <a:off x="1117429" y="3552176"/>
              <a:ext cx="3572216" cy="3158836"/>
              <a:chOff x="8078443" y="3404243"/>
              <a:chExt cx="3572216" cy="3158836"/>
            </a:xfrm>
          </p:grpSpPr>
          <p:sp>
            <p:nvSpPr>
              <p:cNvPr id="27" name="Rectangle 26"/>
              <p:cNvSpPr/>
              <p:nvPr/>
            </p:nvSpPr>
            <p:spPr bwMode="auto">
              <a:xfrm>
                <a:off x="8180335" y="3404243"/>
                <a:ext cx="3425196" cy="3158836"/>
              </a:xfrm>
              <a:prstGeom prst="rect">
                <a:avLst/>
              </a:prstGeom>
              <a:solidFill>
                <a:schemeClr val="bg2">
                  <a:lumMod val="60000"/>
                  <a:lumOff val="4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05" tIns="195044" rIns="243805" bIns="195044" numCol="1" spcCol="0" rtlCol="0" fromWordArt="0" anchor="t" anchorCtr="0" forceAA="0" compatLnSpc="1">
                <a:prstTxWarp prst="textNoShape">
                  <a:avLst/>
                </a:prstTxWarp>
                <a:noAutofit/>
              </a:bodyPr>
              <a:lstStyle/>
              <a:p>
                <a:pPr marL="0" marR="0" lvl="0" indent="0" algn="ctr" defTabSz="1243088" rtl="0" eaLnBrk="1" fontAlgn="base" latinLnBrk="0" hangingPunct="1">
                  <a:lnSpc>
                    <a:spcPct val="90000"/>
                  </a:lnSpc>
                  <a:spcBef>
                    <a:spcPct val="0"/>
                  </a:spcBef>
                  <a:spcAft>
                    <a:spcPct val="0"/>
                  </a:spcAft>
                  <a:buClrTx/>
                  <a:buSzTx/>
                  <a:buFontTx/>
                  <a:buNone/>
                  <a:tabLst/>
                  <a:defRPr/>
                </a:pPr>
                <a:endParaRPr kumimoji="0" lang="en-US" sz="32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p:cNvGrpSpPr/>
              <p:nvPr/>
            </p:nvGrpSpPr>
            <p:grpSpPr>
              <a:xfrm>
                <a:off x="8078443" y="5576094"/>
                <a:ext cx="3572216" cy="681211"/>
                <a:chOff x="8099084" y="4191000"/>
                <a:chExt cx="3572216" cy="681211"/>
              </a:xfrm>
            </p:grpSpPr>
            <p:sp>
              <p:nvSpPr>
                <p:cNvPr id="39" name="Title 2"/>
                <p:cNvSpPr txBox="1">
                  <a:spLocks/>
                </p:cNvSpPr>
                <p:nvPr/>
              </p:nvSpPr>
              <p:spPr>
                <a:xfrm>
                  <a:off x="8099084" y="4324435"/>
                  <a:ext cx="3572216" cy="547776"/>
                </a:xfrm>
                <a:prstGeom prst="rect">
                  <a:avLst/>
                </a:prstGeom>
                <a:noFill/>
              </p:spPr>
              <p:txBody>
                <a:bodyPr vert="horz" wrap="square" lIns="198896" tIns="124310" rIns="198896" bIns="124310"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0" cap="none" spc="0" normalizeH="0" baseline="0" noProof="0" dirty="0">
                      <a:ln>
                        <a:noFill/>
                      </a:ln>
                      <a:solidFill>
                        <a:srgbClr val="5C2D91">
                          <a:lumMod val="20000"/>
                          <a:lumOff val="80000"/>
                        </a:srgbClr>
                      </a:solidFill>
                      <a:effectLst/>
                      <a:uLnTx/>
                      <a:uFillTx/>
                      <a:latin typeface="Segoe UI Semilight" panose="020B0402040204020203" pitchFamily="34" charset="0"/>
                      <a:ea typeface="+mn-ea"/>
                      <a:cs typeface="Segoe UI Semilight" panose="020B0402040204020203" pitchFamily="34" charset="0"/>
                      <a:sym typeface="Wingdings" panose="05000000000000000000" pitchFamily="2" charset="2"/>
                    </a:rPr>
                    <a:t>Cloud services for teams</a:t>
                  </a:r>
                </a:p>
              </p:txBody>
            </p:sp>
            <p:cxnSp>
              <p:nvCxnSpPr>
                <p:cNvPr id="40" name="Straight Connector 39"/>
                <p:cNvCxnSpPr/>
                <p:nvPr/>
              </p:nvCxnSpPr>
              <p:spPr>
                <a:xfrm>
                  <a:off x="8200976" y="4191000"/>
                  <a:ext cx="3425196"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8428037" y="4097749"/>
                <a:ext cx="2850630" cy="882239"/>
                <a:chOff x="8200976" y="2611055"/>
                <a:chExt cx="2850630" cy="882239"/>
              </a:xfrm>
            </p:grpSpPr>
            <p:sp>
              <p:nvSpPr>
                <p:cNvPr id="45" name="TextBox 44"/>
                <p:cNvSpPr txBox="1"/>
                <p:nvPr/>
              </p:nvSpPr>
              <p:spPr>
                <a:xfrm>
                  <a:off x="8863017" y="3147045"/>
                  <a:ext cx="2188589" cy="346249"/>
                </a:xfrm>
                <a:prstGeom prst="rect">
                  <a:avLst/>
                </a:prstGeom>
                <a:noFill/>
              </p:spPr>
              <p:txBody>
                <a:bodyPr wrap="square" lIns="0" tIns="0" rIns="0" bIns="0" rtlCol="0">
                  <a:spAutoFit/>
                </a:bodyPr>
                <a:lstStyle/>
                <a:p>
                  <a:pPr marL="0" marR="0" lvl="0" indent="0" algn="l" defTabSz="895907" rtl="0" eaLnBrk="1" fontAlgn="auto" latinLnBrk="0" hangingPunct="1">
                    <a:lnSpc>
                      <a:spcPct val="90000"/>
                    </a:lnSpc>
                    <a:spcBef>
                      <a:spcPts val="0"/>
                    </a:spcBef>
                    <a:spcAft>
                      <a:spcPts val="0"/>
                    </a:spcAft>
                    <a:buClrTx/>
                    <a:buSzTx/>
                    <a:buFontTx/>
                    <a:buNone/>
                    <a:tabLst/>
                    <a:defRPr/>
                  </a:pPr>
                  <a:r>
                    <a:rPr kumimoji="0" lang="en-US" sz="2500" b="0" i="0" u="none" strike="noStrike" kern="0" cap="none" spc="-5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Team Services</a:t>
                  </a:r>
                </a:p>
              </p:txBody>
            </p:sp>
            <p:pic>
              <p:nvPicPr>
                <p:cNvPr id="46" name="Picture 4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00976" y="2611055"/>
                  <a:ext cx="2429855" cy="688186"/>
                </a:xfrm>
                <a:prstGeom prst="rect">
                  <a:avLst/>
                </a:prstGeom>
                <a:noFill/>
                <a:ln>
                  <a:noFill/>
                </a:ln>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163942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6291454" y="1240434"/>
            <a:ext cx="5870383" cy="5453260"/>
          </a:xfrm>
          <a:prstGeom prst="rect">
            <a:avLst/>
          </a:prstGeom>
          <a:solidFill>
            <a:schemeClr val="accent3"/>
          </a:solidFill>
          <a:ln w="38100" cap="flat">
            <a:noFill/>
            <a:prstDash val="sysDot"/>
            <a:miter lim="800000"/>
            <a:headEnd/>
            <a:tailEnd/>
          </a:ln>
          <a:effectLst/>
        </p:spPr>
        <p:txBody>
          <a:bodyPr vert="horz" wrap="square" lIns="91438" tIns="45719" rIns="91438" bIns="45719" numCol="1" anchor="t" anchorCtr="0" compatLnSpc="1">
            <a:prstTxWarp prst="textNoShape">
              <a:avLst/>
            </a:prstTxWarp>
          </a:bodyPr>
          <a:lstStyle/>
          <a:p>
            <a:pPr marL="0" marR="0" lvl="0" indent="0" algn="l" defTabSz="9143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Rectangle 19"/>
          <p:cNvSpPr/>
          <p:nvPr/>
        </p:nvSpPr>
        <p:spPr bwMode="auto">
          <a:xfrm>
            <a:off x="308259" y="1240434"/>
            <a:ext cx="5870383" cy="5453260"/>
          </a:xfrm>
          <a:prstGeom prst="rect">
            <a:avLst/>
          </a:prstGeom>
          <a:solidFill>
            <a:schemeClr val="accent3"/>
          </a:solidFill>
          <a:ln w="38100" cap="flat">
            <a:noFill/>
            <a:prstDash val="sysDot"/>
            <a:miter lim="800000"/>
            <a:headEnd/>
            <a:tailEnd/>
          </a:ln>
          <a:effectLst/>
        </p:spPr>
        <p:txBody>
          <a:bodyPr vert="horz" wrap="square" lIns="91438" tIns="45719" rIns="91438" bIns="45719" numCol="1" anchor="t" anchorCtr="0" compatLnSpc="1">
            <a:prstTxWarp prst="textNoShape">
              <a:avLst/>
            </a:prstTxWarp>
          </a:bodyPr>
          <a:lstStyle/>
          <a:p>
            <a:pPr marL="0" marR="0" lvl="0" indent="0" algn="l" defTabSz="9143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Text Placeholder 5"/>
          <p:cNvSpPr>
            <a:spLocks noGrp="1"/>
          </p:cNvSpPr>
          <p:nvPr>
            <p:ph type="body" sz="quarter" idx="10"/>
          </p:nvPr>
        </p:nvSpPr>
        <p:spPr>
          <a:noFill/>
        </p:spPr>
        <p:txBody>
          <a:bodyPr>
            <a:noAutofit/>
          </a:bodyPr>
          <a:lstStyle/>
          <a:p>
            <a:r>
              <a:rPr lang="de-DE" sz="4800">
                <a:solidFill>
                  <a:schemeClr val="tx1"/>
                </a:solidFill>
              </a:rPr>
              <a:t>Getting Visual Studio Team Services</a:t>
            </a:r>
          </a:p>
        </p:txBody>
      </p:sp>
      <p:sp>
        <p:nvSpPr>
          <p:cNvPr id="6" name="Text Placeholder 5"/>
          <p:cNvSpPr>
            <a:spLocks noGrp="1"/>
          </p:cNvSpPr>
          <p:nvPr>
            <p:ph type="body" sz="quarter" idx="11"/>
          </p:nvPr>
        </p:nvSpPr>
        <p:spPr>
          <a:xfrm>
            <a:off x="198437" y="2676943"/>
            <a:ext cx="5980205" cy="784438"/>
          </a:xfrm>
          <a:noFill/>
        </p:spPr>
        <p:txBody>
          <a:bodyPr/>
          <a:lstStyle/>
          <a:p>
            <a:r>
              <a:rPr lang="de-DE" sz="2000" dirty="0">
                <a:solidFill>
                  <a:schemeClr val="bg1"/>
                </a:solidFill>
              </a:rPr>
              <a:t>Completely free for small teams</a:t>
            </a:r>
          </a:p>
        </p:txBody>
      </p:sp>
      <p:sp>
        <p:nvSpPr>
          <p:cNvPr id="7" name="Text Placeholder 5"/>
          <p:cNvSpPr txBox="1">
            <a:spLocks/>
          </p:cNvSpPr>
          <p:nvPr/>
        </p:nvSpPr>
        <p:spPr>
          <a:xfrm>
            <a:off x="463642" y="3340894"/>
            <a:ext cx="5562595" cy="1323439"/>
          </a:xfrm>
          <a:prstGeom prst="rect">
            <a:avLst/>
          </a:prstGeom>
          <a:noFill/>
        </p:spPr>
        <p:txBody>
          <a:bodyPr vert="horz" wrap="square" lIns="146304" tIns="91440" rIns="146304" bIns="91440" rtlCol="0">
            <a:spAutoFit/>
          </a:bodyPr>
          <a:lstStyle>
            <a:lvl1pPr marL="0" marR="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sz="4000" kern="1200" spc="0" baseline="0">
                <a:solidFill>
                  <a:schemeClr val="tx1"/>
                </a:solidFill>
                <a:latin typeface="+mj-lt"/>
                <a:ea typeface="+mn-ea"/>
                <a:cs typeface="+mn-cs"/>
              </a:defRPr>
            </a:lvl1pPr>
            <a:lvl2pPr marL="0" marR="0" indent="0"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defRPr sz="1998" kern="1200" spc="0" baseline="0">
                <a:solidFill>
                  <a:schemeClr val="tx1"/>
                </a:solidFill>
                <a:latin typeface="+mn-lt"/>
                <a:ea typeface="+mn-ea"/>
                <a:cs typeface="+mn-cs"/>
              </a:defRPr>
            </a:lvl2pPr>
            <a:lvl3pPr marL="231518"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998" kern="1200" spc="0" baseline="0">
                <a:solidFill>
                  <a:schemeClr val="tx1"/>
                </a:solidFill>
                <a:latin typeface="+mn-lt"/>
                <a:ea typeface="+mn-ea"/>
                <a:cs typeface="+mn-cs"/>
              </a:defRPr>
            </a:lvl3pPr>
            <a:lvl4pPr marL="459866"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800" kern="1200" spc="0" baseline="0">
                <a:solidFill>
                  <a:schemeClr val="tx1"/>
                </a:solidFill>
                <a:latin typeface="+mn-lt"/>
                <a:ea typeface="+mn-ea"/>
                <a:cs typeface="+mn-cs"/>
              </a:defRPr>
            </a:lvl4pPr>
            <a:lvl5pPr marL="685041" marR="0" indent="0"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None/>
              <a:tabLst/>
              <a:defRPr sz="1800" kern="1200" spc="0" baseline="0">
                <a:solidFill>
                  <a:schemeClr val="tx1"/>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marL="0" marR="0" lvl="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a:pPr>
            <a:r>
              <a:rPr kumimoji="0" lang="en-US" sz="2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FREE:</a:t>
            </a:r>
            <a:r>
              <a:rPr kumimoji="0" lang="en-US" sz="2000" b="0" i="0" u="none" strike="noStrike" kern="1200" cap="none" spc="0" normalizeH="0" baseline="0" noProof="0" dirty="0">
                <a:ln>
                  <a:noFill/>
                </a:ln>
                <a:solidFill>
                  <a:schemeClr val="bg1"/>
                </a:solidFill>
                <a:effectLst/>
                <a:uLnTx/>
                <a:uFillTx/>
                <a:latin typeface="+mj-lt"/>
                <a:ea typeface="+mn-ea"/>
                <a:cs typeface="+mn-cs"/>
              </a:rPr>
              <a:t> 5 users + unlimited stakeholders</a:t>
            </a:r>
          </a:p>
          <a:p>
            <a:pPr marL="0" marR="0" lvl="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a:pPr>
            <a:r>
              <a:rPr kumimoji="0" lang="en-US" sz="2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FREE:</a:t>
            </a:r>
            <a:r>
              <a:rPr kumimoji="0" lang="en-US" sz="2000" b="0" i="0" u="none" strike="noStrike" kern="1200" cap="none" spc="0" normalizeH="0" baseline="0" noProof="0" dirty="0">
                <a:ln>
                  <a:noFill/>
                </a:ln>
                <a:solidFill>
                  <a:schemeClr val="bg1"/>
                </a:solidFill>
                <a:effectLst/>
                <a:uLnTx/>
                <a:uFillTx/>
                <a:latin typeface="+mj-lt"/>
                <a:ea typeface="+mn-ea"/>
                <a:cs typeface="+mn-cs"/>
              </a:rPr>
              <a:t> 240 minutes cloud build time/month</a:t>
            </a:r>
          </a:p>
          <a:p>
            <a:pPr marL="0" marR="0" lvl="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a:pPr>
            <a:r>
              <a:rPr kumimoji="0" lang="en-US" sz="2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FREE:</a:t>
            </a:r>
            <a:r>
              <a:rPr kumimoji="0" lang="en-US" sz="2000" b="0" i="0" u="none" strike="noStrike" kern="1200" cap="none" spc="0" normalizeH="0" baseline="0" noProof="0" dirty="0">
                <a:ln>
                  <a:noFill/>
                </a:ln>
                <a:solidFill>
                  <a:schemeClr val="bg1"/>
                </a:solidFill>
                <a:effectLst/>
                <a:uLnTx/>
                <a:uFillTx/>
                <a:latin typeface="+mj-lt"/>
                <a:ea typeface="+mn-ea"/>
                <a:cs typeface="+mn-cs"/>
              </a:rPr>
              <a:t> </a:t>
            </a:r>
            <a:r>
              <a:rPr kumimoji="0" lang="en-US" sz="2000" b="0" i="0" u="none" strike="noStrike" kern="1200" cap="none" spc="-80" normalizeH="0" baseline="0" noProof="0" dirty="0">
                <a:ln>
                  <a:noFill/>
                </a:ln>
                <a:solidFill>
                  <a:schemeClr val="bg1"/>
                </a:solidFill>
                <a:effectLst/>
                <a:uLnTx/>
                <a:uFillTx/>
                <a:latin typeface="+mj-lt"/>
                <a:ea typeface="+mn-ea"/>
                <a:cs typeface="+mn-cs"/>
              </a:rPr>
              <a:t>20k virtual user minutes for load testing/month</a:t>
            </a:r>
          </a:p>
        </p:txBody>
      </p:sp>
      <p:sp>
        <p:nvSpPr>
          <p:cNvPr id="8" name="Text Placeholder 5"/>
          <p:cNvSpPr txBox="1">
            <a:spLocks/>
          </p:cNvSpPr>
          <p:nvPr/>
        </p:nvSpPr>
        <p:spPr>
          <a:xfrm>
            <a:off x="500251" y="4800481"/>
            <a:ext cx="5486399" cy="461665"/>
          </a:xfrm>
          <a:prstGeom prst="rect">
            <a:avLst/>
          </a:prstGeom>
          <a:solidFill>
            <a:schemeClr val="accent3">
              <a:lumMod val="60000"/>
              <a:lumOff val="40000"/>
            </a:schemeClr>
          </a:solidFill>
        </p:spPr>
        <p:txBody>
          <a:bodyPr vert="horz" wrap="square" lIns="146304" tIns="91440" rIns="146304" bIns="91440" rtlCol="0">
            <a:spAutoFit/>
          </a:bodyPr>
          <a:lstStyle>
            <a:lvl1pPr marL="0" marR="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sz="4000" kern="1200" spc="0" baseline="0">
                <a:solidFill>
                  <a:schemeClr val="tx1"/>
                </a:solidFill>
                <a:latin typeface="+mj-lt"/>
                <a:ea typeface="+mn-ea"/>
                <a:cs typeface="+mn-cs"/>
              </a:defRPr>
            </a:lvl1pPr>
            <a:lvl2pPr marL="0" marR="0" indent="0"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defRPr sz="1998" kern="1200" spc="0" baseline="0">
                <a:solidFill>
                  <a:schemeClr val="tx1"/>
                </a:solidFill>
                <a:latin typeface="+mn-lt"/>
                <a:ea typeface="+mn-ea"/>
                <a:cs typeface="+mn-cs"/>
              </a:defRPr>
            </a:lvl2pPr>
            <a:lvl3pPr marL="231518"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998" kern="1200" spc="0" baseline="0">
                <a:solidFill>
                  <a:schemeClr val="tx1"/>
                </a:solidFill>
                <a:latin typeface="+mn-lt"/>
                <a:ea typeface="+mn-ea"/>
                <a:cs typeface="+mn-cs"/>
              </a:defRPr>
            </a:lvl3pPr>
            <a:lvl4pPr marL="459866"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800" kern="1200" spc="0" baseline="0">
                <a:solidFill>
                  <a:schemeClr val="tx1"/>
                </a:solidFill>
                <a:latin typeface="+mn-lt"/>
                <a:ea typeface="+mn-ea"/>
                <a:cs typeface="+mn-cs"/>
              </a:defRPr>
            </a:lvl4pPr>
            <a:lvl5pPr marL="685041" marR="0" indent="0"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None/>
              <a:tabLst/>
              <a:defRPr sz="1800" kern="1200" spc="0" baseline="0">
                <a:solidFill>
                  <a:schemeClr val="tx1"/>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marL="0" marR="0" lvl="0" indent="0" algn="ctr"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a:pPr>
            <a:r>
              <a:rPr kumimoji="0" lang="de-DE" sz="2000" b="0" i="0" u="none" strike="noStrike" kern="1200" cap="none" spc="0" normalizeH="0" baseline="0" noProof="0" dirty="0">
                <a:ln>
                  <a:noFill/>
                </a:ln>
                <a:solidFill>
                  <a:schemeClr val="bg2"/>
                </a:solidFill>
                <a:effectLst/>
                <a:uLnTx/>
                <a:uFillTx/>
                <a:latin typeface="+mj-lt"/>
                <a:ea typeface="+mn-ea"/>
                <a:cs typeface="+mn-cs"/>
              </a:rPr>
              <a:t>Pricing for additional team members</a:t>
            </a:r>
          </a:p>
        </p:txBody>
      </p:sp>
      <p:graphicFrame>
        <p:nvGraphicFramePr>
          <p:cNvPr id="10" name="Table 9"/>
          <p:cNvGraphicFramePr>
            <a:graphicFrameLocks noGrp="1"/>
          </p:cNvGraphicFramePr>
          <p:nvPr>
            <p:extLst>
              <p:ext uri="{D42A27DB-BD31-4B8C-83A1-F6EECF244321}">
                <p14:modId xmlns:p14="http://schemas.microsoft.com/office/powerpoint/2010/main" val="1417129930"/>
              </p:ext>
            </p:extLst>
          </p:nvPr>
        </p:nvGraphicFramePr>
        <p:xfrm>
          <a:off x="500250" y="5237263"/>
          <a:ext cx="5486400" cy="792480"/>
        </p:xfrm>
        <a:graphic>
          <a:graphicData uri="http://schemas.openxmlformats.org/drawingml/2006/table">
            <a:tbl>
              <a:tblPr firstRow="1" bandRow="1">
                <a:tableStyleId>{5C22544A-7EE6-4342-B048-85BDC9FD1C3A}</a:tableStyleId>
              </a:tblPr>
              <a:tblGrid>
                <a:gridCol w="685800">
                  <a:extLst>
                    <a:ext uri="{9D8B030D-6E8A-4147-A177-3AD203B41FA5}">
                      <a16:colId xmlns:a16="http://schemas.microsoft.com/office/drawing/2014/main" val="2006430266"/>
                    </a:ext>
                  </a:extLst>
                </a:gridCol>
                <a:gridCol w="685800">
                  <a:extLst>
                    <a:ext uri="{9D8B030D-6E8A-4147-A177-3AD203B41FA5}">
                      <a16:colId xmlns:a16="http://schemas.microsoft.com/office/drawing/2014/main" val="2478225309"/>
                    </a:ext>
                  </a:extLst>
                </a:gridCol>
                <a:gridCol w="685800">
                  <a:extLst>
                    <a:ext uri="{9D8B030D-6E8A-4147-A177-3AD203B41FA5}">
                      <a16:colId xmlns:a16="http://schemas.microsoft.com/office/drawing/2014/main" val="3122317058"/>
                    </a:ext>
                  </a:extLst>
                </a:gridCol>
                <a:gridCol w="685800">
                  <a:extLst>
                    <a:ext uri="{9D8B030D-6E8A-4147-A177-3AD203B41FA5}">
                      <a16:colId xmlns:a16="http://schemas.microsoft.com/office/drawing/2014/main" val="3674041416"/>
                    </a:ext>
                  </a:extLst>
                </a:gridCol>
                <a:gridCol w="685800">
                  <a:extLst>
                    <a:ext uri="{9D8B030D-6E8A-4147-A177-3AD203B41FA5}">
                      <a16:colId xmlns:a16="http://schemas.microsoft.com/office/drawing/2014/main" val="2991026513"/>
                    </a:ext>
                  </a:extLst>
                </a:gridCol>
                <a:gridCol w="685800">
                  <a:extLst>
                    <a:ext uri="{9D8B030D-6E8A-4147-A177-3AD203B41FA5}">
                      <a16:colId xmlns:a16="http://schemas.microsoft.com/office/drawing/2014/main" val="2428712578"/>
                    </a:ext>
                  </a:extLst>
                </a:gridCol>
                <a:gridCol w="685800">
                  <a:extLst>
                    <a:ext uri="{9D8B030D-6E8A-4147-A177-3AD203B41FA5}">
                      <a16:colId xmlns:a16="http://schemas.microsoft.com/office/drawing/2014/main" val="1658109590"/>
                    </a:ext>
                  </a:extLst>
                </a:gridCol>
                <a:gridCol w="685800">
                  <a:extLst>
                    <a:ext uri="{9D8B030D-6E8A-4147-A177-3AD203B41FA5}">
                      <a16:colId xmlns:a16="http://schemas.microsoft.com/office/drawing/2014/main" val="2017477530"/>
                    </a:ext>
                  </a:extLst>
                </a:gridCol>
              </a:tblGrid>
              <a:tr h="370840">
                <a:tc>
                  <a:txBody>
                    <a:bodyPr/>
                    <a:lstStyle/>
                    <a:p>
                      <a:r>
                        <a:rPr lang="de-DE" sz="1000" b="0" spc="0" baseline="0" dirty="0">
                          <a:solidFill>
                            <a:schemeClr val="bg1"/>
                          </a:solidFill>
                          <a:latin typeface="+mn-lt"/>
                        </a:rPr>
                        <a:t>No. of</a:t>
                      </a:r>
                      <a:r>
                        <a:rPr lang="de-DE" sz="1000" b="0" baseline="0" dirty="0">
                          <a:solidFill>
                            <a:schemeClr val="bg1"/>
                          </a:solidFill>
                          <a:latin typeface="+mn-lt"/>
                        </a:rPr>
                        <a:t> </a:t>
                      </a:r>
                      <a:r>
                        <a:rPr lang="de-DE" sz="1000" b="0" spc="60" baseline="0" dirty="0">
                          <a:solidFill>
                            <a:schemeClr val="bg1"/>
                          </a:solidFill>
                          <a:latin typeface="+mn-lt"/>
                        </a:rPr>
                        <a:t>users:</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de-DE" b="0" dirty="0">
                          <a:solidFill>
                            <a:schemeClr val="bg1"/>
                          </a:solidFill>
                          <a:latin typeface="+mj-lt"/>
                        </a:rPr>
                        <a:t>5</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de-DE" b="0" dirty="0">
                          <a:solidFill>
                            <a:schemeClr val="bg1"/>
                          </a:solidFill>
                          <a:latin typeface="+mj-lt"/>
                        </a:rPr>
                        <a:t>10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de-DE" b="0" dirty="0">
                          <a:solidFill>
                            <a:schemeClr val="bg1"/>
                          </a:solidFill>
                          <a:latin typeface="+mj-lt"/>
                        </a:rPr>
                        <a:t>20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de-DE" b="0" dirty="0">
                          <a:solidFill>
                            <a:schemeClr val="bg1"/>
                          </a:solidFill>
                          <a:latin typeface="+mj-lt"/>
                        </a:rPr>
                        <a:t>50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de-DE" b="0" dirty="0">
                          <a:solidFill>
                            <a:schemeClr val="bg1"/>
                          </a:solidFill>
                          <a:latin typeface="+mj-lt"/>
                        </a:rPr>
                        <a:t>100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de-DE" b="0" dirty="0">
                          <a:solidFill>
                            <a:schemeClr val="bg1"/>
                          </a:solidFill>
                          <a:latin typeface="+mj-lt"/>
                        </a:rPr>
                        <a:t>200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de-DE" b="0" dirty="0">
                          <a:solidFill>
                            <a:schemeClr val="bg1"/>
                          </a:solidFill>
                          <a:latin typeface="+mj-lt"/>
                        </a:rPr>
                        <a:t>1000</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4217017524"/>
                  </a:ext>
                </a:extLst>
              </a:tr>
              <a:tr h="370840">
                <a:tc>
                  <a:txBody>
                    <a:bodyPr/>
                    <a:lstStyle/>
                    <a:p>
                      <a:pPr algn="l"/>
                      <a:r>
                        <a:rPr kumimoji="0" lang="de-DE" sz="1000" b="0" i="0" u="none" strike="noStrike" kern="1200" cap="none" spc="-40" normalizeH="0" baseline="0" noProof="0" dirty="0">
                          <a:ln>
                            <a:noFill/>
                          </a:ln>
                          <a:solidFill>
                            <a:srgbClr val="3C3C3C"/>
                          </a:solidFill>
                          <a:effectLst/>
                          <a:uLnTx/>
                          <a:uFillTx/>
                          <a:latin typeface="+mn-lt"/>
                          <a:ea typeface="+mn-ea"/>
                          <a:cs typeface="+mn-cs"/>
                        </a:rPr>
                        <a:t>Cost per</a:t>
                      </a:r>
                      <a:br>
                        <a:rPr kumimoji="0" lang="de-DE" sz="1000" b="0" i="0" u="none" strike="noStrike" kern="1200" cap="none" spc="0" normalizeH="0" baseline="0" noProof="0" dirty="0">
                          <a:ln>
                            <a:noFill/>
                          </a:ln>
                          <a:solidFill>
                            <a:srgbClr val="3C3C3C"/>
                          </a:solidFill>
                          <a:effectLst/>
                          <a:uLnTx/>
                          <a:uFillTx/>
                          <a:latin typeface="+mn-lt"/>
                          <a:ea typeface="+mn-ea"/>
                          <a:cs typeface="+mn-cs"/>
                        </a:rPr>
                      </a:br>
                      <a:r>
                        <a:rPr kumimoji="0" lang="de-DE" sz="1000" b="0" i="0" u="none" strike="noStrike" kern="1200" cap="none" spc="30" normalizeH="0" baseline="0" noProof="0" dirty="0">
                          <a:ln>
                            <a:noFill/>
                          </a:ln>
                          <a:solidFill>
                            <a:srgbClr val="3C3C3C"/>
                          </a:solidFill>
                          <a:effectLst/>
                          <a:uLnTx/>
                          <a:uFillTx/>
                          <a:latin typeface="+mn-lt"/>
                          <a:ea typeface="+mn-ea"/>
                          <a:cs typeface="+mn-cs"/>
                        </a:rPr>
                        <a:t>month:</a:t>
                      </a:r>
                      <a:endParaRPr lang="de-DE" sz="1000" spc="30" baseline="0" dirty="0">
                        <a:latin typeface="+mj-lt"/>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de-DE" sz="1400" dirty="0">
                          <a:latin typeface="Segoe UI Semibold" panose="020B0702040204020203" pitchFamily="34" charset="0"/>
                          <a:cs typeface="Segoe UI Semibold" panose="020B0702040204020203" pitchFamily="34" charset="0"/>
                        </a:rPr>
                        <a:t>FREE</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de-DE" sz="1400" dirty="0">
                          <a:latin typeface="+mj-lt"/>
                        </a:rPr>
                        <a:t>$30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de-DE" sz="1400" dirty="0">
                          <a:latin typeface="+mj-lt"/>
                        </a:rPr>
                        <a:t>$110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de-DE" sz="1400" dirty="0">
                          <a:latin typeface="+mj-lt"/>
                        </a:rPr>
                        <a:t>$350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de-DE" sz="1400" dirty="0">
                          <a:latin typeface="+mj-lt"/>
                        </a:rPr>
                        <a:t>$750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de-DE" sz="1400" dirty="0">
                          <a:latin typeface="+mj-lt"/>
                        </a:rPr>
                        <a:t>$1,150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tc>
                  <a:txBody>
                    <a:bodyPr/>
                    <a:lstStyle/>
                    <a:p>
                      <a:pPr algn="ctr"/>
                      <a:r>
                        <a:rPr lang="de-DE" sz="1400" dirty="0">
                          <a:latin typeface="+mj-lt"/>
                        </a:rPr>
                        <a:t>$4,350</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765733846"/>
                  </a:ext>
                </a:extLst>
              </a:tr>
            </a:tbl>
          </a:graphicData>
        </a:graphic>
      </p:graphicFrame>
      <p:sp>
        <p:nvSpPr>
          <p:cNvPr id="12" name="Text Placeholder 5"/>
          <p:cNvSpPr txBox="1">
            <a:spLocks/>
          </p:cNvSpPr>
          <p:nvPr/>
        </p:nvSpPr>
        <p:spPr>
          <a:xfrm>
            <a:off x="6483447" y="1936283"/>
            <a:ext cx="5562595" cy="4652812"/>
          </a:xfrm>
          <a:prstGeom prst="rect">
            <a:avLst/>
          </a:prstGeom>
          <a:noFill/>
        </p:spPr>
        <p:txBody>
          <a:bodyPr vert="horz" wrap="square" lIns="146304" tIns="91440" rIns="146304" bIns="91440" rtlCol="0">
            <a:spAutoFit/>
          </a:bodyPr>
          <a:lstStyle>
            <a:lvl1pPr marL="0" marR="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sz="4000" kern="1200" spc="0" baseline="0">
                <a:solidFill>
                  <a:schemeClr val="tx1"/>
                </a:solidFill>
                <a:latin typeface="+mj-lt"/>
                <a:ea typeface="+mn-ea"/>
                <a:cs typeface="+mn-cs"/>
              </a:defRPr>
            </a:lvl1pPr>
            <a:lvl2pPr marL="0" marR="0" indent="0"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defRPr sz="1998" kern="1200" spc="0" baseline="0">
                <a:solidFill>
                  <a:schemeClr val="tx1"/>
                </a:solidFill>
                <a:latin typeface="+mn-lt"/>
                <a:ea typeface="+mn-ea"/>
                <a:cs typeface="+mn-cs"/>
              </a:defRPr>
            </a:lvl2pPr>
            <a:lvl3pPr marL="231518"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998" kern="1200" spc="0" baseline="0">
                <a:solidFill>
                  <a:schemeClr val="tx1"/>
                </a:solidFill>
                <a:latin typeface="+mn-lt"/>
                <a:ea typeface="+mn-ea"/>
                <a:cs typeface="+mn-cs"/>
              </a:defRPr>
            </a:lvl3pPr>
            <a:lvl4pPr marL="459866"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800" kern="1200" spc="0" baseline="0">
                <a:solidFill>
                  <a:schemeClr val="tx1"/>
                </a:solidFill>
                <a:latin typeface="+mn-lt"/>
                <a:ea typeface="+mn-ea"/>
                <a:cs typeface="+mn-cs"/>
              </a:defRPr>
            </a:lvl4pPr>
            <a:lvl5pPr marL="685041" marR="0" indent="0"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None/>
              <a:tabLst/>
              <a:defRPr sz="1800" kern="1200" spc="0" baseline="0">
                <a:solidFill>
                  <a:schemeClr val="tx1"/>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marL="0" marR="0" lvl="0" indent="0" algn="l" defTabSz="931710" rtl="0" eaLnBrk="1" fontAlgn="auto" latinLnBrk="0" hangingPunct="1">
              <a:lnSpc>
                <a:spcPct val="135000"/>
              </a:lnSpc>
              <a:spcBef>
                <a:spcPts val="1222"/>
              </a:spcBef>
              <a:spcAft>
                <a:spcPts val="0"/>
              </a:spcAft>
              <a:buClr>
                <a:schemeClr val="tx1"/>
              </a:buClr>
              <a:buSzPct val="100000"/>
              <a:buFont typeface="Wingdings" pitchFamily="2" charset="2"/>
              <a:buNone/>
              <a:tabLst/>
              <a:defRPr/>
            </a:pPr>
            <a:r>
              <a:rPr kumimoji="0" lang="en-US" sz="2000" b="0" i="0" u="none" strike="noStrike" kern="1200" cap="none" spc="60" normalizeH="0" baseline="0" noProof="0" dirty="0">
                <a:ln>
                  <a:noFill/>
                </a:ln>
                <a:solidFill>
                  <a:schemeClr val="bg1"/>
                </a:solidFill>
                <a:effectLst/>
                <a:uLnTx/>
                <a:uFillTx/>
                <a:latin typeface="+mj-lt"/>
                <a:ea typeface="+mn-ea"/>
                <a:cs typeface="+mn-cs"/>
              </a:rPr>
              <a:t>Users with the following subscriptions can be</a:t>
            </a:r>
            <a:r>
              <a:rPr kumimoji="0" lang="en-US" sz="2000" b="0" i="0" u="none" strike="noStrike" kern="1200" cap="none" spc="0" normalizeH="0" baseline="0" noProof="0" dirty="0">
                <a:ln>
                  <a:noFill/>
                </a:ln>
                <a:solidFill>
                  <a:schemeClr val="bg1"/>
                </a:solidFill>
                <a:effectLst/>
                <a:uLnTx/>
                <a:uFillTx/>
                <a:latin typeface="+mj-lt"/>
                <a:ea typeface="+mn-ea"/>
                <a:cs typeface="+mn-cs"/>
              </a:rPr>
              <a:t> added to an unlimited number of VSTS accounts for free, with all-feature access:</a:t>
            </a:r>
          </a:p>
          <a:p>
            <a:pPr marL="0" marR="0" lvl="0" indent="0" algn="l" defTabSz="931710" rtl="0" eaLnBrk="1" fontAlgn="auto" latinLnBrk="0" hangingPunct="1">
              <a:lnSpc>
                <a:spcPct val="135000"/>
              </a:lnSpc>
              <a:spcBef>
                <a:spcPts val="1222"/>
              </a:spcBef>
              <a:spcAft>
                <a:spcPts val="0"/>
              </a:spcAft>
              <a:buClr>
                <a:schemeClr val="tx1"/>
              </a:buClr>
              <a:buSzPct val="100000"/>
              <a:buFont typeface="Wingdings" pitchFamily="2" charset="2"/>
              <a:buNone/>
              <a:tabLst/>
              <a:defRPr/>
            </a:pPr>
            <a:endParaRPr kumimoji="0" lang="en-US" sz="100" b="0" i="0" u="none" strike="noStrike" kern="1200" cap="none" spc="0" normalizeH="0" baseline="0" noProof="0" dirty="0">
              <a:ln>
                <a:noFill/>
              </a:ln>
              <a:solidFill>
                <a:schemeClr val="bg1"/>
              </a:solidFill>
              <a:effectLst/>
              <a:uLnTx/>
              <a:uFillTx/>
              <a:latin typeface="+mj-lt"/>
              <a:ea typeface="+mn-ea"/>
              <a:cs typeface="+mn-cs"/>
            </a:endParaRPr>
          </a:p>
          <a:p>
            <a:pPr marL="285750" marR="0" lvl="0" indent="-285750" algn="l" defTabSz="914363" rtl="0" eaLnBrk="1" fontAlgn="auto" latinLnBrk="0" hangingPunct="1">
              <a:lnSpc>
                <a:spcPct val="110000"/>
              </a:lnSpc>
              <a:spcBef>
                <a:spcPts val="0"/>
              </a:spcBef>
              <a:spcAft>
                <a:spcPts val="0"/>
              </a:spcAft>
              <a:buClr>
                <a:schemeClr val="tx1"/>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mj-lt"/>
                <a:ea typeface="+mn-ea"/>
                <a:cs typeface="+mn-cs"/>
              </a:rPr>
              <a:t>Visual Studio Enterprise - annual</a:t>
            </a:r>
          </a:p>
          <a:p>
            <a:pPr marL="285750" marR="0" lvl="0" indent="-285750" algn="l" defTabSz="914363" rtl="0" eaLnBrk="1" fontAlgn="auto" latinLnBrk="0" hangingPunct="1">
              <a:lnSpc>
                <a:spcPct val="110000"/>
              </a:lnSpc>
              <a:spcBef>
                <a:spcPts val="0"/>
              </a:spcBef>
              <a:spcAft>
                <a:spcPts val="0"/>
              </a:spcAft>
              <a:buClr>
                <a:schemeClr val="tx1"/>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mj-lt"/>
                <a:ea typeface="+mn-ea"/>
                <a:cs typeface="+mn-cs"/>
              </a:rPr>
              <a:t>Visual Studio Enterprise - monthly</a:t>
            </a:r>
          </a:p>
          <a:p>
            <a:pPr marL="285750" marR="0" lvl="0" indent="-285750" algn="l" defTabSz="914363" rtl="0" eaLnBrk="1" fontAlgn="auto" latinLnBrk="0" hangingPunct="1">
              <a:lnSpc>
                <a:spcPct val="110000"/>
              </a:lnSpc>
              <a:spcBef>
                <a:spcPts val="0"/>
              </a:spcBef>
              <a:spcAft>
                <a:spcPts val="0"/>
              </a:spcAft>
              <a:buClr>
                <a:schemeClr val="tx1"/>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mj-lt"/>
                <a:ea typeface="+mn-ea"/>
                <a:cs typeface="+mn-cs"/>
              </a:rPr>
              <a:t>Visual Studio Enterprise with MSDN - including subscriptions offered through BizSpark and the Microsoft Partner Network</a:t>
            </a:r>
          </a:p>
          <a:p>
            <a:pPr marL="285750" marR="0" lvl="0" indent="-285750" algn="l" defTabSz="914363" rtl="0" eaLnBrk="1" fontAlgn="auto" latinLnBrk="0" hangingPunct="1">
              <a:lnSpc>
                <a:spcPct val="110000"/>
              </a:lnSpc>
              <a:spcBef>
                <a:spcPts val="0"/>
              </a:spcBef>
              <a:spcAft>
                <a:spcPts val="0"/>
              </a:spcAft>
              <a:buClr>
                <a:schemeClr val="tx1"/>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mj-lt"/>
                <a:ea typeface="+mn-ea"/>
                <a:cs typeface="+mn-cs"/>
              </a:rPr>
              <a:t>Visual Studio Professional - annual</a:t>
            </a:r>
          </a:p>
          <a:p>
            <a:pPr marL="285750" marR="0" lvl="0" indent="-285750" algn="l" defTabSz="914363" rtl="0" eaLnBrk="1" fontAlgn="auto" latinLnBrk="0" hangingPunct="1">
              <a:lnSpc>
                <a:spcPct val="110000"/>
              </a:lnSpc>
              <a:spcBef>
                <a:spcPts val="0"/>
              </a:spcBef>
              <a:spcAft>
                <a:spcPts val="0"/>
              </a:spcAft>
              <a:buClr>
                <a:schemeClr val="tx1"/>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mj-lt"/>
                <a:ea typeface="+mn-ea"/>
                <a:cs typeface="+mn-cs"/>
              </a:rPr>
              <a:t>Visual Studio Professional - monthly</a:t>
            </a:r>
          </a:p>
          <a:p>
            <a:pPr marL="285750" marR="0" lvl="0" indent="-285750" algn="l" defTabSz="914363" rtl="0" eaLnBrk="1" fontAlgn="auto" latinLnBrk="0" hangingPunct="1">
              <a:lnSpc>
                <a:spcPct val="110000"/>
              </a:lnSpc>
              <a:spcBef>
                <a:spcPts val="0"/>
              </a:spcBef>
              <a:spcAft>
                <a:spcPts val="0"/>
              </a:spcAft>
              <a:buClr>
                <a:schemeClr val="tx1"/>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mj-lt"/>
                <a:ea typeface="+mn-ea"/>
                <a:cs typeface="+mn-cs"/>
              </a:rPr>
              <a:t>Visual Studio Professional with MSDN</a:t>
            </a:r>
          </a:p>
          <a:p>
            <a:pPr marL="285750" marR="0" lvl="0" indent="-285750" algn="l" defTabSz="914363" rtl="0" eaLnBrk="1" fontAlgn="auto" latinLnBrk="0" hangingPunct="1">
              <a:lnSpc>
                <a:spcPct val="110000"/>
              </a:lnSpc>
              <a:spcBef>
                <a:spcPts val="0"/>
              </a:spcBef>
              <a:spcAft>
                <a:spcPts val="0"/>
              </a:spcAft>
              <a:buClr>
                <a:schemeClr val="tx1"/>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mj-lt"/>
                <a:ea typeface="+mn-ea"/>
                <a:cs typeface="+mn-cs"/>
              </a:rPr>
              <a:t>Visual Studio Test Professional with MSDN</a:t>
            </a:r>
          </a:p>
          <a:p>
            <a:pPr marL="285750" marR="0" lvl="0" indent="-285750" algn="l" defTabSz="914363" rtl="0" eaLnBrk="1" fontAlgn="auto" latinLnBrk="0" hangingPunct="1">
              <a:lnSpc>
                <a:spcPct val="110000"/>
              </a:lnSpc>
              <a:spcBef>
                <a:spcPts val="0"/>
              </a:spcBef>
              <a:spcAft>
                <a:spcPts val="0"/>
              </a:spcAft>
              <a:buClr>
                <a:schemeClr val="tx1"/>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mj-lt"/>
                <a:ea typeface="+mn-ea"/>
                <a:cs typeface="+mn-cs"/>
              </a:rPr>
              <a:t>MSDN Platforms</a:t>
            </a:r>
          </a:p>
        </p:txBody>
      </p:sp>
      <p:sp>
        <p:nvSpPr>
          <p:cNvPr id="13" name="Text Placeholder 5"/>
          <p:cNvSpPr txBox="1">
            <a:spLocks/>
          </p:cNvSpPr>
          <p:nvPr/>
        </p:nvSpPr>
        <p:spPr>
          <a:xfrm>
            <a:off x="308259" y="6176629"/>
            <a:ext cx="5562595" cy="517065"/>
          </a:xfrm>
          <a:prstGeom prst="rect">
            <a:avLst/>
          </a:prstGeom>
          <a:noFill/>
        </p:spPr>
        <p:txBody>
          <a:bodyPr vert="horz" wrap="square" lIns="146304" tIns="91440" rIns="146304" bIns="91440" rtlCol="0">
            <a:spAutoFit/>
          </a:bodyPr>
          <a:lstStyle>
            <a:lvl1pPr marL="0" marR="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sz="4000" kern="1200" spc="0" baseline="0">
                <a:solidFill>
                  <a:schemeClr val="tx1"/>
                </a:solidFill>
                <a:latin typeface="+mj-lt"/>
                <a:ea typeface="+mn-ea"/>
                <a:cs typeface="+mn-cs"/>
              </a:defRPr>
            </a:lvl1pPr>
            <a:lvl2pPr marL="0" marR="0" indent="0"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defRPr sz="1998" kern="1200" spc="0" baseline="0">
                <a:solidFill>
                  <a:schemeClr val="tx1"/>
                </a:solidFill>
                <a:latin typeface="+mn-lt"/>
                <a:ea typeface="+mn-ea"/>
                <a:cs typeface="+mn-cs"/>
              </a:defRPr>
            </a:lvl2pPr>
            <a:lvl3pPr marL="231518"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998" kern="1200" spc="0" baseline="0">
                <a:solidFill>
                  <a:schemeClr val="tx1"/>
                </a:solidFill>
                <a:latin typeface="+mn-lt"/>
                <a:ea typeface="+mn-ea"/>
                <a:cs typeface="+mn-cs"/>
              </a:defRPr>
            </a:lvl3pPr>
            <a:lvl4pPr marL="459866"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800" kern="1200" spc="0" baseline="0">
                <a:solidFill>
                  <a:schemeClr val="tx1"/>
                </a:solidFill>
                <a:latin typeface="+mn-lt"/>
                <a:ea typeface="+mn-ea"/>
                <a:cs typeface="+mn-cs"/>
              </a:defRPr>
            </a:lvl4pPr>
            <a:lvl5pPr marL="685041" marR="0" indent="0"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None/>
              <a:tabLst/>
              <a:defRPr sz="1800" kern="1200" spc="0" baseline="0">
                <a:solidFill>
                  <a:schemeClr val="tx1"/>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marL="0" marR="0" lvl="0" indent="0" algn="l" defTabSz="932218" rtl="0" eaLnBrk="1" fontAlgn="auto" latinLnBrk="0" hangingPunct="1">
              <a:lnSpc>
                <a:spcPct val="90000"/>
              </a:lnSpc>
              <a:spcBef>
                <a:spcPts val="0"/>
              </a:spcBef>
              <a:spcAft>
                <a:spcPts val="600"/>
              </a:spcAft>
              <a:buClrTx/>
              <a:buSzTx/>
              <a:buFont typeface="Wingdings" pitchFamily="2" charset="2"/>
              <a:buNone/>
              <a:tabLst/>
              <a:defRPr/>
            </a:pPr>
            <a:r>
              <a:rPr kumimoji="0" lang="en-US" sz="1200" b="0" i="1"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mn-cs"/>
              </a:rPr>
              <a:t>Each Team Services paid user also gets a Team Foundation Server</a:t>
            </a:r>
            <a:br>
              <a:rPr kumimoji="0" lang="en-US" sz="1200" b="0" i="1"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mn-cs"/>
              </a:rPr>
            </a:br>
            <a:r>
              <a:rPr kumimoji="0" lang="en-US" sz="1200" b="0" i="1" u="none" strike="noStrike" kern="1200" cap="none" spc="0" normalizeH="0" baseline="0" noProof="0" dirty="0">
                <a:ln>
                  <a:noFill/>
                </a:ln>
                <a:gradFill>
                  <a:gsLst>
                    <a:gs pos="2917">
                      <a:srgbClr val="FFFFFF"/>
                    </a:gs>
                    <a:gs pos="30000">
                      <a:srgbClr val="FFFFFF"/>
                    </a:gs>
                  </a:gsLst>
                  <a:lin ang="5400000" scaled="0"/>
                </a:gradFill>
                <a:effectLst/>
                <a:uLnTx/>
                <a:uFillTx/>
                <a:latin typeface="+mj-lt"/>
                <a:ea typeface="+mn-ea"/>
                <a:cs typeface="+mn-cs"/>
              </a:rPr>
              <a:t>CAL (Client Access License)</a:t>
            </a:r>
          </a:p>
        </p:txBody>
      </p:sp>
      <p:sp>
        <p:nvSpPr>
          <p:cNvPr id="5" name="TextBox 4"/>
          <p:cNvSpPr txBox="1"/>
          <p:nvPr/>
        </p:nvSpPr>
        <p:spPr>
          <a:xfrm>
            <a:off x="500251" y="1402902"/>
            <a:ext cx="5678391" cy="1384995"/>
          </a:xfrm>
          <a:prstGeom prst="rect">
            <a:avLst/>
          </a:prstGeom>
          <a:noFill/>
        </p:spPr>
        <p:txBody>
          <a:bodyPr wrap="square" rtlCol="0">
            <a:spAutoFit/>
          </a:bodyPr>
          <a:lstStyle/>
          <a:p>
            <a:r>
              <a:rPr lang="en-US" sz="2800">
                <a:solidFill>
                  <a:schemeClr val="bg2"/>
                </a:solidFill>
              </a:rPr>
              <a:t>Free for MSDN and Visual Studio subscribers</a:t>
            </a:r>
          </a:p>
          <a:p>
            <a:endParaRPr lang="en-US" sz="2800">
              <a:solidFill>
                <a:schemeClr val="bg2"/>
              </a:solidFill>
            </a:endParaRPr>
          </a:p>
        </p:txBody>
      </p:sp>
    </p:spTree>
    <p:extLst>
      <p:ext uri="{BB962C8B-B14F-4D97-AF65-F5344CB8AC3E}">
        <p14:creationId xmlns:p14="http://schemas.microsoft.com/office/powerpoint/2010/main" val="220771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6291454" y="1240434"/>
            <a:ext cx="5870383" cy="5453260"/>
          </a:xfrm>
          <a:prstGeom prst="rect">
            <a:avLst/>
          </a:prstGeom>
          <a:solidFill>
            <a:schemeClr val="accent3"/>
          </a:solidFill>
          <a:ln w="38100" cap="flat">
            <a:noFill/>
            <a:prstDash val="sysDot"/>
            <a:miter lim="800000"/>
            <a:headEnd/>
            <a:tailEnd/>
          </a:ln>
          <a:effectLst/>
        </p:spPr>
        <p:txBody>
          <a:bodyPr vert="horz" wrap="square" lIns="91438" tIns="45719" rIns="91438" bIns="45719" numCol="1" anchor="t" anchorCtr="0" compatLnSpc="1">
            <a:prstTxWarp prst="textNoShape">
              <a:avLst/>
            </a:prstTxWarp>
          </a:bodyPr>
          <a:lstStyle/>
          <a:p>
            <a:pPr marL="0" marR="0" lvl="0" indent="0" algn="l" defTabSz="9143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Rectangle 19"/>
          <p:cNvSpPr/>
          <p:nvPr/>
        </p:nvSpPr>
        <p:spPr bwMode="auto">
          <a:xfrm>
            <a:off x="308259" y="1240434"/>
            <a:ext cx="5870383" cy="5453260"/>
          </a:xfrm>
          <a:prstGeom prst="rect">
            <a:avLst/>
          </a:prstGeom>
          <a:solidFill>
            <a:schemeClr val="accent3"/>
          </a:solidFill>
          <a:ln w="38100" cap="flat">
            <a:noFill/>
            <a:prstDash val="sysDot"/>
            <a:miter lim="800000"/>
            <a:headEnd/>
            <a:tailEnd/>
          </a:ln>
          <a:effectLst/>
        </p:spPr>
        <p:txBody>
          <a:bodyPr vert="horz" wrap="square" lIns="91438" tIns="45719" rIns="91438" bIns="45719" numCol="1" anchor="t" anchorCtr="0" compatLnSpc="1">
            <a:prstTxWarp prst="textNoShape">
              <a:avLst/>
            </a:prstTxWarp>
          </a:bodyPr>
          <a:lstStyle/>
          <a:p>
            <a:pPr marL="0" marR="0" lvl="0" indent="0" algn="l" defTabSz="9143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6" name="Text Placeholder 5"/>
          <p:cNvSpPr>
            <a:spLocks noGrp="1"/>
          </p:cNvSpPr>
          <p:nvPr>
            <p:ph type="body" sz="quarter" idx="10"/>
          </p:nvPr>
        </p:nvSpPr>
        <p:spPr>
          <a:noFill/>
        </p:spPr>
        <p:txBody>
          <a:bodyPr>
            <a:normAutofit/>
          </a:bodyPr>
          <a:lstStyle/>
          <a:p>
            <a:r>
              <a:rPr lang="de-DE" sz="4400"/>
              <a:t>Additional services per account</a:t>
            </a:r>
            <a:endParaRPr lang="de-DE" sz="4400" dirty="0"/>
          </a:p>
        </p:txBody>
      </p:sp>
      <p:sp>
        <p:nvSpPr>
          <p:cNvPr id="11" name="Text Placeholder 5"/>
          <p:cNvSpPr>
            <a:spLocks noGrp="1"/>
          </p:cNvSpPr>
          <p:nvPr>
            <p:ph type="body" sz="quarter" idx="11"/>
          </p:nvPr>
        </p:nvSpPr>
        <p:spPr>
          <a:xfrm>
            <a:off x="308259" y="1577366"/>
            <a:ext cx="5870383" cy="1230128"/>
          </a:xfrm>
          <a:noFill/>
        </p:spPr>
        <p:txBody>
          <a:bodyPr>
            <a:normAutofit/>
          </a:bodyPr>
          <a:lstStyle/>
          <a:p>
            <a:r>
              <a:rPr lang="en-US" sz="2800">
                <a:solidFill>
                  <a:schemeClr val="bg1"/>
                </a:solidFill>
              </a:rPr>
              <a:t>Cloud Build</a:t>
            </a:r>
          </a:p>
          <a:p>
            <a:r>
              <a:rPr lang="en-US" sz="2800">
                <a:solidFill>
                  <a:schemeClr val="bg1"/>
                </a:solidFill>
              </a:rPr>
              <a:t>Cloud </a:t>
            </a:r>
            <a:r>
              <a:rPr lang="en-US" sz="2800" dirty="0">
                <a:solidFill>
                  <a:schemeClr val="bg1"/>
                </a:solidFill>
              </a:rPr>
              <a:t>Load Testing*</a:t>
            </a:r>
          </a:p>
        </p:txBody>
      </p:sp>
      <p:sp>
        <p:nvSpPr>
          <p:cNvPr id="7" name="Text Placeholder 5"/>
          <p:cNvSpPr txBox="1">
            <a:spLocks/>
          </p:cNvSpPr>
          <p:nvPr/>
        </p:nvSpPr>
        <p:spPr>
          <a:xfrm>
            <a:off x="463642" y="2883694"/>
            <a:ext cx="5562595" cy="3447098"/>
          </a:xfrm>
          <a:prstGeom prst="rect">
            <a:avLst/>
          </a:prstGeom>
          <a:noFill/>
        </p:spPr>
        <p:txBody>
          <a:bodyPr vert="horz" wrap="square" lIns="146304" tIns="91440" rIns="146304" bIns="91440" rtlCol="0">
            <a:spAutoFit/>
          </a:bodyPr>
          <a:lstStyle>
            <a:lvl1pPr marL="0" marR="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sz="4000" kern="1200" spc="0" baseline="0">
                <a:solidFill>
                  <a:schemeClr val="tx1"/>
                </a:solidFill>
                <a:latin typeface="+mj-lt"/>
                <a:ea typeface="+mn-ea"/>
                <a:cs typeface="+mn-cs"/>
              </a:defRPr>
            </a:lvl1pPr>
            <a:lvl2pPr marL="0" marR="0" indent="0"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defRPr sz="1998" kern="1200" spc="0" baseline="0">
                <a:solidFill>
                  <a:schemeClr val="tx1"/>
                </a:solidFill>
                <a:latin typeface="+mn-lt"/>
                <a:ea typeface="+mn-ea"/>
                <a:cs typeface="+mn-cs"/>
              </a:defRPr>
            </a:lvl2pPr>
            <a:lvl3pPr marL="231518"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998" kern="1200" spc="0" baseline="0">
                <a:solidFill>
                  <a:schemeClr val="tx1"/>
                </a:solidFill>
                <a:latin typeface="+mn-lt"/>
                <a:ea typeface="+mn-ea"/>
                <a:cs typeface="+mn-cs"/>
              </a:defRPr>
            </a:lvl3pPr>
            <a:lvl4pPr marL="459866"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800" kern="1200" spc="0" baseline="0">
                <a:solidFill>
                  <a:schemeClr val="tx1"/>
                </a:solidFill>
                <a:latin typeface="+mn-lt"/>
                <a:ea typeface="+mn-ea"/>
                <a:cs typeface="+mn-cs"/>
              </a:defRPr>
            </a:lvl4pPr>
            <a:lvl5pPr marL="685041" marR="0" indent="0"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None/>
              <a:tabLst/>
              <a:defRPr sz="1800" kern="1200" spc="0" baseline="0">
                <a:solidFill>
                  <a:schemeClr val="tx1"/>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marL="0" marR="0" lvl="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a:pPr>
            <a:r>
              <a:rPr kumimoji="0" lang="en-US" sz="2000" b="0" i="0" u="none" strike="noStrike" kern="1200" cap="none" spc="0" normalizeH="0" baseline="0" noProof="0" dirty="0">
                <a:ln>
                  <a:noFill/>
                </a:ln>
                <a:solidFill>
                  <a:schemeClr val="bg2"/>
                </a:solidFill>
                <a:effectLst/>
                <a:uLnTx/>
                <a:uFillTx/>
                <a:latin typeface="Segoe UI Semibold" panose="020B0702040204020203" pitchFamily="34" charset="0"/>
                <a:ea typeface="+mn-ea"/>
                <a:cs typeface="Segoe UI Semibold" panose="020B0702040204020203" pitchFamily="34" charset="0"/>
              </a:rPr>
              <a:t>FREE:</a:t>
            </a:r>
            <a:r>
              <a:rPr kumimoji="0" lang="en-US" sz="2000" b="0" i="0" u="none" strike="noStrike" kern="1200" cap="none" spc="0" normalizeH="0" baseline="0" noProof="0" dirty="0">
                <a:ln>
                  <a:noFill/>
                </a:ln>
                <a:solidFill>
                  <a:schemeClr val="bg2"/>
                </a:solidFill>
                <a:effectLst/>
                <a:uLnTx/>
                <a:uFillTx/>
                <a:latin typeface="+mj-lt"/>
                <a:ea typeface="+mn-ea"/>
                <a:cs typeface="+mn-cs"/>
              </a:rPr>
              <a:t> 240 minutes/month on a hosted build agent with 30 mins max runtime for a single build</a:t>
            </a:r>
          </a:p>
          <a:p>
            <a:pPr marL="0" marR="0" lvl="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a:pPr>
            <a:r>
              <a:rPr kumimoji="0" lang="en-US" sz="2000" b="0" i="0" u="none" strike="noStrike" kern="1200" cap="none" spc="0" normalizeH="0" baseline="0" noProof="0" dirty="0">
                <a:ln>
                  <a:noFill/>
                </a:ln>
                <a:solidFill>
                  <a:schemeClr val="bg2"/>
                </a:solidFill>
                <a:effectLst/>
                <a:uLnTx/>
                <a:uFillTx/>
                <a:latin typeface="Segoe UI Semibold" panose="020B0702040204020203" pitchFamily="34" charset="0"/>
                <a:ea typeface="+mn-ea"/>
                <a:cs typeface="Segoe UI Semibold" panose="020B0702040204020203" pitchFamily="34" charset="0"/>
              </a:rPr>
              <a:t>FREE:</a:t>
            </a:r>
            <a:r>
              <a:rPr kumimoji="0" lang="en-US" sz="2000" b="0" i="0" u="none" strike="noStrike" kern="1200" cap="none" spc="0" normalizeH="0" baseline="0" noProof="0" dirty="0">
                <a:ln>
                  <a:noFill/>
                </a:ln>
                <a:solidFill>
                  <a:schemeClr val="bg2"/>
                </a:solidFill>
                <a:effectLst/>
                <a:uLnTx/>
                <a:uFillTx/>
                <a:latin typeface="+mj-lt"/>
                <a:ea typeface="+mn-ea"/>
                <a:cs typeface="+mn-cs"/>
              </a:rPr>
              <a:t> 1 private agent (new build system) or XAML controller (legacy build system)</a:t>
            </a:r>
          </a:p>
          <a:p>
            <a:pPr marL="0" marR="0" lvl="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a:pPr>
            <a:r>
              <a:rPr kumimoji="0" lang="en-US" sz="2000" b="0" i="0" u="none" strike="noStrike" kern="1200" cap="none" spc="0" normalizeH="0" baseline="0" noProof="0" dirty="0">
                <a:ln>
                  <a:noFill/>
                </a:ln>
                <a:solidFill>
                  <a:schemeClr val="bg2"/>
                </a:solidFill>
                <a:effectLst/>
                <a:uLnTx/>
                <a:uFillTx/>
                <a:latin typeface="Segoe UI Semibold" panose="020B0702040204020203" pitchFamily="34" charset="0"/>
                <a:ea typeface="+mn-ea"/>
                <a:cs typeface="Segoe UI Semibold" panose="020B0702040204020203" pitchFamily="34" charset="0"/>
              </a:rPr>
              <a:t>THEREAFTER:</a:t>
            </a:r>
          </a:p>
          <a:p>
            <a:pPr marL="0" marR="0" lvl="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a:pPr>
            <a:r>
              <a:rPr kumimoji="0" lang="en-US" sz="2000" b="0" i="0" u="none" strike="noStrike" kern="1200" cap="none" spc="0" normalizeH="0" baseline="0" noProof="0" dirty="0">
                <a:ln>
                  <a:noFill/>
                </a:ln>
                <a:solidFill>
                  <a:schemeClr val="bg2"/>
                </a:solidFill>
                <a:effectLst/>
                <a:uLnTx/>
                <a:uFillTx/>
                <a:latin typeface="+mj-lt"/>
                <a:ea typeface="+mn-ea"/>
                <a:cs typeface="+mn-cs"/>
              </a:rPr>
              <a:t>Hosted build agent for $40/month* (you can upgrade the free agent or buy additional agents)</a:t>
            </a:r>
          </a:p>
          <a:p>
            <a:pPr marL="0" marR="0" lvl="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a:pPr>
            <a:r>
              <a:rPr kumimoji="0" lang="en-US" sz="2000" b="0" i="0" u="none" strike="noStrike" kern="1200" cap="none" spc="0" normalizeH="0" baseline="0" noProof="0" dirty="0">
                <a:ln>
                  <a:noFill/>
                </a:ln>
                <a:solidFill>
                  <a:schemeClr val="bg2"/>
                </a:solidFill>
                <a:effectLst/>
                <a:uLnTx/>
                <a:uFillTx/>
                <a:latin typeface="+mj-lt"/>
                <a:ea typeface="+mn-ea"/>
                <a:cs typeface="+mn-cs"/>
              </a:rPr>
              <a:t>Private agent for $15/month</a:t>
            </a:r>
          </a:p>
          <a:p>
            <a:pPr marL="0" marR="0" lvl="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a:pPr>
            <a:r>
              <a:rPr kumimoji="0" lang="en-US" sz="2000" b="0" i="0" u="none" strike="noStrike" kern="1200" cap="none" spc="-80" normalizeH="0" baseline="0" noProof="0" dirty="0">
                <a:ln>
                  <a:noFill/>
                </a:ln>
                <a:solidFill>
                  <a:schemeClr val="bg2"/>
                </a:solidFill>
                <a:effectLst/>
                <a:uLnTx/>
                <a:uFillTx/>
                <a:latin typeface="+mj-lt"/>
                <a:ea typeface="+mn-ea"/>
                <a:cs typeface="+mn-cs"/>
              </a:rPr>
              <a:t>XAML controller for $15/month </a:t>
            </a:r>
            <a:r>
              <a:rPr kumimoji="0" lang="en-US" sz="2000" b="0" i="0" u="none" strike="noStrike" kern="1200" cap="none" spc="-90" normalizeH="0" baseline="0" noProof="0" dirty="0">
                <a:ln>
                  <a:noFill/>
                </a:ln>
                <a:solidFill>
                  <a:schemeClr val="bg2"/>
                </a:solidFill>
                <a:effectLst/>
                <a:uLnTx/>
                <a:uFillTx/>
                <a:latin typeface="+mj-lt"/>
                <a:ea typeface="+mn-ea"/>
                <a:cs typeface="+mn-cs"/>
              </a:rPr>
              <a:t>(ends September 2016)</a:t>
            </a:r>
          </a:p>
        </p:txBody>
      </p:sp>
      <p:sp>
        <p:nvSpPr>
          <p:cNvPr id="13" name="Text Placeholder 5"/>
          <p:cNvSpPr txBox="1">
            <a:spLocks/>
          </p:cNvSpPr>
          <p:nvPr/>
        </p:nvSpPr>
        <p:spPr>
          <a:xfrm>
            <a:off x="6291454" y="5037856"/>
            <a:ext cx="5870383" cy="1655838"/>
          </a:xfrm>
          <a:prstGeom prst="rect">
            <a:avLst/>
          </a:prstGeom>
          <a:noFill/>
        </p:spPr>
        <p:txBody>
          <a:bodyPr vert="horz" wrap="square" lIns="146304" tIns="91440" rIns="146304" bIns="91440" rtlCol="0">
            <a:spAutoFit/>
          </a:bodyPr>
          <a:lstStyle>
            <a:lvl1pPr marL="0" marR="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sz="4000" kern="1200" spc="0" baseline="0">
                <a:solidFill>
                  <a:schemeClr val="tx1"/>
                </a:solidFill>
                <a:latin typeface="+mj-lt"/>
                <a:ea typeface="+mn-ea"/>
                <a:cs typeface="+mn-cs"/>
              </a:defRPr>
            </a:lvl1pPr>
            <a:lvl2pPr marL="0" marR="0" indent="0"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defRPr sz="1998" kern="1200" spc="0" baseline="0">
                <a:solidFill>
                  <a:schemeClr val="tx1"/>
                </a:solidFill>
                <a:latin typeface="+mn-lt"/>
                <a:ea typeface="+mn-ea"/>
                <a:cs typeface="+mn-cs"/>
              </a:defRPr>
            </a:lvl2pPr>
            <a:lvl3pPr marL="231518"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998" kern="1200" spc="0" baseline="0">
                <a:solidFill>
                  <a:schemeClr val="tx1"/>
                </a:solidFill>
                <a:latin typeface="+mn-lt"/>
                <a:ea typeface="+mn-ea"/>
                <a:cs typeface="+mn-cs"/>
              </a:defRPr>
            </a:lvl3pPr>
            <a:lvl4pPr marL="459866"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800" kern="1200" spc="0" baseline="0">
                <a:solidFill>
                  <a:schemeClr val="tx1"/>
                </a:solidFill>
                <a:latin typeface="+mn-lt"/>
                <a:ea typeface="+mn-ea"/>
                <a:cs typeface="+mn-cs"/>
              </a:defRPr>
            </a:lvl4pPr>
            <a:lvl5pPr marL="685041" marR="0" indent="0"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None/>
              <a:tabLst/>
              <a:defRPr sz="1800" kern="1200" spc="0" baseline="0">
                <a:solidFill>
                  <a:schemeClr val="tx1"/>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marL="0" marR="0" lvl="0" indent="0" algn="l" defTabSz="932502" rtl="0" eaLnBrk="1" fontAlgn="auto" latinLnBrk="0" hangingPunct="1">
              <a:lnSpc>
                <a:spcPct val="90000"/>
              </a:lnSpc>
              <a:spcBef>
                <a:spcPts val="0"/>
              </a:spcBef>
              <a:spcAft>
                <a:spcPts val="600"/>
              </a:spcAft>
              <a:buClrTx/>
              <a:buSzTx/>
              <a:buFont typeface="Wingdings" pitchFamily="2" charset="2"/>
              <a:buNone/>
              <a:tabLst/>
              <a:defRPr/>
            </a:pPr>
            <a:r>
              <a:rPr kumimoji="0" lang="en-US" sz="1200" b="0" i="0" u="none" strike="noStrike" kern="0" cap="none" spc="0" normalizeH="0" baseline="0" noProof="0" dirty="0">
                <a:ln>
                  <a:noFill/>
                </a:ln>
                <a:solidFill>
                  <a:srgbClr val="FFFFFF"/>
                </a:solidFill>
                <a:effectLst/>
                <a:uLnTx/>
                <a:uFillTx/>
                <a:latin typeface="+mj-lt"/>
                <a:ea typeface="+mn-ea"/>
                <a:cs typeface="+mn-cs"/>
              </a:rPr>
              <a:t>* Requires Visual Studio Enterprise</a:t>
            </a:r>
          </a:p>
          <a:p>
            <a:pPr marL="171450" marR="0" lvl="0" indent="-171450" algn="l" defTabSz="932502" rtl="0" eaLnBrk="1" fontAlgn="auto" latinLnBrk="0" hangingPunct="1">
              <a:lnSpc>
                <a:spcPct val="90000"/>
              </a:lnSpc>
              <a:spcBef>
                <a:spcPts val="0"/>
              </a:spcBef>
              <a:spcAft>
                <a:spcPts val="6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mj-lt"/>
                <a:ea typeface="+mn-ea"/>
                <a:cs typeface="+mn-cs"/>
              </a:rPr>
              <a:t>Services purchased via Microsoft Azure based on actual usage</a:t>
            </a:r>
          </a:p>
          <a:p>
            <a:pPr marL="171450" marR="0" lvl="0" indent="-171450" algn="l" defTabSz="932502" rtl="0" eaLnBrk="1" fontAlgn="auto" latinLnBrk="0" hangingPunct="1">
              <a:lnSpc>
                <a:spcPct val="90000"/>
              </a:lnSpc>
              <a:spcBef>
                <a:spcPts val="0"/>
              </a:spcBef>
              <a:spcAft>
                <a:spcPts val="600"/>
              </a:spcAft>
              <a:buClrTx/>
              <a:buSzTx/>
              <a:buFontTx/>
              <a:buChar char="-"/>
              <a:tabLst/>
              <a:defRPr/>
            </a:pPr>
            <a:r>
              <a:rPr kumimoji="0" lang="en-US" sz="1200" b="0" i="0" u="none" strike="noStrike" kern="0" cap="none" spc="-30" normalizeH="0" baseline="0" noProof="0" dirty="0">
                <a:ln>
                  <a:noFill/>
                </a:ln>
                <a:solidFill>
                  <a:srgbClr val="FFFFFF"/>
                </a:solidFill>
                <a:effectLst/>
                <a:uLnTx/>
                <a:uFillTx/>
                <a:latin typeface="+mj-lt"/>
                <a:ea typeface="+mn-ea"/>
                <a:cs typeface="+mn-cs"/>
              </a:rPr>
              <a:t>Additional services are accessible to all users on the account and shared among them</a:t>
            </a:r>
          </a:p>
          <a:p>
            <a:pPr marL="171450" marR="0" lvl="0" indent="-171450" algn="l" defTabSz="932502" rtl="0" eaLnBrk="1" fontAlgn="auto" latinLnBrk="0" hangingPunct="1">
              <a:lnSpc>
                <a:spcPct val="90000"/>
              </a:lnSpc>
              <a:spcBef>
                <a:spcPts val="0"/>
              </a:spcBef>
              <a:spcAft>
                <a:spcPts val="600"/>
              </a:spcAft>
              <a:buClrTx/>
              <a:buSzTx/>
              <a:buFontTx/>
              <a:buChar char="-"/>
              <a:tabLst/>
              <a:defRPr/>
            </a:pPr>
            <a:r>
              <a:rPr kumimoji="0" lang="en-US" sz="1200" b="0" i="0" u="none" strike="noStrike" kern="0" cap="none" spc="20" normalizeH="0" baseline="0" noProof="0" dirty="0">
                <a:ln>
                  <a:noFill/>
                </a:ln>
                <a:solidFill>
                  <a:srgbClr val="FFFFFF"/>
                </a:solidFill>
                <a:effectLst/>
                <a:uLnTx/>
                <a:uFillTx/>
                <a:latin typeface="+mj-lt"/>
                <a:ea typeface="+mn-ea"/>
                <a:cs typeface="+mn-cs"/>
              </a:rPr>
              <a:t>Build time is actual computing time required to run the build, and does not</a:t>
            </a:r>
            <a:r>
              <a:rPr kumimoji="0" lang="en-US" sz="1200" b="0" i="0" u="none" strike="noStrike" kern="0" cap="none" spc="0" normalizeH="0" baseline="0" noProof="0" dirty="0">
                <a:ln>
                  <a:noFill/>
                </a:ln>
                <a:solidFill>
                  <a:srgbClr val="FFFFFF"/>
                </a:solidFill>
                <a:effectLst/>
                <a:uLnTx/>
                <a:uFillTx/>
                <a:latin typeface="+mj-lt"/>
                <a:ea typeface="+mn-ea"/>
                <a:cs typeface="+mn-cs"/>
              </a:rPr>
              <a:t> include queuing time (if any)</a:t>
            </a:r>
          </a:p>
          <a:p>
            <a:pPr marL="171450" marR="0" lvl="0" indent="-171450" algn="l" defTabSz="932502" rtl="0" eaLnBrk="1" fontAlgn="auto" latinLnBrk="0" hangingPunct="1">
              <a:lnSpc>
                <a:spcPct val="90000"/>
              </a:lnSpc>
              <a:spcBef>
                <a:spcPts val="0"/>
              </a:spcBef>
              <a:spcAft>
                <a:spcPts val="600"/>
              </a:spcAft>
              <a:buClrTx/>
              <a:buSzTx/>
              <a:buFontTx/>
              <a:buChar char="-"/>
              <a:tabLst/>
              <a:defRPr/>
            </a:pPr>
            <a:r>
              <a:rPr kumimoji="0" lang="en-US" sz="1200" b="0" i="0" u="none" strike="noStrike" kern="0" cap="none" spc="0" normalizeH="0" baseline="0" noProof="0" dirty="0">
                <a:ln>
                  <a:noFill/>
                </a:ln>
                <a:solidFill>
                  <a:srgbClr val="FFFFFF"/>
                </a:solidFill>
                <a:effectLst/>
                <a:uLnTx/>
                <a:uFillTx/>
                <a:latin typeface="+mj-lt"/>
                <a:ea typeface="+mn-ea"/>
                <a:cs typeface="+mn-cs"/>
              </a:rPr>
              <a:t>Load test runs specify the number of virtual users and duration in minutes</a:t>
            </a:r>
            <a:br>
              <a:rPr kumimoji="0" lang="en-US" sz="1200" b="0" i="0" u="none" strike="noStrike" kern="0" cap="none" spc="0" normalizeH="0" baseline="0" noProof="0" dirty="0">
                <a:ln>
                  <a:noFill/>
                </a:ln>
                <a:solidFill>
                  <a:srgbClr val="FFFFFF"/>
                </a:solidFill>
                <a:effectLst/>
                <a:uLnTx/>
                <a:uFillTx/>
                <a:latin typeface="+mj-lt"/>
                <a:ea typeface="+mn-ea"/>
                <a:cs typeface="+mn-cs"/>
              </a:rPr>
            </a:br>
            <a:r>
              <a:rPr kumimoji="0" lang="en-US" sz="1200" b="0" i="0" u="none" strike="noStrike" kern="0" cap="none" spc="0" normalizeH="0" baseline="0" noProof="0" dirty="0">
                <a:ln>
                  <a:noFill/>
                </a:ln>
                <a:solidFill>
                  <a:srgbClr val="FFFFFF"/>
                </a:solidFill>
                <a:effectLst/>
                <a:uLnTx/>
                <a:uFillTx/>
                <a:latin typeface="+mj-lt"/>
                <a:ea typeface="+mn-ea"/>
                <a:cs typeface="+mn-cs"/>
              </a:rPr>
              <a:t>Virtual users x minutes = virtual user minutes (VUM)</a:t>
            </a:r>
          </a:p>
        </p:txBody>
      </p:sp>
      <p:sp>
        <p:nvSpPr>
          <p:cNvPr id="14" name="Text Placeholder 5"/>
          <p:cNvSpPr txBox="1">
            <a:spLocks/>
          </p:cNvSpPr>
          <p:nvPr/>
        </p:nvSpPr>
        <p:spPr>
          <a:xfrm>
            <a:off x="6483446" y="2033707"/>
            <a:ext cx="5486399" cy="2185214"/>
          </a:xfrm>
          <a:prstGeom prst="rect">
            <a:avLst/>
          </a:prstGeom>
          <a:noFill/>
        </p:spPr>
        <p:txBody>
          <a:bodyPr vert="horz" wrap="square" lIns="146304" tIns="91440" rIns="146304" bIns="91440" rtlCol="0">
            <a:spAutoFit/>
          </a:bodyPr>
          <a:lstStyle>
            <a:lvl1pPr marL="0" marR="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sz="4000" kern="1200" spc="0" baseline="0">
                <a:solidFill>
                  <a:schemeClr val="tx1"/>
                </a:solidFill>
                <a:latin typeface="+mj-lt"/>
                <a:ea typeface="+mn-ea"/>
                <a:cs typeface="+mn-cs"/>
              </a:defRPr>
            </a:lvl1pPr>
            <a:lvl2pPr marL="0" marR="0" indent="0"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defRPr sz="1998" kern="1200" spc="0" baseline="0">
                <a:solidFill>
                  <a:schemeClr val="tx1"/>
                </a:solidFill>
                <a:latin typeface="+mn-lt"/>
                <a:ea typeface="+mn-ea"/>
                <a:cs typeface="+mn-cs"/>
              </a:defRPr>
            </a:lvl2pPr>
            <a:lvl3pPr marL="231518"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998" kern="1200" spc="0" baseline="0">
                <a:solidFill>
                  <a:schemeClr val="tx1"/>
                </a:solidFill>
                <a:latin typeface="+mn-lt"/>
                <a:ea typeface="+mn-ea"/>
                <a:cs typeface="+mn-cs"/>
              </a:defRPr>
            </a:lvl3pPr>
            <a:lvl4pPr marL="459866"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800" kern="1200" spc="0" baseline="0">
                <a:solidFill>
                  <a:schemeClr val="tx1"/>
                </a:solidFill>
                <a:latin typeface="+mn-lt"/>
                <a:ea typeface="+mn-ea"/>
                <a:cs typeface="+mn-cs"/>
              </a:defRPr>
            </a:lvl4pPr>
            <a:lvl5pPr marL="685041" marR="0" indent="0"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None/>
              <a:tabLst/>
              <a:defRPr sz="1800" kern="1200" spc="0" baseline="0">
                <a:solidFill>
                  <a:schemeClr val="tx1"/>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marL="0" marR="0" lvl="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a:pPr>
            <a:r>
              <a:rPr kumimoji="0" lang="en-US" sz="2000" b="0" i="0" u="none" strike="noStrike" kern="1200" cap="none" spc="0" normalizeH="0" baseline="0" noProof="0" dirty="0">
                <a:ln>
                  <a:noFill/>
                </a:ln>
                <a:solidFill>
                  <a:schemeClr val="bg2"/>
                </a:solidFill>
                <a:effectLst/>
                <a:uLnTx/>
                <a:uFillTx/>
                <a:latin typeface="Segoe UI Semibold" panose="020B0702040204020203" pitchFamily="34" charset="0"/>
                <a:ea typeface="+mn-ea"/>
                <a:cs typeface="Segoe UI Semibold" panose="020B0702040204020203" pitchFamily="34" charset="0"/>
              </a:rPr>
              <a:t>FREE:</a:t>
            </a:r>
            <a:r>
              <a:rPr kumimoji="0" lang="en-US" sz="2000" b="0" i="0" u="none" strike="noStrike" kern="1200" cap="none" spc="0" normalizeH="0" baseline="0" noProof="0" dirty="0">
                <a:ln>
                  <a:noFill/>
                </a:ln>
                <a:solidFill>
                  <a:schemeClr val="bg2"/>
                </a:solidFill>
                <a:effectLst/>
                <a:uLnTx/>
                <a:uFillTx/>
                <a:latin typeface="+mj-lt"/>
                <a:ea typeface="+mn-ea"/>
                <a:cs typeface="+mn-cs"/>
              </a:rPr>
              <a:t> 20,000 virtual user minutes per month</a:t>
            </a:r>
          </a:p>
          <a:p>
            <a:pPr marL="0" marR="0" lvl="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a:pPr>
            <a:r>
              <a:rPr kumimoji="0" lang="en-US" sz="2000" b="0" i="0" u="none" strike="noStrike" kern="1200" cap="none" spc="0" normalizeH="0" baseline="0" noProof="0" dirty="0">
                <a:ln>
                  <a:noFill/>
                </a:ln>
                <a:solidFill>
                  <a:schemeClr val="bg2"/>
                </a:solidFill>
                <a:effectLst/>
                <a:uLnTx/>
                <a:uFillTx/>
                <a:latin typeface="Segoe UI Semibold" panose="020B0702040204020203" pitchFamily="34" charset="0"/>
                <a:ea typeface="+mn-ea"/>
                <a:cs typeface="Segoe UI Semibold" panose="020B0702040204020203" pitchFamily="34" charset="0"/>
              </a:rPr>
              <a:t>THEREAFTER:</a:t>
            </a:r>
          </a:p>
          <a:p>
            <a:pPr marL="0" marR="0" lvl="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a:pPr>
            <a:r>
              <a:rPr kumimoji="0" lang="en-US" sz="2000" b="0" i="0" u="none" strike="noStrike" kern="1200" cap="none" spc="0" normalizeH="0" baseline="0" noProof="0" dirty="0">
                <a:ln>
                  <a:noFill/>
                </a:ln>
                <a:solidFill>
                  <a:schemeClr val="bg2"/>
                </a:solidFill>
                <a:effectLst/>
                <a:uLnTx/>
                <a:uFillTx/>
                <a:latin typeface="+mj-lt"/>
                <a:ea typeface="+mn-ea"/>
                <a:cs typeface="+mn-cs"/>
              </a:rPr>
              <a:t>$0.004/virtual user minute for 20,001-2M VUM</a:t>
            </a:r>
          </a:p>
          <a:p>
            <a:pPr marL="0" marR="0" lvl="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a:pPr>
            <a:r>
              <a:rPr kumimoji="0" lang="en-US" sz="2000" b="0" i="0" u="none" strike="noStrike" kern="1200" cap="none" spc="0" normalizeH="0" baseline="0" noProof="0" dirty="0">
                <a:ln>
                  <a:noFill/>
                </a:ln>
                <a:solidFill>
                  <a:schemeClr val="bg2"/>
                </a:solidFill>
                <a:effectLst/>
                <a:uLnTx/>
                <a:uFillTx/>
                <a:latin typeface="+mj-lt"/>
                <a:ea typeface="+mn-ea"/>
                <a:cs typeface="+mn-cs"/>
              </a:rPr>
              <a:t>$0.002/VUM for 2,000,001-10M VUM</a:t>
            </a:r>
          </a:p>
          <a:p>
            <a:pPr marL="0" marR="0" lvl="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a:pPr>
            <a:r>
              <a:rPr kumimoji="0" lang="en-US" sz="2000" b="0" i="0" u="none" strike="noStrike" kern="1200" cap="none" spc="-80" normalizeH="0" baseline="0" noProof="0" dirty="0">
                <a:ln>
                  <a:noFill/>
                </a:ln>
                <a:solidFill>
                  <a:schemeClr val="bg2"/>
                </a:solidFill>
                <a:effectLst/>
                <a:uLnTx/>
                <a:uFillTx/>
                <a:latin typeface="+mj-lt"/>
                <a:ea typeface="+mn-ea"/>
                <a:cs typeface="+mn-cs"/>
              </a:rPr>
              <a:t>$0.001/VUM for usage above 10M VUM/month</a:t>
            </a:r>
          </a:p>
        </p:txBody>
      </p:sp>
    </p:spTree>
    <p:extLst>
      <p:ext uri="{BB962C8B-B14F-4D97-AF65-F5344CB8AC3E}">
        <p14:creationId xmlns:p14="http://schemas.microsoft.com/office/powerpoint/2010/main" val="341689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291454" y="1240434"/>
            <a:ext cx="5870383" cy="5453260"/>
          </a:xfrm>
          <a:prstGeom prst="rect">
            <a:avLst/>
          </a:prstGeom>
          <a:solidFill>
            <a:srgbClr val="68217A"/>
          </a:solidFill>
          <a:ln w="38100" cap="flat">
            <a:noFill/>
            <a:prstDash val="sysDot"/>
            <a:miter lim="800000"/>
            <a:headEnd/>
            <a:tailEnd/>
          </a:ln>
          <a:effectLst/>
        </p:spPr>
        <p:txBody>
          <a:bodyPr vert="horz" wrap="square" lIns="91438" tIns="45719" rIns="91438" bIns="45719" numCol="1" anchor="t" anchorCtr="0" compatLnSpc="1">
            <a:prstTxWarp prst="textNoShape">
              <a:avLst/>
            </a:prstTxWarp>
          </a:bodyPr>
          <a:lstStyle/>
          <a:p>
            <a:pPr marL="0" marR="0" lvl="0" indent="0" algn="l" defTabSz="9143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2"/>
              </a:solidFill>
              <a:effectLst/>
              <a:uLnTx/>
              <a:uFillTx/>
              <a:latin typeface="Segoe UI"/>
              <a:ea typeface="+mn-ea"/>
              <a:cs typeface="+mn-cs"/>
            </a:endParaRPr>
          </a:p>
        </p:txBody>
      </p:sp>
      <p:sp>
        <p:nvSpPr>
          <p:cNvPr id="11" name="Rectangle 10"/>
          <p:cNvSpPr/>
          <p:nvPr/>
        </p:nvSpPr>
        <p:spPr bwMode="auto">
          <a:xfrm>
            <a:off x="308259" y="1240434"/>
            <a:ext cx="5870383" cy="5453260"/>
          </a:xfrm>
          <a:prstGeom prst="rect">
            <a:avLst/>
          </a:prstGeom>
          <a:solidFill>
            <a:srgbClr val="68217A"/>
          </a:solidFill>
          <a:ln w="38100" cap="flat">
            <a:noFill/>
            <a:prstDash val="sysDot"/>
            <a:miter lim="800000"/>
            <a:headEnd/>
            <a:tailEnd/>
          </a:ln>
          <a:effectLst/>
        </p:spPr>
        <p:txBody>
          <a:bodyPr vert="horz" wrap="square" lIns="91438" tIns="45719" rIns="91438" bIns="45719" numCol="1" anchor="t" anchorCtr="0" compatLnSpc="1">
            <a:prstTxWarp prst="textNoShape">
              <a:avLst/>
            </a:prstTxWarp>
          </a:bodyPr>
          <a:lstStyle/>
          <a:p>
            <a:pPr marL="0" marR="0" lvl="0" indent="0" algn="l" defTabSz="9143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6" name="Text Placeholder 5"/>
          <p:cNvSpPr>
            <a:spLocks noGrp="1"/>
          </p:cNvSpPr>
          <p:nvPr>
            <p:ph type="body" sz="quarter" idx="10"/>
          </p:nvPr>
        </p:nvSpPr>
        <p:spPr>
          <a:noFill/>
        </p:spPr>
        <p:txBody>
          <a:bodyPr>
            <a:normAutofit/>
          </a:bodyPr>
          <a:lstStyle/>
          <a:p>
            <a:pPr lvl="0" defTabSz="931710">
              <a:spcBef>
                <a:spcPct val="0"/>
              </a:spcBef>
              <a:defRPr/>
            </a:pPr>
            <a:r>
              <a:rPr lang="de-DE" sz="4400" spc="-102">
                <a:ln w="3175">
                  <a:noFill/>
                </a:ln>
                <a:solidFill>
                  <a:schemeClr val="tx1"/>
                </a:solidFill>
                <a:cs typeface="Segoe UI" pitchFamily="34" charset="0"/>
              </a:rPr>
              <a:t>Getting Team Foundation Server</a:t>
            </a:r>
            <a:endParaRPr lang="de-DE" sz="4400" spc="-102" dirty="0">
              <a:ln w="3175">
                <a:noFill/>
              </a:ln>
              <a:solidFill>
                <a:schemeClr val="tx1"/>
              </a:solidFill>
              <a:cs typeface="Segoe UI" pitchFamily="34" charset="0"/>
            </a:endParaRPr>
          </a:p>
        </p:txBody>
      </p:sp>
      <p:sp>
        <p:nvSpPr>
          <p:cNvPr id="21" name="Text Placeholder 5"/>
          <p:cNvSpPr>
            <a:spLocks noGrp="1"/>
          </p:cNvSpPr>
          <p:nvPr>
            <p:ph type="body" sz="quarter" idx="11"/>
          </p:nvPr>
        </p:nvSpPr>
        <p:spPr>
          <a:xfrm>
            <a:off x="308259" y="1478469"/>
            <a:ext cx="5870383" cy="1017979"/>
          </a:xfrm>
          <a:noFill/>
        </p:spPr>
        <p:txBody>
          <a:bodyPr>
            <a:noAutofit/>
          </a:bodyPr>
          <a:lstStyle/>
          <a:p>
            <a:r>
              <a:rPr lang="de-DE" sz="2000">
                <a:solidFill>
                  <a:schemeClr val="bg1"/>
                </a:solidFill>
              </a:rPr>
              <a:t>Completely free for individuals and small teams</a:t>
            </a:r>
          </a:p>
          <a:p>
            <a:r>
              <a:rPr lang="en-US" sz="2000">
                <a:solidFill>
                  <a:schemeClr val="bg1"/>
                </a:solidFill>
              </a:rPr>
              <a:t>Free </a:t>
            </a:r>
            <a:r>
              <a:rPr lang="en-US" sz="2000" dirty="0">
                <a:solidFill>
                  <a:schemeClr val="bg1"/>
                </a:solidFill>
              </a:rPr>
              <a:t>for MSDN and Visual Studio subscribers</a:t>
            </a:r>
          </a:p>
        </p:txBody>
      </p:sp>
      <p:sp>
        <p:nvSpPr>
          <p:cNvPr id="18" name="Text Placeholder 5"/>
          <p:cNvSpPr txBox="1">
            <a:spLocks/>
          </p:cNvSpPr>
          <p:nvPr/>
        </p:nvSpPr>
        <p:spPr>
          <a:xfrm>
            <a:off x="500251" y="3895904"/>
            <a:ext cx="5486399" cy="461665"/>
          </a:xfrm>
          <a:prstGeom prst="rect">
            <a:avLst/>
          </a:prstGeom>
          <a:solidFill>
            <a:schemeClr val="accent3">
              <a:lumMod val="40000"/>
              <a:lumOff val="60000"/>
            </a:schemeClr>
          </a:solidFill>
        </p:spPr>
        <p:txBody>
          <a:bodyPr vert="horz" wrap="square" lIns="146304" tIns="91440" rIns="146304" bIns="91440" rtlCol="0">
            <a:spAutoFit/>
          </a:bodyPr>
          <a:lstStyle>
            <a:lvl1pPr marL="0" marR="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sz="4000" kern="1200" spc="0" baseline="0">
                <a:solidFill>
                  <a:schemeClr val="tx1"/>
                </a:solidFill>
                <a:latin typeface="+mj-lt"/>
                <a:ea typeface="+mn-ea"/>
                <a:cs typeface="+mn-cs"/>
              </a:defRPr>
            </a:lvl1pPr>
            <a:lvl2pPr marL="0" marR="0" indent="0"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defRPr sz="1998" kern="1200" spc="0" baseline="0">
                <a:solidFill>
                  <a:schemeClr val="tx1"/>
                </a:solidFill>
                <a:latin typeface="+mn-lt"/>
                <a:ea typeface="+mn-ea"/>
                <a:cs typeface="+mn-cs"/>
              </a:defRPr>
            </a:lvl2pPr>
            <a:lvl3pPr marL="231518"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998" kern="1200" spc="0" baseline="0">
                <a:solidFill>
                  <a:schemeClr val="tx1"/>
                </a:solidFill>
                <a:latin typeface="+mn-lt"/>
                <a:ea typeface="+mn-ea"/>
                <a:cs typeface="+mn-cs"/>
              </a:defRPr>
            </a:lvl3pPr>
            <a:lvl4pPr marL="459866"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800" kern="1200" spc="0" baseline="0">
                <a:solidFill>
                  <a:schemeClr val="tx1"/>
                </a:solidFill>
                <a:latin typeface="+mn-lt"/>
                <a:ea typeface="+mn-ea"/>
                <a:cs typeface="+mn-cs"/>
              </a:defRPr>
            </a:lvl4pPr>
            <a:lvl5pPr marL="685041" marR="0" indent="0"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None/>
              <a:tabLst/>
              <a:defRPr sz="1800" kern="1200" spc="0" baseline="0">
                <a:solidFill>
                  <a:schemeClr val="tx1"/>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marL="0" marR="0" lvl="0" indent="0" algn="ctr"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a:pPr>
            <a:r>
              <a:rPr kumimoji="0" lang="de-DE" sz="2000" i="0" u="none" strike="noStrike" kern="1200" cap="none" spc="0" normalizeH="0" baseline="0" noProof="0" dirty="0">
                <a:ln>
                  <a:noFill/>
                </a:ln>
                <a:solidFill>
                  <a:schemeClr val="bg1"/>
                </a:solidFill>
                <a:effectLst/>
                <a:uLnTx/>
                <a:uFillTx/>
                <a:latin typeface="+mn-lt"/>
                <a:cs typeface="Segoe UI Semibold" panose="020B0702040204020203" pitchFamily="34" charset="0"/>
              </a:rPr>
              <a:t>Pricing for additional team members</a:t>
            </a:r>
          </a:p>
        </p:txBody>
      </p:sp>
      <p:sp>
        <p:nvSpPr>
          <p:cNvPr id="22" name="Text Placeholder 5"/>
          <p:cNvSpPr txBox="1">
            <a:spLocks/>
          </p:cNvSpPr>
          <p:nvPr/>
        </p:nvSpPr>
        <p:spPr>
          <a:xfrm>
            <a:off x="6446842" y="1936283"/>
            <a:ext cx="5562595" cy="4652812"/>
          </a:xfrm>
          <a:prstGeom prst="rect">
            <a:avLst/>
          </a:prstGeom>
          <a:noFill/>
        </p:spPr>
        <p:txBody>
          <a:bodyPr vert="horz" wrap="square" lIns="146304" tIns="91440" rIns="146304" bIns="91440" rtlCol="0">
            <a:spAutoFit/>
          </a:bodyPr>
          <a:lstStyle>
            <a:lvl1pPr marL="0" marR="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sz="4000" kern="1200" spc="0" baseline="0">
                <a:solidFill>
                  <a:schemeClr val="tx1"/>
                </a:solidFill>
                <a:latin typeface="+mj-lt"/>
                <a:ea typeface="+mn-ea"/>
                <a:cs typeface="+mn-cs"/>
              </a:defRPr>
            </a:lvl1pPr>
            <a:lvl2pPr marL="0" marR="0" indent="0"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defRPr sz="1998" kern="1200" spc="0" baseline="0">
                <a:solidFill>
                  <a:schemeClr val="tx1"/>
                </a:solidFill>
                <a:latin typeface="+mn-lt"/>
                <a:ea typeface="+mn-ea"/>
                <a:cs typeface="+mn-cs"/>
              </a:defRPr>
            </a:lvl2pPr>
            <a:lvl3pPr marL="231518"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998" kern="1200" spc="0" baseline="0">
                <a:solidFill>
                  <a:schemeClr val="tx1"/>
                </a:solidFill>
                <a:latin typeface="+mn-lt"/>
                <a:ea typeface="+mn-ea"/>
                <a:cs typeface="+mn-cs"/>
              </a:defRPr>
            </a:lvl3pPr>
            <a:lvl4pPr marL="459866"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800" kern="1200" spc="0" baseline="0">
                <a:solidFill>
                  <a:schemeClr val="tx1"/>
                </a:solidFill>
                <a:latin typeface="+mn-lt"/>
                <a:ea typeface="+mn-ea"/>
                <a:cs typeface="+mn-cs"/>
              </a:defRPr>
            </a:lvl4pPr>
            <a:lvl5pPr marL="685041" marR="0" indent="0"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None/>
              <a:tabLst/>
              <a:defRPr sz="1800" kern="1200" spc="0" baseline="0">
                <a:solidFill>
                  <a:schemeClr val="tx1"/>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marL="0" marR="0" lvl="0" indent="0" algn="l" defTabSz="931710" rtl="0" eaLnBrk="1" fontAlgn="auto" latinLnBrk="0" hangingPunct="1">
              <a:lnSpc>
                <a:spcPct val="135000"/>
              </a:lnSpc>
              <a:spcBef>
                <a:spcPts val="1222"/>
              </a:spcBef>
              <a:spcAft>
                <a:spcPts val="0"/>
              </a:spcAft>
              <a:buClr>
                <a:schemeClr val="tx1"/>
              </a:buClr>
              <a:buSzPct val="100000"/>
              <a:buFont typeface="Wingdings" pitchFamily="2" charset="2"/>
              <a:buNone/>
              <a:tabLst/>
              <a:defRPr/>
            </a:pPr>
            <a:r>
              <a:rPr kumimoji="0" lang="en-US" sz="2000" b="0" i="0" u="none" strike="noStrike" kern="1200" cap="none" spc="60" normalizeH="0" baseline="0" noProof="0" dirty="0">
                <a:ln>
                  <a:noFill/>
                </a:ln>
                <a:solidFill>
                  <a:schemeClr val="bg1"/>
                </a:solidFill>
                <a:effectLst/>
                <a:uLnTx/>
                <a:uFillTx/>
                <a:latin typeface="+mj-lt"/>
                <a:ea typeface="+mn-ea"/>
                <a:cs typeface="+mn-cs"/>
              </a:rPr>
              <a:t>Users with the following subscriptions can be</a:t>
            </a:r>
            <a:r>
              <a:rPr kumimoji="0" lang="en-US" sz="2000" b="0" i="0" u="none" strike="noStrike" kern="1200" cap="none" spc="0" normalizeH="0" baseline="0" noProof="0" dirty="0">
                <a:ln>
                  <a:noFill/>
                </a:ln>
                <a:solidFill>
                  <a:schemeClr val="bg1"/>
                </a:solidFill>
                <a:effectLst/>
                <a:uLnTx/>
                <a:uFillTx/>
                <a:latin typeface="+mj-lt"/>
                <a:ea typeface="+mn-ea"/>
                <a:cs typeface="+mn-cs"/>
              </a:rPr>
              <a:t> added to an unlimited number of team projects for free, with all-feature access:</a:t>
            </a:r>
          </a:p>
          <a:p>
            <a:pPr marL="0" marR="0" lvl="0" indent="0" algn="l" defTabSz="931710" rtl="0" eaLnBrk="1" fontAlgn="auto" latinLnBrk="0" hangingPunct="1">
              <a:lnSpc>
                <a:spcPct val="135000"/>
              </a:lnSpc>
              <a:spcBef>
                <a:spcPts val="1222"/>
              </a:spcBef>
              <a:spcAft>
                <a:spcPts val="0"/>
              </a:spcAft>
              <a:buClr>
                <a:schemeClr val="tx1"/>
              </a:buClr>
              <a:buSzPct val="100000"/>
              <a:buFont typeface="Wingdings" pitchFamily="2" charset="2"/>
              <a:buNone/>
              <a:tabLst/>
              <a:defRPr/>
            </a:pPr>
            <a:endParaRPr kumimoji="0" lang="en-US" sz="100" b="0" i="0" u="none" strike="noStrike" kern="1200" cap="none" spc="0" normalizeH="0" baseline="0" noProof="0" dirty="0">
              <a:ln>
                <a:noFill/>
              </a:ln>
              <a:solidFill>
                <a:schemeClr val="bg1"/>
              </a:solidFill>
              <a:effectLst/>
              <a:uLnTx/>
              <a:uFillTx/>
              <a:latin typeface="+mj-lt"/>
              <a:ea typeface="+mn-ea"/>
              <a:cs typeface="+mn-cs"/>
            </a:endParaRPr>
          </a:p>
          <a:p>
            <a:pPr marL="285750" marR="0" lvl="0" indent="-285750" algn="l" defTabSz="914363" rtl="0" eaLnBrk="1" fontAlgn="auto" latinLnBrk="0" hangingPunct="1">
              <a:lnSpc>
                <a:spcPct val="110000"/>
              </a:lnSpc>
              <a:spcBef>
                <a:spcPts val="0"/>
              </a:spcBef>
              <a:spcAft>
                <a:spcPts val="0"/>
              </a:spcAft>
              <a:buClr>
                <a:schemeClr val="tx1"/>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mj-lt"/>
                <a:ea typeface="+mn-ea"/>
                <a:cs typeface="+mn-cs"/>
              </a:rPr>
              <a:t>Visual Studio Enterprise - annual</a:t>
            </a:r>
          </a:p>
          <a:p>
            <a:pPr marL="285750" marR="0" lvl="0" indent="-285750" algn="l" defTabSz="914363" rtl="0" eaLnBrk="1" fontAlgn="auto" latinLnBrk="0" hangingPunct="1">
              <a:lnSpc>
                <a:spcPct val="110000"/>
              </a:lnSpc>
              <a:spcBef>
                <a:spcPts val="0"/>
              </a:spcBef>
              <a:spcAft>
                <a:spcPts val="0"/>
              </a:spcAft>
              <a:buClr>
                <a:schemeClr val="tx1"/>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mj-lt"/>
                <a:ea typeface="+mn-ea"/>
                <a:cs typeface="+mn-cs"/>
              </a:rPr>
              <a:t>Visual Studio Enterprise - monthly</a:t>
            </a:r>
          </a:p>
          <a:p>
            <a:pPr marL="285750" marR="0" lvl="0" indent="-285750" algn="l" defTabSz="914363" rtl="0" eaLnBrk="1" fontAlgn="auto" latinLnBrk="0" hangingPunct="1">
              <a:lnSpc>
                <a:spcPct val="110000"/>
              </a:lnSpc>
              <a:spcBef>
                <a:spcPts val="0"/>
              </a:spcBef>
              <a:spcAft>
                <a:spcPts val="0"/>
              </a:spcAft>
              <a:buClr>
                <a:schemeClr val="tx1"/>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mj-lt"/>
                <a:ea typeface="+mn-ea"/>
                <a:cs typeface="+mn-cs"/>
              </a:rPr>
              <a:t>Visual Studio Enterprise with MSDN - including subscriptions offered through BizSpark and the Microsoft Partner Network</a:t>
            </a:r>
          </a:p>
          <a:p>
            <a:pPr marL="285750" marR="0" lvl="0" indent="-285750" algn="l" defTabSz="914363" rtl="0" eaLnBrk="1" fontAlgn="auto" latinLnBrk="0" hangingPunct="1">
              <a:lnSpc>
                <a:spcPct val="110000"/>
              </a:lnSpc>
              <a:spcBef>
                <a:spcPts val="0"/>
              </a:spcBef>
              <a:spcAft>
                <a:spcPts val="0"/>
              </a:spcAft>
              <a:buClr>
                <a:schemeClr val="tx1"/>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mj-lt"/>
                <a:ea typeface="+mn-ea"/>
                <a:cs typeface="+mn-cs"/>
              </a:rPr>
              <a:t>Visual Studio Professional - annual</a:t>
            </a:r>
          </a:p>
          <a:p>
            <a:pPr marL="285750" marR="0" lvl="0" indent="-285750" algn="l" defTabSz="914363" rtl="0" eaLnBrk="1" fontAlgn="auto" latinLnBrk="0" hangingPunct="1">
              <a:lnSpc>
                <a:spcPct val="110000"/>
              </a:lnSpc>
              <a:spcBef>
                <a:spcPts val="0"/>
              </a:spcBef>
              <a:spcAft>
                <a:spcPts val="0"/>
              </a:spcAft>
              <a:buClr>
                <a:schemeClr val="tx1"/>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mj-lt"/>
                <a:ea typeface="+mn-ea"/>
                <a:cs typeface="+mn-cs"/>
              </a:rPr>
              <a:t>Visual Studio Professional - monthly</a:t>
            </a:r>
          </a:p>
          <a:p>
            <a:pPr marL="285750" marR="0" lvl="0" indent="-285750" algn="l" defTabSz="914363" rtl="0" eaLnBrk="1" fontAlgn="auto" latinLnBrk="0" hangingPunct="1">
              <a:lnSpc>
                <a:spcPct val="110000"/>
              </a:lnSpc>
              <a:spcBef>
                <a:spcPts val="0"/>
              </a:spcBef>
              <a:spcAft>
                <a:spcPts val="0"/>
              </a:spcAft>
              <a:buClr>
                <a:schemeClr val="tx1"/>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mj-lt"/>
                <a:ea typeface="+mn-ea"/>
                <a:cs typeface="+mn-cs"/>
              </a:rPr>
              <a:t>Visual Studio Professional with MSDN</a:t>
            </a:r>
          </a:p>
          <a:p>
            <a:pPr marL="285750" marR="0" lvl="0" indent="-285750" algn="l" defTabSz="914363" rtl="0" eaLnBrk="1" fontAlgn="auto" latinLnBrk="0" hangingPunct="1">
              <a:lnSpc>
                <a:spcPct val="110000"/>
              </a:lnSpc>
              <a:spcBef>
                <a:spcPts val="0"/>
              </a:spcBef>
              <a:spcAft>
                <a:spcPts val="0"/>
              </a:spcAft>
              <a:buClr>
                <a:schemeClr val="tx1"/>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mj-lt"/>
                <a:ea typeface="+mn-ea"/>
                <a:cs typeface="+mn-cs"/>
              </a:rPr>
              <a:t>Visual Studio Test Professional with MSDN</a:t>
            </a:r>
          </a:p>
          <a:p>
            <a:pPr marL="285750" marR="0" lvl="0" indent="-285750" algn="l" defTabSz="914363" rtl="0" eaLnBrk="1" fontAlgn="auto" latinLnBrk="0" hangingPunct="1">
              <a:lnSpc>
                <a:spcPct val="110000"/>
              </a:lnSpc>
              <a:spcBef>
                <a:spcPts val="0"/>
              </a:spcBef>
              <a:spcAft>
                <a:spcPts val="0"/>
              </a:spcAft>
              <a:buClr>
                <a:schemeClr val="tx1"/>
              </a:buClr>
              <a:buSzTx/>
              <a:buFont typeface="Arial" panose="020B0604020202020204" pitchFamily="34" charset="0"/>
              <a:buChar char="•"/>
              <a:tabLst/>
              <a:defRPr/>
            </a:pPr>
            <a:r>
              <a:rPr kumimoji="0" lang="en-US" sz="1800" b="0" i="0" u="none" strike="noStrike" kern="1200" cap="none" spc="0" normalizeH="0" baseline="0" noProof="0" dirty="0">
                <a:ln>
                  <a:noFill/>
                </a:ln>
                <a:solidFill>
                  <a:schemeClr val="bg1"/>
                </a:solidFill>
                <a:effectLst/>
                <a:uLnTx/>
                <a:uFillTx/>
                <a:latin typeface="+mj-lt"/>
                <a:ea typeface="+mn-ea"/>
                <a:cs typeface="+mn-cs"/>
              </a:rPr>
              <a:t>MSDN Platforms</a:t>
            </a:r>
          </a:p>
        </p:txBody>
      </p:sp>
      <p:sp>
        <p:nvSpPr>
          <p:cNvPr id="10" name="Text Placeholder 5"/>
          <p:cNvSpPr txBox="1">
            <a:spLocks/>
          </p:cNvSpPr>
          <p:nvPr/>
        </p:nvSpPr>
        <p:spPr>
          <a:xfrm>
            <a:off x="500251" y="4509969"/>
            <a:ext cx="5562595" cy="2031325"/>
          </a:xfrm>
          <a:prstGeom prst="rect">
            <a:avLst/>
          </a:prstGeom>
          <a:noFill/>
        </p:spPr>
        <p:txBody>
          <a:bodyPr vert="horz" wrap="square" lIns="146304" tIns="91440" rIns="146304" bIns="91440" rtlCol="0">
            <a:spAutoFit/>
          </a:bodyPr>
          <a:lstStyle>
            <a:lvl1pPr marL="0" marR="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sz="4000" kern="1200" spc="0" baseline="0">
                <a:solidFill>
                  <a:schemeClr val="tx1"/>
                </a:solidFill>
                <a:latin typeface="+mj-lt"/>
                <a:ea typeface="+mn-ea"/>
                <a:cs typeface="+mn-cs"/>
              </a:defRPr>
            </a:lvl1pPr>
            <a:lvl2pPr marL="0" marR="0" indent="0"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defRPr sz="1998" kern="1200" spc="0" baseline="0">
                <a:solidFill>
                  <a:schemeClr val="tx1"/>
                </a:solidFill>
                <a:latin typeface="+mn-lt"/>
                <a:ea typeface="+mn-ea"/>
                <a:cs typeface="+mn-cs"/>
              </a:defRPr>
            </a:lvl2pPr>
            <a:lvl3pPr marL="231518"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998" kern="1200" spc="0" baseline="0">
                <a:solidFill>
                  <a:schemeClr val="tx1"/>
                </a:solidFill>
                <a:latin typeface="+mn-lt"/>
                <a:ea typeface="+mn-ea"/>
                <a:cs typeface="+mn-cs"/>
              </a:defRPr>
            </a:lvl3pPr>
            <a:lvl4pPr marL="459866"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800" kern="1200" spc="0" baseline="0">
                <a:solidFill>
                  <a:schemeClr val="tx1"/>
                </a:solidFill>
                <a:latin typeface="+mn-lt"/>
                <a:ea typeface="+mn-ea"/>
                <a:cs typeface="+mn-cs"/>
              </a:defRPr>
            </a:lvl4pPr>
            <a:lvl5pPr marL="685041" marR="0" indent="0"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None/>
              <a:tabLst/>
              <a:defRPr sz="1800" kern="1200" spc="0" baseline="0">
                <a:solidFill>
                  <a:schemeClr val="tx1"/>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marL="0" marR="0" lvl="0" indent="0" algn="l" defTabSz="931710" rtl="0" eaLnBrk="1" fontAlgn="auto" latinLnBrk="0" hangingPunct="1">
              <a:lnSpc>
                <a:spcPct val="100000"/>
              </a:lnSpc>
              <a:spcBef>
                <a:spcPts val="1222"/>
              </a:spcBef>
              <a:spcAft>
                <a:spcPts val="0"/>
              </a:spcAft>
              <a:buClr>
                <a:schemeClr val="tx1"/>
              </a:buClr>
              <a:buSzPct val="100000"/>
              <a:buFont typeface="Wingdings" pitchFamily="2" charset="2"/>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Segoe UI Semibold" panose="020B0702040204020203" pitchFamily="34" charset="0"/>
              </a:rPr>
              <a:t>With </a:t>
            </a:r>
            <a:r>
              <a:rPr kumimoji="0" lang="en-US" sz="20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Team Foundation Server</a:t>
            </a:r>
            <a:r>
              <a:rPr kumimoji="0" lang="en-US" sz="2000" b="0" i="0" u="none" strike="noStrike" kern="1200" cap="none" spc="0" normalizeH="0" baseline="0" noProof="0" dirty="0">
                <a:ln>
                  <a:noFill/>
                </a:ln>
                <a:solidFill>
                  <a:schemeClr val="bg1"/>
                </a:solidFill>
                <a:effectLst/>
                <a:uLnTx/>
                <a:uFillTx/>
                <a:latin typeface="+mj-lt"/>
                <a:ea typeface="+mn-ea"/>
                <a:cs typeface="Segoe UI Semibold" panose="020B0702040204020203" pitchFamily="34" charset="0"/>
              </a:rPr>
              <a:t>, you license the </a:t>
            </a:r>
            <a:r>
              <a:rPr kumimoji="0" lang="en-US" sz="2000" b="0" i="0" u="none" strike="noStrike" kern="1200" cap="none" spc="30" normalizeH="0" baseline="0" noProof="0" dirty="0">
                <a:ln>
                  <a:noFill/>
                </a:ln>
                <a:solidFill>
                  <a:schemeClr val="bg1"/>
                </a:solidFill>
                <a:effectLst/>
                <a:uLnTx/>
                <a:uFillTx/>
                <a:latin typeface="+mj-lt"/>
                <a:ea typeface="+mn-ea"/>
                <a:cs typeface="Segoe UI Semibold" panose="020B0702040204020203" pitchFamily="34" charset="0"/>
              </a:rPr>
              <a:t>server and the users connecting to the server. Users who only need access to work items are </a:t>
            </a:r>
            <a:r>
              <a:rPr kumimoji="0" lang="en-US" sz="2000" b="0" i="0" u="none" strike="noStrike" kern="1200" cap="none" spc="40" normalizeH="0" baseline="0" noProof="0" dirty="0">
                <a:ln>
                  <a:noFill/>
                </a:ln>
                <a:solidFill>
                  <a:schemeClr val="bg1"/>
                </a:solidFill>
                <a:effectLst/>
                <a:uLnTx/>
                <a:uFillTx/>
                <a:latin typeface="+mj-lt"/>
                <a:ea typeface="+mn-ea"/>
                <a:cs typeface="Segoe UI Semibold" panose="020B0702040204020203" pitchFamily="34" charset="0"/>
              </a:rPr>
              <a:t>free, and other users need a user CAL (client access license) for access to most features in Team Foundation Server.</a:t>
            </a:r>
            <a:endParaRPr kumimoji="0" lang="en-US" sz="2000" b="0" i="0" u="none" strike="noStrike" kern="1200" cap="none" spc="40" normalizeH="0" baseline="0" noProof="0" dirty="0">
              <a:ln>
                <a:noFill/>
              </a:ln>
              <a:solidFill>
                <a:schemeClr val="bg1"/>
              </a:solidFill>
              <a:effectLst/>
              <a:uLnTx/>
              <a:uFillTx/>
              <a:latin typeface="+mj-lt"/>
              <a:ea typeface="+mn-ea"/>
            </a:endParaRPr>
          </a:p>
        </p:txBody>
      </p:sp>
      <p:sp>
        <p:nvSpPr>
          <p:cNvPr id="13" name="Text Placeholder 5"/>
          <p:cNvSpPr txBox="1">
            <a:spLocks/>
          </p:cNvSpPr>
          <p:nvPr/>
        </p:nvSpPr>
        <p:spPr>
          <a:xfrm>
            <a:off x="500251" y="2257678"/>
            <a:ext cx="5562595" cy="1415772"/>
          </a:xfrm>
          <a:prstGeom prst="rect">
            <a:avLst/>
          </a:prstGeom>
          <a:noFill/>
        </p:spPr>
        <p:txBody>
          <a:bodyPr vert="horz" wrap="square" lIns="146304" tIns="91440" rIns="146304" bIns="91440" rtlCol="0">
            <a:spAutoFit/>
          </a:bodyPr>
          <a:lstStyle>
            <a:lvl1pPr marL="0" marR="0" indent="0" algn="l" defTabSz="931710" rtl="0" eaLnBrk="1" fontAlgn="auto" latinLnBrk="0" hangingPunct="1">
              <a:lnSpc>
                <a:spcPct val="90000"/>
              </a:lnSpc>
              <a:spcBef>
                <a:spcPts val="1222"/>
              </a:spcBef>
              <a:spcAft>
                <a:spcPts val="0"/>
              </a:spcAft>
              <a:buClr>
                <a:schemeClr val="tx1"/>
              </a:buClr>
              <a:buSzPct val="100000"/>
              <a:buFont typeface="Wingdings" pitchFamily="2" charset="2"/>
              <a:buNone/>
              <a:tabLst/>
              <a:defRPr sz="4000" kern="1200" spc="0" baseline="0">
                <a:solidFill>
                  <a:schemeClr val="tx1"/>
                </a:solidFill>
                <a:latin typeface="+mj-lt"/>
                <a:ea typeface="+mn-ea"/>
                <a:cs typeface="+mn-cs"/>
              </a:defRPr>
            </a:lvl1pPr>
            <a:lvl2pPr marL="0" marR="0" indent="0"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None/>
              <a:tabLst/>
              <a:defRPr sz="1998" kern="1200" spc="0" baseline="0">
                <a:solidFill>
                  <a:schemeClr val="tx1"/>
                </a:solidFill>
                <a:latin typeface="+mn-lt"/>
                <a:ea typeface="+mn-ea"/>
                <a:cs typeface="+mn-cs"/>
              </a:defRPr>
            </a:lvl2pPr>
            <a:lvl3pPr marL="231518"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998" kern="1200" spc="0" baseline="0">
                <a:solidFill>
                  <a:schemeClr val="tx1"/>
                </a:solidFill>
                <a:latin typeface="+mn-lt"/>
                <a:ea typeface="+mn-ea"/>
                <a:cs typeface="+mn-cs"/>
              </a:defRPr>
            </a:lvl3pPr>
            <a:lvl4pPr marL="459866" marR="0" indent="0"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None/>
              <a:tabLst/>
              <a:defRPr sz="1800" kern="1200" spc="0" baseline="0">
                <a:solidFill>
                  <a:schemeClr val="tx1"/>
                </a:solidFill>
                <a:latin typeface="+mn-lt"/>
                <a:ea typeface="+mn-ea"/>
                <a:cs typeface="+mn-cs"/>
              </a:defRPr>
            </a:lvl4pPr>
            <a:lvl5pPr marL="685041" marR="0" indent="0"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None/>
              <a:tabLst/>
              <a:defRPr sz="1800" kern="1200" spc="0" baseline="0">
                <a:solidFill>
                  <a:schemeClr val="tx1"/>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marL="0" marR="0" lvl="0" indent="0" algn="l" defTabSz="931710" rtl="0" eaLnBrk="1" fontAlgn="auto" latinLnBrk="0" hangingPunct="1">
              <a:lnSpc>
                <a:spcPct val="100000"/>
              </a:lnSpc>
              <a:spcBef>
                <a:spcPts val="1222"/>
              </a:spcBef>
              <a:spcAft>
                <a:spcPts val="0"/>
              </a:spcAft>
              <a:buClr>
                <a:schemeClr val="tx1"/>
              </a:buClr>
              <a:buSzPct val="100000"/>
              <a:buFont typeface="Wingdings" pitchFamily="2" charset="2"/>
              <a:buNone/>
              <a:tabLst/>
              <a:defRPr/>
            </a:pPr>
            <a:r>
              <a:rPr kumimoji="0" lang="en-US" sz="2000" b="0" i="0" u="none" strike="noStrike" kern="1200" cap="none" spc="5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Team Foundation Server Express</a:t>
            </a:r>
            <a:r>
              <a:rPr kumimoji="0" lang="en-US" sz="2000" b="0" i="0" u="none" strike="noStrike" kern="1200" cap="none" spc="50" normalizeH="0" baseline="0" noProof="0" dirty="0">
                <a:ln>
                  <a:noFill/>
                </a:ln>
                <a:solidFill>
                  <a:schemeClr val="bg1"/>
                </a:solidFill>
                <a:effectLst/>
                <a:uLnTx/>
                <a:uFillTx/>
                <a:latin typeface="+mj-lt"/>
                <a:ea typeface="+mn-ea"/>
                <a:cs typeface="+mn-cs"/>
              </a:rPr>
              <a:t> is free for </a:t>
            </a:r>
            <a:r>
              <a:rPr kumimoji="0" lang="en-US" sz="2000" b="0" i="0" u="none" strike="noStrike" kern="1200" cap="none" spc="0" normalizeH="0" baseline="0" noProof="0" dirty="0">
                <a:ln>
                  <a:noFill/>
                </a:ln>
                <a:solidFill>
                  <a:schemeClr val="bg1"/>
                </a:solidFill>
                <a:effectLst/>
                <a:uLnTx/>
                <a:uFillTx/>
                <a:latin typeface="+mj-lt"/>
                <a:ea typeface="+mn-ea"/>
                <a:cs typeface="+mn-cs"/>
              </a:rPr>
              <a:t>individual developers and small teams of five or </a:t>
            </a:r>
            <a:r>
              <a:rPr kumimoji="0" lang="en-US" sz="2000" b="0" i="0" u="none" strike="noStrike" kern="1200" cap="none" spc="60" normalizeH="0" baseline="0" noProof="0" dirty="0">
                <a:ln>
                  <a:noFill/>
                </a:ln>
                <a:solidFill>
                  <a:schemeClr val="bg1"/>
                </a:solidFill>
                <a:effectLst/>
                <a:uLnTx/>
                <a:uFillTx/>
                <a:latin typeface="+mj-lt"/>
                <a:ea typeface="+mn-ea"/>
                <a:cs typeface="+mn-cs"/>
              </a:rPr>
              <a:t>less and can easily be installed on a personal</a:t>
            </a:r>
            <a:r>
              <a:rPr kumimoji="0" lang="en-US" sz="2000" b="0" i="0" u="none" strike="noStrike" kern="1200" cap="none" spc="0" normalizeH="0" baseline="0" noProof="0" dirty="0">
                <a:ln>
                  <a:noFill/>
                </a:ln>
                <a:solidFill>
                  <a:schemeClr val="bg1"/>
                </a:solidFill>
                <a:effectLst/>
                <a:uLnTx/>
                <a:uFillTx/>
                <a:latin typeface="+mj-lt"/>
                <a:ea typeface="+mn-ea"/>
                <a:cs typeface="+mn-cs"/>
              </a:rPr>
              <a:t> desktop or laptop without a dedicated server.</a:t>
            </a:r>
            <a:endParaRPr kumimoji="0" lang="en-US" sz="2000" b="0" i="0" u="none" strike="noStrike" kern="1200" cap="none" spc="-80" normalizeH="0" baseline="0" noProof="0" dirty="0">
              <a:ln>
                <a:noFill/>
              </a:ln>
              <a:solidFill>
                <a:schemeClr val="bg1"/>
              </a:solidFill>
              <a:effectLst/>
              <a:uLnTx/>
              <a:uFillTx/>
              <a:latin typeface="+mj-lt"/>
              <a:ea typeface="+mn-ea"/>
              <a:cs typeface="+mn-cs"/>
            </a:endParaRPr>
          </a:p>
        </p:txBody>
      </p:sp>
    </p:spTree>
    <p:extLst>
      <p:ext uri="{BB962C8B-B14F-4D97-AF65-F5344CB8AC3E}">
        <p14:creationId xmlns:p14="http://schemas.microsoft.com/office/powerpoint/2010/main" val="9303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DE">
                <a:solidFill>
                  <a:schemeClr val="tx1"/>
                </a:solidFill>
              </a:rPr>
              <a:t>Feature comparison</a:t>
            </a:r>
            <a:endParaRPr lang="en-US">
              <a:solidFill>
                <a:schemeClr val="tx1"/>
              </a:solidFill>
            </a:endParaRPr>
          </a:p>
        </p:txBody>
      </p:sp>
      <p:sp>
        <p:nvSpPr>
          <p:cNvPr id="167" name="Rounded Rectangle 166"/>
          <p:cNvSpPr/>
          <p:nvPr/>
        </p:nvSpPr>
        <p:spPr>
          <a:xfrm>
            <a:off x="427040" y="1235386"/>
            <a:ext cx="11658597" cy="5397783"/>
          </a:xfrm>
          <a:prstGeom prst="roundRect">
            <a:avLst>
              <a:gd name="adj" fmla="val 3369"/>
            </a:avLst>
          </a:prstGeom>
          <a:solidFill>
            <a:schemeClr val="tx2">
              <a:alpha val="8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267" name="Table 266"/>
          <p:cNvGraphicFramePr>
            <a:graphicFrameLocks noGrp="1"/>
          </p:cNvGraphicFramePr>
          <p:nvPr>
            <p:extLst>
              <p:ext uri="{D42A27DB-BD31-4B8C-83A1-F6EECF244321}">
                <p14:modId xmlns:p14="http://schemas.microsoft.com/office/powerpoint/2010/main" val="3978761101"/>
              </p:ext>
            </p:extLst>
          </p:nvPr>
        </p:nvGraphicFramePr>
        <p:xfrm>
          <a:off x="427040" y="1094892"/>
          <a:ext cx="11658597" cy="5751202"/>
        </p:xfrm>
        <a:graphic>
          <a:graphicData uri="http://schemas.openxmlformats.org/drawingml/2006/table">
            <a:tbl>
              <a:tblPr firstRow="1" bandRow="1"/>
              <a:tblGrid>
                <a:gridCol w="4229098">
                  <a:extLst>
                    <a:ext uri="{9D8B030D-6E8A-4147-A177-3AD203B41FA5}">
                      <a16:colId xmlns:a16="http://schemas.microsoft.com/office/drawing/2014/main" val="20000"/>
                    </a:ext>
                  </a:extLst>
                </a:gridCol>
                <a:gridCol w="3555588">
                  <a:extLst>
                    <a:ext uri="{9D8B030D-6E8A-4147-A177-3AD203B41FA5}">
                      <a16:colId xmlns:a16="http://schemas.microsoft.com/office/drawing/2014/main" val="20001"/>
                    </a:ext>
                  </a:extLst>
                </a:gridCol>
                <a:gridCol w="3555588">
                  <a:extLst>
                    <a:ext uri="{9D8B030D-6E8A-4147-A177-3AD203B41FA5}">
                      <a16:colId xmlns:a16="http://schemas.microsoft.com/office/drawing/2014/main" val="20002"/>
                    </a:ext>
                  </a:extLst>
                </a:gridCol>
                <a:gridCol w="318323">
                  <a:extLst>
                    <a:ext uri="{9D8B030D-6E8A-4147-A177-3AD203B41FA5}">
                      <a16:colId xmlns:a16="http://schemas.microsoft.com/office/drawing/2014/main" val="3055020626"/>
                    </a:ext>
                  </a:extLst>
                </a:gridCol>
              </a:tblGrid>
              <a:tr h="434844">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endParaRPr lang="en-US" sz="1600" dirty="0"/>
                    </a:p>
                  </a:txBody>
                  <a:tcPr marL="79863" marR="79863" marT="39931" marB="39931"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solidFill>
                          <a:effectLst/>
                          <a:uLnTx/>
                          <a:uFillTx/>
                          <a:latin typeface="+mj-lt"/>
                        </a:rPr>
                        <a:t>Visual Studio Team Services</a:t>
                      </a:r>
                      <a:endParaRPr kumimoji="0" lang="en-US" sz="1600" b="0" i="0" u="none" strike="noStrike" kern="1200" cap="none" spc="0" normalizeH="0" baseline="0" noProof="0" dirty="0">
                        <a:ln>
                          <a:noFill/>
                        </a:ln>
                        <a:solidFill>
                          <a:srgbClr val="FFFFFF"/>
                        </a:solidFill>
                        <a:effectLst/>
                        <a:uLnTx/>
                        <a:uFillTx/>
                        <a:latin typeface="+mj-lt"/>
                      </a:endParaRPr>
                    </a:p>
                  </a:txBody>
                  <a:tcPr marL="79863" marR="79863" marT="39931" marB="39931"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solidFill>
                          <a:effectLst/>
                          <a:uLnTx/>
                          <a:uFillTx/>
                          <a:latin typeface="+mj-lt"/>
                        </a:rPr>
                        <a:t>Team Foundation Server</a:t>
                      </a:r>
                      <a:endParaRPr kumimoji="0" lang="en-US" sz="1600" b="0" i="0" u="none" strike="noStrike" kern="1200" cap="none" spc="0" normalizeH="0" baseline="0" noProof="0" dirty="0">
                        <a:ln>
                          <a:noFill/>
                        </a:ln>
                        <a:solidFill>
                          <a:srgbClr val="FFFFFF"/>
                        </a:solidFill>
                        <a:effectLst/>
                        <a:uLnTx/>
                        <a:uFillTx/>
                        <a:latin typeface="+mj-lt"/>
                      </a:endParaRPr>
                    </a:p>
                  </a:txBody>
                  <a:tcPr marL="79863" marR="79863" marT="39931" marB="39931"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endParaRPr>
                    </a:p>
                  </a:txBody>
                  <a:tcPr marL="79863" marR="79863" marT="39931" marB="39931"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29619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b="0" dirty="0">
                          <a:solidFill>
                            <a:schemeClr val="tx1"/>
                          </a:solidFill>
                          <a:latin typeface="Segoe UI Semibold" panose="020B0702040204020203" pitchFamily="34" charset="0"/>
                          <a:cs typeface="Segoe UI Semibold" panose="020B0702040204020203" pitchFamily="34" charset="0"/>
                        </a:rPr>
                        <a:t>Plan &amp; Track Work</a:t>
                      </a:r>
                    </a:p>
                  </a:txBody>
                  <a:tcPr marL="144000"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46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3"/>
                          </a:solidFill>
                          <a:effectLst/>
                          <a:uLnTx/>
                          <a:uFillTx/>
                          <a:latin typeface="+mn-lt"/>
                          <a:ea typeface="+mn-ea"/>
                          <a:cs typeface="+mn-cs"/>
                        </a:rPr>
                        <a:t>■</a:t>
                      </a: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200" b="0" i="0" u="none" strike="noStrike" kern="1200" cap="none" spc="0" normalizeH="0" baseline="0" noProof="0" dirty="0">
                          <a:ln>
                            <a:noFill/>
                          </a:ln>
                          <a:solidFill>
                            <a:schemeClr val="accent3"/>
                          </a:solidFill>
                          <a:effectLst/>
                          <a:uLnTx/>
                          <a:uFillTx/>
                          <a:latin typeface="+mn-lt"/>
                          <a:ea typeface="+mn-ea"/>
                          <a:cs typeface="+mn-cs"/>
                        </a:rPr>
                        <a:t>■</a:t>
                      </a:r>
                      <a:endParaRPr lang="en-US" sz="1200" dirty="0">
                        <a:solidFill>
                          <a:schemeClr val="accent3"/>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endParaRPr lang="en-US" sz="1400" dirty="0">
                        <a:latin typeface="+mn-lt"/>
                      </a:endParaRPr>
                    </a:p>
                  </a:txBody>
                  <a:tcPr marL="79863" marR="79863" marT="39931" marB="3993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1"/>
                  </a:ext>
                </a:extLst>
              </a:tr>
              <a:tr h="29619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b="0" dirty="0">
                          <a:solidFill>
                            <a:schemeClr val="tx1"/>
                          </a:solidFill>
                          <a:latin typeface="Segoe UI Semibold" panose="020B0702040204020203" pitchFamily="34" charset="0"/>
                          <a:cs typeface="Segoe UI Semibold" panose="020B0702040204020203" pitchFamily="34" charset="0"/>
                        </a:rPr>
                        <a:t>Source Code Management</a:t>
                      </a:r>
                    </a:p>
                  </a:txBody>
                  <a:tcPr marL="144000"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200" b="0" i="0" u="none" strike="noStrike" kern="1200" cap="none" spc="0" normalizeH="0" baseline="0" noProof="0" dirty="0">
                          <a:ln>
                            <a:noFill/>
                          </a:ln>
                          <a:solidFill>
                            <a:schemeClr val="accent3"/>
                          </a:solidFill>
                          <a:effectLst/>
                          <a:uLnTx/>
                          <a:uFillTx/>
                          <a:latin typeface="+mn-lt"/>
                          <a:ea typeface="+mn-ea"/>
                          <a:cs typeface="+mn-cs"/>
                        </a:rPr>
                        <a:t>■</a:t>
                      </a:r>
                      <a:endParaRPr lang="en-US" sz="1200" dirty="0">
                        <a:solidFill>
                          <a:schemeClr val="accent3"/>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200" b="0" i="0" u="none" strike="noStrike" kern="1200" cap="none" spc="0" normalizeH="0" baseline="0" noProof="0" dirty="0">
                          <a:ln>
                            <a:noFill/>
                          </a:ln>
                          <a:solidFill>
                            <a:schemeClr val="accent3"/>
                          </a:solidFill>
                          <a:effectLst/>
                          <a:uLnTx/>
                          <a:uFillTx/>
                          <a:latin typeface="+mn-lt"/>
                          <a:ea typeface="+mn-ea"/>
                          <a:cs typeface="+mn-cs"/>
                        </a:rPr>
                        <a:t>■</a:t>
                      </a:r>
                      <a:endParaRPr lang="en-US" sz="1200" dirty="0">
                        <a:solidFill>
                          <a:schemeClr val="accent3"/>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endParaRPr lang="en-US" sz="1400" dirty="0">
                        <a:latin typeface="+mn-lt"/>
                      </a:endParaRPr>
                    </a:p>
                  </a:txBody>
                  <a:tcPr marL="79863" marR="79863" marT="39931" marB="3993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2"/>
                  </a:ext>
                </a:extLst>
              </a:tr>
              <a:tr h="29619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b="0" dirty="0">
                          <a:solidFill>
                            <a:schemeClr val="tx1"/>
                          </a:solidFill>
                          <a:latin typeface="Segoe UI Semibold" panose="020B0702040204020203" pitchFamily="34" charset="0"/>
                          <a:cs typeface="Segoe UI Semibold" panose="020B0702040204020203" pitchFamily="34" charset="0"/>
                        </a:rPr>
                        <a:t>Package Management</a:t>
                      </a:r>
                    </a:p>
                  </a:txBody>
                  <a:tcPr marL="144000"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200" b="0" i="0" u="none" strike="noStrike" kern="1200" cap="none" spc="0" normalizeH="0" baseline="0" noProof="0" dirty="0">
                          <a:ln>
                            <a:noFill/>
                          </a:ln>
                          <a:solidFill>
                            <a:schemeClr val="accent3"/>
                          </a:solidFill>
                          <a:effectLst/>
                          <a:uLnTx/>
                          <a:uFillTx/>
                          <a:latin typeface="+mn-lt"/>
                          <a:ea typeface="+mn-ea"/>
                          <a:cs typeface="+mn-cs"/>
                        </a:rPr>
                        <a:t>■</a:t>
                      </a:r>
                      <a:endParaRPr lang="en-US" sz="1200" dirty="0">
                        <a:solidFill>
                          <a:schemeClr val="accent3"/>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200" b="0" i="0" u="none" strike="noStrike" kern="1200" cap="none" spc="0" normalizeH="0" baseline="0" noProof="0" dirty="0">
                          <a:ln>
                            <a:noFill/>
                          </a:ln>
                          <a:solidFill>
                            <a:schemeClr val="accent3"/>
                          </a:solidFill>
                          <a:effectLst/>
                          <a:uLnTx/>
                          <a:uFillTx/>
                          <a:latin typeface="+mn-lt"/>
                          <a:ea typeface="+mn-ea"/>
                          <a:cs typeface="+mn-cs"/>
                        </a:rPr>
                        <a:t>■</a:t>
                      </a:r>
                      <a:endParaRPr lang="en-US" sz="1200" b="0" dirty="0">
                        <a:solidFill>
                          <a:schemeClr val="accent3"/>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400" b="0" dirty="0">
                        <a:solidFill>
                          <a:schemeClr val="bg1"/>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3"/>
                  </a:ext>
                </a:extLst>
              </a:tr>
              <a:tr h="288625">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Test Management</a:t>
                      </a:r>
                    </a:p>
                  </a:txBody>
                  <a:tcPr marL="144000"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200" b="0" i="0" u="none" strike="noStrike" kern="1200" cap="none" spc="0" normalizeH="0" baseline="0" noProof="0" dirty="0">
                          <a:ln>
                            <a:noFill/>
                          </a:ln>
                          <a:solidFill>
                            <a:schemeClr val="accent3"/>
                          </a:solidFill>
                          <a:effectLst/>
                          <a:uLnTx/>
                          <a:uFillTx/>
                          <a:latin typeface="+mn-lt"/>
                          <a:ea typeface="+mn-ea"/>
                          <a:cs typeface="+mn-cs"/>
                        </a:rPr>
                        <a:t>■</a:t>
                      </a:r>
                      <a:endParaRPr lang="en-US" sz="1200" b="1" dirty="0">
                        <a:solidFill>
                          <a:schemeClr val="accent3"/>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200" b="0" i="0" u="none" strike="noStrike" kern="1200" cap="none" spc="0" normalizeH="0" baseline="0" noProof="0" dirty="0">
                          <a:ln>
                            <a:noFill/>
                          </a:ln>
                          <a:solidFill>
                            <a:schemeClr val="accent3"/>
                          </a:solidFill>
                          <a:effectLst/>
                          <a:uLnTx/>
                          <a:uFillTx/>
                          <a:latin typeface="+mn-lt"/>
                          <a:ea typeface="+mn-ea"/>
                          <a:cs typeface="+mn-cs"/>
                        </a:rPr>
                        <a:t>■</a:t>
                      </a:r>
                      <a:endParaRPr lang="en-US" sz="1200" b="0" dirty="0">
                        <a:solidFill>
                          <a:schemeClr val="accent3"/>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400" b="0" dirty="0">
                        <a:solidFill>
                          <a:schemeClr val="bg1"/>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4"/>
                  </a:ext>
                </a:extLst>
              </a:tr>
              <a:tr h="288625">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Cross-Platform Build</a:t>
                      </a:r>
                    </a:p>
                  </a:txBody>
                  <a:tcPr marL="144000"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200" b="0" i="0" u="none" strike="noStrike" kern="1200" cap="none" spc="0" normalizeH="0" baseline="0" noProof="0" dirty="0">
                          <a:ln>
                            <a:noFill/>
                          </a:ln>
                          <a:solidFill>
                            <a:schemeClr val="accent3"/>
                          </a:solidFill>
                          <a:effectLst/>
                          <a:uLnTx/>
                          <a:uFillTx/>
                          <a:latin typeface="+mn-lt"/>
                          <a:ea typeface="+mn-ea"/>
                          <a:cs typeface="+mn-cs"/>
                        </a:rPr>
                        <a:t>■</a:t>
                      </a:r>
                      <a:endParaRPr lang="en-US" sz="1200" b="1" dirty="0">
                        <a:solidFill>
                          <a:schemeClr val="accent3"/>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200" b="0" i="0" u="none" strike="noStrike" kern="1200" cap="none" spc="0" normalizeH="0" baseline="0" noProof="0" dirty="0">
                          <a:ln>
                            <a:noFill/>
                          </a:ln>
                          <a:solidFill>
                            <a:schemeClr val="accent3"/>
                          </a:solidFill>
                          <a:effectLst/>
                          <a:uLnTx/>
                          <a:uFillTx/>
                          <a:latin typeface="+mn-lt"/>
                          <a:ea typeface="+mn-ea"/>
                          <a:cs typeface="+mn-cs"/>
                        </a:rPr>
                        <a:t>■</a:t>
                      </a:r>
                      <a:endParaRPr lang="en-US" sz="1200" b="0" dirty="0">
                        <a:solidFill>
                          <a:schemeClr val="accent3"/>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400" b="0" dirty="0">
                        <a:solidFill>
                          <a:schemeClr val="bg1"/>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5"/>
                  </a:ext>
                </a:extLst>
              </a:tr>
              <a:tr h="29619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kumimoji="0" lang="de-DE" sz="1400" b="0" i="0" u="none" strike="noStrike" kern="120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Continuous Deployment</a:t>
                      </a:r>
                      <a:endParaRPr lang="en-US" sz="1400" b="0" dirty="0">
                        <a:solidFill>
                          <a:schemeClr val="tx1"/>
                        </a:solidFill>
                        <a:latin typeface="Segoe UI Semibold" panose="020B0702040204020203" pitchFamily="34" charset="0"/>
                        <a:cs typeface="Segoe UI Semibold" panose="020B0702040204020203" pitchFamily="34" charset="0"/>
                      </a:endParaRPr>
                    </a:p>
                  </a:txBody>
                  <a:tcPr marL="144000"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3"/>
                          </a:solidFill>
                          <a:effectLst/>
                          <a:uLnTx/>
                          <a:uFillTx/>
                          <a:latin typeface="+mn-lt"/>
                          <a:ea typeface="+mn-ea"/>
                          <a:cs typeface="+mn-cs"/>
                        </a:rPr>
                        <a:t>■</a:t>
                      </a:r>
                      <a:endParaRPr lang="en-US" sz="1200" dirty="0">
                        <a:solidFill>
                          <a:schemeClr val="accent3"/>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200" b="0" i="0" u="none" strike="noStrike" kern="1200" cap="none" spc="0" normalizeH="0" baseline="0" noProof="0" dirty="0">
                          <a:ln>
                            <a:noFill/>
                          </a:ln>
                          <a:solidFill>
                            <a:schemeClr val="accent3"/>
                          </a:solidFill>
                          <a:effectLst/>
                          <a:uLnTx/>
                          <a:uFillTx/>
                          <a:latin typeface="+mn-lt"/>
                          <a:ea typeface="+mn-ea"/>
                          <a:cs typeface="+mn-cs"/>
                        </a:rPr>
                        <a:t>■</a:t>
                      </a:r>
                      <a:endParaRPr lang="en-US" sz="1200" b="0" dirty="0">
                        <a:solidFill>
                          <a:schemeClr val="accent3"/>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400" b="0" dirty="0">
                        <a:solidFill>
                          <a:schemeClr val="bg1"/>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6"/>
                  </a:ext>
                </a:extLst>
              </a:tr>
              <a:tr h="288625">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Release Management</a:t>
                      </a:r>
                    </a:p>
                  </a:txBody>
                  <a:tcPr marL="144000" marR="79863" marT="39931" marB="39931"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3"/>
                          </a:solidFill>
                          <a:effectLst/>
                          <a:uLnTx/>
                          <a:uFillTx/>
                          <a:latin typeface="+mn-lt"/>
                          <a:ea typeface="+mn-ea"/>
                          <a:cs typeface="+mn-cs"/>
                        </a:rPr>
                        <a:t>■</a:t>
                      </a:r>
                      <a:endParaRPr kumimoji="0" lang="en-US" sz="1200" b="0" i="0" u="none" strike="noStrike" kern="1200" cap="none" spc="0" normalizeH="0" baseline="0" noProof="0" dirty="0">
                        <a:ln>
                          <a:noFill/>
                        </a:ln>
                        <a:solidFill>
                          <a:schemeClr val="accent3"/>
                        </a:solidFill>
                        <a:effectLst/>
                        <a:uLnTx/>
                        <a:uFillTx/>
                        <a:latin typeface="+mn-lt"/>
                      </a:endParaRPr>
                    </a:p>
                  </a:txBody>
                  <a:tcPr marL="79863" marR="79863" marT="39931" marB="399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3"/>
                          </a:solidFill>
                          <a:effectLst/>
                          <a:uLnTx/>
                          <a:uFillTx/>
                          <a:latin typeface="+mn-lt"/>
                          <a:ea typeface="+mn-ea"/>
                          <a:cs typeface="+mn-cs"/>
                        </a:rPr>
                        <a:t>■</a:t>
                      </a:r>
                      <a:endParaRPr kumimoji="0" lang="en-US" sz="1200" b="0" i="0" u="none" strike="noStrike" kern="1200" cap="none" spc="0" normalizeH="0" baseline="0" noProof="0" dirty="0">
                        <a:ln>
                          <a:noFill/>
                        </a:ln>
                        <a:solidFill>
                          <a:schemeClr val="accent3"/>
                        </a:solidFill>
                        <a:effectLst/>
                        <a:uLnTx/>
                        <a:uFillTx/>
                        <a:latin typeface="+mn-lt"/>
                      </a:endParaRP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mn-lt"/>
                      </a:endParaRP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8"/>
                  </a:ext>
                </a:extLst>
              </a:tr>
              <a:tr h="288625">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Semibold" panose="020B0702040204020203" pitchFamily="34" charset="0"/>
                          <a:ea typeface="+mn-ea"/>
                          <a:cs typeface="Segoe UI Semibold" panose="020B0702040204020203" pitchFamily="34" charset="0"/>
                        </a:rPr>
                        <a:t>Application Telemetry</a:t>
                      </a:r>
                      <a:endParaRPr kumimoji="0" lang="en-US" sz="1400" b="0" i="0" u="none" strike="noStrike" kern="120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endParaRPr>
                    </a:p>
                  </a:txBody>
                  <a:tcPr marL="144000"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3"/>
                          </a:solidFill>
                          <a:effectLst/>
                          <a:uLnTx/>
                          <a:uFillTx/>
                          <a:latin typeface="Segoe UI" panose="020B0502040204020203" pitchFamily="34" charset="0"/>
                          <a:ea typeface="+mn-ea"/>
                          <a:cs typeface="Segoe UI" panose="020B0502040204020203" pitchFamily="34" charset="0"/>
                        </a:rPr>
                        <a:t>Application Insights/</a:t>
                      </a:r>
                      <a:r>
                        <a:rPr kumimoji="0" lang="en-US" sz="1200" b="0" i="0" u="none" strike="noStrike" kern="1200" cap="none" spc="0" normalizeH="0" baseline="0" noProof="0" dirty="0" err="1">
                          <a:ln>
                            <a:noFill/>
                          </a:ln>
                          <a:solidFill>
                            <a:schemeClr val="accent3"/>
                          </a:solidFill>
                          <a:effectLst/>
                          <a:uLnTx/>
                          <a:uFillTx/>
                          <a:latin typeface="Segoe UI" panose="020B0502040204020203" pitchFamily="34" charset="0"/>
                          <a:ea typeface="+mn-ea"/>
                          <a:cs typeface="Segoe UI" panose="020B0502040204020203" pitchFamily="34" charset="0"/>
                        </a:rPr>
                        <a:t>HockeyApp</a:t>
                      </a:r>
                      <a:endParaRPr kumimoji="0" lang="en-US" sz="1200" b="0" i="0" u="none" strike="noStrike" kern="1200" cap="none" spc="0" normalizeH="0" baseline="0" noProof="0" dirty="0">
                        <a:ln>
                          <a:noFill/>
                        </a:ln>
                        <a:solidFill>
                          <a:schemeClr val="accent3"/>
                        </a:solidFill>
                        <a:effectLst/>
                        <a:uLnTx/>
                        <a:uFillTx/>
                        <a:latin typeface="Segoe UI" panose="020B0502040204020203" pitchFamily="34" charset="0"/>
                        <a:cs typeface="Segoe UI" panose="020B0502040204020203" pitchFamily="34" charset="0"/>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3"/>
                          </a:solidFill>
                          <a:effectLst/>
                          <a:uLnTx/>
                          <a:uFillTx/>
                          <a:latin typeface="Segoe UI" panose="020B0502040204020203" pitchFamily="34" charset="0"/>
                          <a:cs typeface="Segoe UI" panose="020B0502040204020203" pitchFamily="34" charset="0"/>
                        </a:rPr>
                        <a:t>System Center/</a:t>
                      </a:r>
                      <a:r>
                        <a:rPr kumimoji="0" lang="en-US" sz="1200" b="0" i="0" u="none" strike="noStrike" kern="1200" cap="none" spc="0" normalizeH="0" baseline="0" noProof="0" dirty="0" err="1">
                          <a:ln>
                            <a:noFill/>
                          </a:ln>
                          <a:solidFill>
                            <a:schemeClr val="accent3"/>
                          </a:solidFill>
                          <a:effectLst/>
                          <a:uLnTx/>
                          <a:uFillTx/>
                          <a:latin typeface="Segoe UI" panose="020B0502040204020203" pitchFamily="34" charset="0"/>
                          <a:cs typeface="Segoe UI" panose="020B0502040204020203" pitchFamily="34" charset="0"/>
                        </a:rPr>
                        <a:t>PreEmptive</a:t>
                      </a:r>
                      <a:r>
                        <a:rPr kumimoji="0" lang="en-US" sz="1200" b="0" i="0" u="none" strike="noStrike" kern="1200" cap="none" spc="0" normalizeH="0" baseline="0" noProof="0" dirty="0">
                          <a:ln>
                            <a:noFill/>
                          </a:ln>
                          <a:solidFill>
                            <a:schemeClr val="accent3"/>
                          </a:solidFill>
                          <a:effectLst/>
                          <a:uLnTx/>
                          <a:uFillTx/>
                          <a:latin typeface="Segoe UI" panose="020B0502040204020203" pitchFamily="34" charset="0"/>
                          <a:cs typeface="Segoe UI" panose="020B0502040204020203" pitchFamily="34" charset="0"/>
                        </a:rPr>
                        <a:t> Analytics</a:t>
                      </a: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9"/>
                  </a:ext>
                </a:extLst>
              </a:tr>
              <a:tr h="2886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panose="020B0702040204020203" pitchFamily="34" charset="0"/>
                          <a:cs typeface="Segoe UI Semibold" panose="020B0702040204020203" pitchFamily="34" charset="0"/>
                        </a:rPr>
                        <a:t>Reporting</a:t>
                      </a:r>
                    </a:p>
                  </a:txBody>
                  <a:tcPr marL="144000"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3"/>
                          </a:solidFill>
                          <a:effectLst/>
                          <a:uLnTx/>
                          <a:uFillTx/>
                          <a:latin typeface="Segoe UI" panose="020B0502040204020203" pitchFamily="34" charset="0"/>
                          <a:cs typeface="Segoe UI" panose="020B0502040204020203" pitchFamily="34" charset="0"/>
                        </a:rPr>
                        <a:t>Limited</a:t>
                      </a: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3"/>
                          </a:solidFill>
                          <a:effectLst/>
                          <a:uLnTx/>
                          <a:uFillTx/>
                          <a:latin typeface="Segoe UI" panose="020B0502040204020203" pitchFamily="34" charset="0"/>
                          <a:ea typeface="+mn-ea"/>
                          <a:cs typeface="Segoe UI" panose="020B0502040204020203" pitchFamily="34" charset="0"/>
                        </a:rPr>
                        <a:t>■</a:t>
                      </a:r>
                      <a:endParaRPr kumimoji="0" lang="en-US" sz="1200" b="0" i="0" u="none" strike="noStrike" kern="1200" cap="none" spc="0" normalizeH="0" baseline="0" noProof="0" dirty="0">
                        <a:ln>
                          <a:noFill/>
                        </a:ln>
                        <a:solidFill>
                          <a:schemeClr val="accent3"/>
                        </a:solidFill>
                        <a:effectLst/>
                        <a:uLnTx/>
                        <a:uFillTx/>
                        <a:latin typeface="Segoe UI" panose="020B0502040204020203" pitchFamily="34" charset="0"/>
                        <a:cs typeface="Segoe UI" panose="020B0502040204020203" pitchFamily="34" charset="0"/>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092735624"/>
                  </a:ext>
                </a:extLst>
              </a:tr>
              <a:tr h="288625">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dirty="0">
                          <a:solidFill>
                            <a:schemeClr val="dk1"/>
                          </a:solidFill>
                          <a:latin typeface="Segoe UI Semibold" panose="020B0702040204020203" pitchFamily="34" charset="0"/>
                          <a:ea typeface="+mn-ea"/>
                          <a:cs typeface="Segoe UI Semibold" panose="020B0702040204020203" pitchFamily="34" charset="0"/>
                        </a:rPr>
                        <a:t>Extend, Customize &amp; Integrate</a:t>
                      </a:r>
                    </a:p>
                  </a:txBody>
                  <a:tcPr marL="144000"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200" b="0" i="0" u="none" strike="noStrike" kern="1200" cap="none" spc="0" normalizeH="0" baseline="0" noProof="0" dirty="0">
                          <a:ln>
                            <a:noFill/>
                          </a:ln>
                          <a:solidFill>
                            <a:schemeClr val="accent3"/>
                          </a:solidFill>
                          <a:effectLst/>
                          <a:uLnTx/>
                          <a:uFillTx/>
                          <a:latin typeface="+mn-lt"/>
                          <a:ea typeface="+mn-ea"/>
                          <a:cs typeface="+mn-cs"/>
                        </a:rPr>
                        <a:t>■</a:t>
                      </a:r>
                      <a:endParaRPr lang="en-US" sz="1200" b="1" dirty="0">
                        <a:solidFill>
                          <a:schemeClr val="accent3"/>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3"/>
                          </a:solidFill>
                          <a:effectLst/>
                          <a:uLnTx/>
                          <a:uFillTx/>
                          <a:latin typeface="Segoe UI"/>
                          <a:ea typeface="+mn-ea"/>
                          <a:cs typeface="+mn-cs"/>
                        </a:rPr>
                        <a:t>■</a:t>
                      </a:r>
                      <a:endParaRPr lang="en-US" sz="1200" b="1" kern="1200" dirty="0">
                        <a:solidFill>
                          <a:schemeClr val="accent3"/>
                        </a:solidFill>
                        <a:latin typeface="Segoe UI"/>
                        <a:ea typeface="+mn-ea"/>
                        <a:cs typeface="+mn-cs"/>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a:endParaRPr lang="en-US" sz="1400" b="0" dirty="0">
                        <a:solidFill>
                          <a:schemeClr val="bg1"/>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10"/>
                  </a:ext>
                </a:extLst>
              </a:tr>
              <a:tr h="29619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Semibold" panose="020B0702040204020203" pitchFamily="34" charset="0"/>
                          <a:ea typeface="+mn-ea"/>
                          <a:cs typeface="Segoe UI Semibold" panose="020B0702040204020203" pitchFamily="34" charset="0"/>
                        </a:rPr>
                        <a:t>Team Structure</a:t>
                      </a:r>
                    </a:p>
                  </a:txBody>
                  <a:tcPr marL="144000"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dirty="0">
                          <a:solidFill>
                            <a:schemeClr val="accent3"/>
                          </a:solidFill>
                          <a:latin typeface="Segoe UI" panose="020B0502040204020203" pitchFamily="34" charset="0"/>
                          <a:cs typeface="Segoe UI" panose="020B0502040204020203" pitchFamily="34" charset="0"/>
                        </a:rPr>
                        <a:t>1 Collection – Unlimited Projects/Teams</a:t>
                      </a: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b="0" dirty="0">
                          <a:solidFill>
                            <a:schemeClr val="accent3"/>
                          </a:solidFill>
                          <a:latin typeface="Segoe UI" panose="020B0502040204020203" pitchFamily="34" charset="0"/>
                          <a:cs typeface="Segoe UI" panose="020B0502040204020203" pitchFamily="34" charset="0"/>
                        </a:rPr>
                        <a:t>Unlimited Collections/Projects/Teams</a:t>
                      </a: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400" b="0" dirty="0">
                        <a:solidFill>
                          <a:schemeClr val="bg1"/>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11"/>
                  </a:ext>
                </a:extLst>
              </a:tr>
              <a:tr h="435358">
                <a:tc>
                  <a:txBody>
                    <a:bodyPr/>
                    <a:lstStyle/>
                    <a:p>
                      <a:pPr marL="0" marR="0" indent="0" algn="l" defTabSz="93171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Segoe UI Semibold" panose="020B0702040204020203" pitchFamily="34" charset="0"/>
                          <a:cs typeface="Segoe UI Semibold" panose="020B0702040204020203" pitchFamily="34" charset="0"/>
                        </a:rPr>
                        <a:t>Identity &amp; Permissions</a:t>
                      </a:r>
                    </a:p>
                  </a:txBody>
                  <a:tcPr marL="144000" marR="79863" marT="39931" marB="39931"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200" dirty="0">
                          <a:solidFill>
                            <a:schemeClr val="accent3"/>
                          </a:solidFill>
                          <a:latin typeface="Segoe UI" panose="020B0502040204020203" pitchFamily="34" charset="0"/>
                          <a:cs typeface="Segoe UI" panose="020B0502040204020203" pitchFamily="34" charset="0"/>
                        </a:rPr>
                        <a:t>Azure Active Directory</a:t>
                      </a:r>
                      <a:br>
                        <a:rPr lang="en-US" sz="1200" dirty="0">
                          <a:solidFill>
                            <a:schemeClr val="accent3"/>
                          </a:solidFill>
                          <a:latin typeface="Segoe UI" panose="020B0502040204020203" pitchFamily="34" charset="0"/>
                          <a:cs typeface="Segoe UI" panose="020B0502040204020203" pitchFamily="34" charset="0"/>
                        </a:rPr>
                      </a:br>
                      <a:r>
                        <a:rPr lang="en-US" sz="1200" dirty="0">
                          <a:solidFill>
                            <a:schemeClr val="accent3"/>
                          </a:solidFill>
                          <a:latin typeface="Segoe UI" panose="020B0502040204020203" pitchFamily="34" charset="0"/>
                          <a:cs typeface="Segoe UI" panose="020B0502040204020203" pitchFamily="34" charset="0"/>
                        </a:rPr>
                        <a:t>Microsoft Accounts (Live ID)</a:t>
                      </a:r>
                    </a:p>
                  </a:txBody>
                  <a:tcPr marL="79863" marR="79863" marT="39931" marB="399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200" b="0" dirty="0">
                          <a:solidFill>
                            <a:schemeClr val="accent3"/>
                          </a:solidFill>
                          <a:latin typeface="Segoe UI" panose="020B0502040204020203" pitchFamily="34" charset="0"/>
                          <a:cs typeface="Segoe UI" panose="020B0502040204020203" pitchFamily="34" charset="0"/>
                        </a:rPr>
                        <a:t>Active Directory Integration</a:t>
                      </a: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400" b="0" dirty="0">
                        <a:solidFill>
                          <a:schemeClr val="bg1"/>
                        </a:solidFill>
                        <a:latin typeface="+mn-lt"/>
                      </a:endParaRP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75515505"/>
                  </a:ext>
                </a:extLst>
              </a:tr>
              <a:tr h="296198">
                <a:tc>
                  <a:txBody>
                    <a:bodyPr/>
                    <a:lstStyle/>
                    <a:p>
                      <a:pPr marL="0" marR="0" indent="0" algn="l" defTabSz="93171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Segoe UI Semibold" panose="020B0702040204020203" pitchFamily="34" charset="0"/>
                          <a:cs typeface="Segoe UI Semibold" panose="020B0702040204020203" pitchFamily="34" charset="0"/>
                        </a:rPr>
                        <a:t>Languages</a:t>
                      </a:r>
                    </a:p>
                  </a:txBody>
                  <a:tcPr marL="144000" marR="79863" marT="39931" marB="39931"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200" dirty="0">
                          <a:solidFill>
                            <a:schemeClr val="accent3"/>
                          </a:solidFill>
                          <a:latin typeface="Segoe UI" panose="020B0502040204020203" pitchFamily="34" charset="0"/>
                          <a:cs typeface="Segoe UI" panose="020B0502040204020203" pitchFamily="34" charset="0"/>
                        </a:rPr>
                        <a:t>English Only</a:t>
                      </a:r>
                    </a:p>
                  </a:txBody>
                  <a:tcPr marL="79863" marR="79863" marT="39931" marB="399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200" b="0" dirty="0">
                          <a:solidFill>
                            <a:schemeClr val="accent3"/>
                          </a:solidFill>
                          <a:latin typeface="Segoe UI" panose="020B0502040204020203" pitchFamily="34" charset="0"/>
                          <a:cs typeface="Segoe UI" panose="020B0502040204020203" pitchFamily="34" charset="0"/>
                        </a:rPr>
                        <a:t>Multilanguage Support</a:t>
                      </a: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400" b="0" dirty="0">
                        <a:solidFill>
                          <a:schemeClr val="bg1"/>
                        </a:solidFill>
                        <a:latin typeface="+mn-lt"/>
                      </a:endParaRP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906089543"/>
                  </a:ext>
                </a:extLst>
              </a:tr>
              <a:tr h="296198">
                <a:tc>
                  <a:txBody>
                    <a:bodyPr/>
                    <a:lstStyle/>
                    <a:p>
                      <a:pPr marL="0" marR="0" indent="0" algn="l" defTabSz="931710" rtl="0" eaLnBrk="1" fontAlgn="auto" latinLnBrk="0" hangingPunct="1">
                        <a:lnSpc>
                          <a:spcPct val="100000"/>
                        </a:lnSpc>
                        <a:spcBef>
                          <a:spcPts val="0"/>
                        </a:spcBef>
                        <a:spcAft>
                          <a:spcPts val="0"/>
                        </a:spcAft>
                        <a:buClrTx/>
                        <a:buSzTx/>
                        <a:buFontTx/>
                        <a:buNone/>
                        <a:tabLst/>
                        <a:defRPr/>
                      </a:pPr>
                      <a:r>
                        <a:rPr lang="en-US" sz="1400" b="0" dirty="0">
                          <a:solidFill>
                            <a:schemeClr val="tx1"/>
                          </a:solidFill>
                          <a:latin typeface="Segoe UI Semibold" panose="020B0702040204020203" pitchFamily="34" charset="0"/>
                          <a:cs typeface="Segoe UI Semibold" panose="020B0702040204020203" pitchFamily="34" charset="0"/>
                        </a:rPr>
                        <a:t>Data Location</a:t>
                      </a:r>
                    </a:p>
                  </a:txBody>
                  <a:tcPr marL="144000" marR="79863" marT="39931" marB="39931"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200" dirty="0">
                          <a:solidFill>
                            <a:schemeClr val="accent3"/>
                          </a:solidFill>
                          <a:latin typeface="Segoe UI" panose="020B0502040204020203" pitchFamily="34" charset="0"/>
                          <a:cs typeface="Segoe UI" panose="020B0502040204020203" pitchFamily="34" charset="0"/>
                        </a:rPr>
                        <a:t>US, Europe, Australia</a:t>
                      </a:r>
                      <a:r>
                        <a:rPr lang="en-US" sz="1200" baseline="0" dirty="0">
                          <a:solidFill>
                            <a:schemeClr val="accent3"/>
                          </a:solidFill>
                          <a:latin typeface="Segoe UI" panose="020B0502040204020203" pitchFamily="34" charset="0"/>
                          <a:cs typeface="Segoe UI" panose="020B0502040204020203" pitchFamily="34" charset="0"/>
                        </a:rPr>
                        <a:t> DCs - India (coming soon)</a:t>
                      </a:r>
                      <a:endParaRPr lang="en-US" sz="1200" dirty="0">
                        <a:solidFill>
                          <a:schemeClr val="accent3"/>
                        </a:solidFill>
                        <a:latin typeface="Segoe UI" panose="020B0502040204020203" pitchFamily="34" charset="0"/>
                        <a:cs typeface="Segoe UI" panose="020B0502040204020203" pitchFamily="34" charset="0"/>
                      </a:endParaRPr>
                    </a:p>
                  </a:txBody>
                  <a:tcPr marL="79863" marR="79863" marT="39931" marB="399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200" b="0" dirty="0">
                          <a:solidFill>
                            <a:schemeClr val="accent3"/>
                          </a:solidFill>
                          <a:latin typeface="Segoe UI" panose="020B0502040204020203" pitchFamily="34" charset="0"/>
                          <a:cs typeface="Segoe UI" panose="020B0502040204020203" pitchFamily="34" charset="0"/>
                        </a:rPr>
                        <a:t>Data Stored On Premises</a:t>
                      </a: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400" b="0" dirty="0">
                        <a:solidFill>
                          <a:schemeClr val="bg1"/>
                        </a:solidFill>
                        <a:latin typeface="+mn-lt"/>
                      </a:endParaRP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59664221"/>
                  </a:ext>
                </a:extLst>
              </a:tr>
              <a:tr h="296198">
                <a:tc>
                  <a:txBody>
                    <a:bodyPr/>
                    <a:lstStyle/>
                    <a:p>
                      <a:r>
                        <a:rPr lang="en-US" sz="1400" b="0" dirty="0">
                          <a:solidFill>
                            <a:schemeClr val="tx1"/>
                          </a:solidFill>
                          <a:latin typeface="Segoe UI Semibold" panose="020B0702040204020203" pitchFamily="34" charset="0"/>
                          <a:cs typeface="Segoe UI Semibold" panose="020B0702040204020203" pitchFamily="34" charset="0"/>
                        </a:rPr>
                        <a:t>Backup/Data Migration</a:t>
                      </a:r>
                    </a:p>
                  </a:txBody>
                  <a:tcPr marL="144000" marR="79863" marT="39931" marB="39931"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200" dirty="0">
                          <a:solidFill>
                            <a:schemeClr val="accent3"/>
                          </a:solidFill>
                          <a:latin typeface="Segoe UI" panose="020B0502040204020203" pitchFamily="34" charset="0"/>
                          <a:cs typeface="Segoe UI" panose="020B0502040204020203" pitchFamily="34" charset="0"/>
                        </a:rPr>
                        <a:t>Limited support,</a:t>
                      </a:r>
                      <a:r>
                        <a:rPr lang="en-US" sz="1200" baseline="0" dirty="0">
                          <a:solidFill>
                            <a:schemeClr val="accent3"/>
                          </a:solidFill>
                          <a:latin typeface="Segoe UI" panose="020B0502040204020203" pitchFamily="34" charset="0"/>
                          <a:cs typeface="Segoe UI" panose="020B0502040204020203" pitchFamily="34" charset="0"/>
                        </a:rPr>
                        <a:t> TFS Import (coming soon)</a:t>
                      </a:r>
                      <a:endParaRPr lang="en-US" sz="1200" dirty="0">
                        <a:solidFill>
                          <a:schemeClr val="accent3"/>
                        </a:solidFill>
                        <a:latin typeface="Segoe UI" panose="020B0502040204020203" pitchFamily="34" charset="0"/>
                        <a:cs typeface="Segoe UI" panose="020B0502040204020203" pitchFamily="34" charset="0"/>
                      </a:endParaRPr>
                    </a:p>
                  </a:txBody>
                  <a:tcPr marL="79863" marR="79863" marT="39931" marB="399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200" b="0" dirty="0">
                          <a:solidFill>
                            <a:schemeClr val="accent3"/>
                          </a:solidFill>
                          <a:latin typeface="Segoe UI" panose="020B0502040204020203" pitchFamily="34" charset="0"/>
                          <a:cs typeface="Segoe UI" panose="020B0502040204020203" pitchFamily="34" charset="0"/>
                        </a:rPr>
                        <a:t>Backup/Restore Tools Available</a:t>
                      </a: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400" b="0" dirty="0">
                        <a:solidFill>
                          <a:schemeClr val="bg1"/>
                        </a:solidFill>
                        <a:latin typeface="+mn-lt"/>
                      </a:endParaRP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964182988"/>
                  </a:ext>
                </a:extLst>
              </a:tr>
              <a:tr h="296198">
                <a:tc>
                  <a:txBody>
                    <a:bodyPr/>
                    <a:lstStyle/>
                    <a:p>
                      <a:r>
                        <a:rPr lang="en-US" sz="1400" b="0" dirty="0">
                          <a:solidFill>
                            <a:schemeClr val="tx1"/>
                          </a:solidFill>
                          <a:latin typeface="Segoe UI Semibold" panose="020B0702040204020203" pitchFamily="34" charset="0"/>
                          <a:cs typeface="Segoe UI Semibold" panose="020B0702040204020203" pitchFamily="34" charset="0"/>
                        </a:rPr>
                        <a:t>Support</a:t>
                      </a:r>
                    </a:p>
                  </a:txBody>
                  <a:tcPr marL="144000" marR="79863" marT="39931" marB="39931"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200" spc="-50" baseline="0" dirty="0">
                          <a:solidFill>
                            <a:schemeClr val="accent3"/>
                          </a:solidFill>
                          <a:latin typeface="Segoe UI" panose="020B0502040204020203" pitchFamily="34" charset="0"/>
                          <a:cs typeface="Segoe UI" panose="020B0502040204020203" pitchFamily="34" charset="0"/>
                        </a:rPr>
                        <a:t>Phone, Online and Forums, Engineering Excellence</a:t>
                      </a:r>
                    </a:p>
                  </a:txBody>
                  <a:tcPr marL="79863" marR="79863" marT="39931" marB="399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200" b="0" dirty="0">
                          <a:solidFill>
                            <a:schemeClr val="accent3"/>
                          </a:solidFill>
                          <a:latin typeface="Segoe UI" panose="020B0502040204020203" pitchFamily="34" charset="0"/>
                          <a:cs typeface="Segoe UI" panose="020B0502040204020203" pitchFamily="34" charset="0"/>
                        </a:rPr>
                        <a:t>Phone, Online</a:t>
                      </a:r>
                      <a:r>
                        <a:rPr lang="en-US" sz="1200" b="0" baseline="0" dirty="0">
                          <a:solidFill>
                            <a:schemeClr val="accent3"/>
                          </a:solidFill>
                          <a:latin typeface="Segoe UI" panose="020B0502040204020203" pitchFamily="34" charset="0"/>
                          <a:cs typeface="Segoe UI" panose="020B0502040204020203" pitchFamily="34" charset="0"/>
                        </a:rPr>
                        <a:t>, </a:t>
                      </a:r>
                      <a:r>
                        <a:rPr lang="en-US" sz="1200" b="0" dirty="0">
                          <a:solidFill>
                            <a:schemeClr val="accent3"/>
                          </a:solidFill>
                          <a:latin typeface="Segoe UI" panose="020B0502040204020203" pitchFamily="34" charset="0"/>
                          <a:cs typeface="Segoe UI" panose="020B0502040204020203" pitchFamily="34" charset="0"/>
                        </a:rPr>
                        <a:t>Forums,</a:t>
                      </a:r>
                      <a:r>
                        <a:rPr lang="en-US" sz="1200" b="0" baseline="0" dirty="0">
                          <a:solidFill>
                            <a:schemeClr val="accent3"/>
                          </a:solidFill>
                          <a:latin typeface="Segoe UI" panose="020B0502040204020203" pitchFamily="34" charset="0"/>
                          <a:cs typeface="Segoe UI" panose="020B0502040204020203" pitchFamily="34" charset="0"/>
                        </a:rPr>
                        <a:t> </a:t>
                      </a:r>
                      <a:r>
                        <a:rPr lang="en-US" sz="1200" b="0" dirty="0">
                          <a:solidFill>
                            <a:schemeClr val="accent3"/>
                          </a:solidFill>
                          <a:latin typeface="Segoe UI" panose="020B0502040204020203" pitchFamily="34" charset="0"/>
                          <a:cs typeface="Segoe UI" panose="020B0502040204020203" pitchFamily="34" charset="0"/>
                        </a:rPr>
                        <a:t>Microsoft Premier Support</a:t>
                      </a: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400" b="0" dirty="0">
                        <a:solidFill>
                          <a:schemeClr val="bg1"/>
                        </a:solidFill>
                        <a:latin typeface="+mn-lt"/>
                      </a:endParaRP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289119016"/>
                  </a:ext>
                </a:extLst>
              </a:tr>
              <a:tr h="435358">
                <a:tc>
                  <a:txBody>
                    <a:bodyPr/>
                    <a:lstStyle/>
                    <a:p>
                      <a:r>
                        <a:rPr lang="en-US" sz="1400" b="0" dirty="0">
                          <a:solidFill>
                            <a:schemeClr val="tx1"/>
                          </a:solidFill>
                          <a:latin typeface="Segoe UI Semibold" panose="020B0702040204020203" pitchFamily="34" charset="0"/>
                          <a:cs typeface="Segoe UI Semibold" panose="020B0702040204020203" pitchFamily="34" charset="0"/>
                        </a:rPr>
                        <a:t>Updates</a:t>
                      </a:r>
                    </a:p>
                  </a:txBody>
                  <a:tcPr marL="144000" marR="79863" marT="39931" marB="39931"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200" dirty="0">
                          <a:solidFill>
                            <a:schemeClr val="accent3"/>
                          </a:solidFill>
                          <a:latin typeface="Segoe UI" panose="020B0502040204020203" pitchFamily="34" charset="0"/>
                          <a:cs typeface="Segoe UI" panose="020B0502040204020203" pitchFamily="34" charset="0"/>
                        </a:rPr>
                        <a:t>Frequent Updates (~3 weeks)</a:t>
                      </a:r>
                    </a:p>
                    <a:p>
                      <a:pPr algn="ctr"/>
                      <a:r>
                        <a:rPr lang="en-US" sz="1200" dirty="0">
                          <a:solidFill>
                            <a:schemeClr val="accent3"/>
                          </a:solidFill>
                          <a:latin typeface="Segoe UI" panose="020B0502040204020203" pitchFamily="34" charset="0"/>
                          <a:cs typeface="Segoe UI" panose="020B0502040204020203" pitchFamily="34" charset="0"/>
                        </a:rPr>
                        <a:t>Automatically Upgraded</a:t>
                      </a:r>
                    </a:p>
                  </a:txBody>
                  <a:tcPr marL="79863" marR="79863" marT="39931" marB="399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200" b="0" dirty="0">
                          <a:solidFill>
                            <a:schemeClr val="accent3"/>
                          </a:solidFill>
                          <a:latin typeface="Segoe UI" panose="020B0502040204020203" pitchFamily="34" charset="0"/>
                          <a:cs typeface="Segoe UI" panose="020B0502040204020203" pitchFamily="34" charset="0"/>
                        </a:rPr>
                        <a:t>Periodic Updates (~3 or 4 months)</a:t>
                      </a:r>
                    </a:p>
                    <a:p>
                      <a:pPr algn="ctr"/>
                      <a:r>
                        <a:rPr lang="en-US" sz="1200" b="0" dirty="0">
                          <a:solidFill>
                            <a:schemeClr val="accent3"/>
                          </a:solidFill>
                          <a:latin typeface="Segoe UI" panose="020B0502040204020203" pitchFamily="34" charset="0"/>
                          <a:cs typeface="Segoe UI" panose="020B0502040204020203" pitchFamily="34" charset="0"/>
                        </a:rPr>
                        <a:t>Planning Required</a:t>
                      </a: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400" b="0" dirty="0">
                        <a:solidFill>
                          <a:schemeClr val="bg1"/>
                        </a:solidFill>
                        <a:latin typeface="+mn-lt"/>
                      </a:endParaRP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084383915"/>
                  </a:ext>
                </a:extLst>
              </a:tr>
            </a:tbl>
          </a:graphicData>
        </a:graphic>
      </p:graphicFrame>
    </p:spTree>
    <p:extLst>
      <p:ext uri="{BB962C8B-B14F-4D97-AF65-F5344CB8AC3E}">
        <p14:creationId xmlns:p14="http://schemas.microsoft.com/office/powerpoint/2010/main" val="158798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 name="Group 3"/>
          <p:cNvGrpSpPr/>
          <p:nvPr/>
        </p:nvGrpSpPr>
        <p:grpSpPr>
          <a:xfrm>
            <a:off x="330211" y="1351581"/>
            <a:ext cx="2253455" cy="2219897"/>
            <a:chOff x="361913" y="1409851"/>
            <a:chExt cx="2253455" cy="2219897"/>
          </a:xfrm>
        </p:grpSpPr>
        <p:cxnSp>
          <p:nvCxnSpPr>
            <p:cNvPr id="5" name="Straight Connector 4"/>
            <p:cNvCxnSpPr/>
            <p:nvPr/>
          </p:nvCxnSpPr>
          <p:spPr>
            <a:xfrm flipV="1">
              <a:off x="1153218" y="2725761"/>
              <a:ext cx="0" cy="903987"/>
            </a:xfrm>
            <a:prstGeom prst="line">
              <a:avLst/>
            </a:prstGeom>
            <a:noFill/>
            <a:ln w="6350" cap="flat" cmpd="sng" algn="ctr">
              <a:solidFill>
                <a:srgbClr val="6B2A7A"/>
              </a:solidFill>
              <a:prstDash val="solid"/>
              <a:miter lim="800000"/>
            </a:ln>
            <a:effectLst/>
          </p:spPr>
        </p:cxnSp>
        <p:cxnSp>
          <p:nvCxnSpPr>
            <p:cNvPr id="6" name="Straight Connector 5"/>
            <p:cNvCxnSpPr/>
            <p:nvPr/>
          </p:nvCxnSpPr>
          <p:spPr>
            <a:xfrm>
              <a:off x="361913" y="2725761"/>
              <a:ext cx="1728313" cy="0"/>
            </a:xfrm>
            <a:prstGeom prst="line">
              <a:avLst/>
            </a:prstGeom>
            <a:noFill/>
            <a:ln w="6350" cap="flat" cmpd="sng" algn="ctr">
              <a:solidFill>
                <a:srgbClr val="6B2A7A"/>
              </a:solidFill>
              <a:prstDash val="solid"/>
              <a:miter lim="800000"/>
            </a:ln>
            <a:effectLst/>
          </p:spPr>
        </p:cxnSp>
        <p:sp>
          <p:nvSpPr>
            <p:cNvPr id="7" name="Rectangle 6"/>
            <p:cNvSpPr/>
            <p:nvPr/>
          </p:nvSpPr>
          <p:spPr>
            <a:xfrm flipH="1">
              <a:off x="361913" y="1409851"/>
              <a:ext cx="2253455" cy="1283428"/>
            </a:xfrm>
            <a:prstGeom prst="rect">
              <a:avLst/>
            </a:prstGeom>
          </p:spPr>
          <p:txBody>
            <a:bodyPr wrap="square">
              <a:spAutoFit/>
            </a:bodyPr>
            <a:lstStyle/>
            <a:p>
              <a:pPr defTabSz="914400">
                <a:lnSpc>
                  <a:spcPct val="150000"/>
                </a:lnSpc>
              </a:pPr>
              <a:r>
                <a:rPr lang="de-DE" sz="1000" b="1" kern="0" spc="200" dirty="0">
                  <a:solidFill>
                    <a:schemeClr val="accent3"/>
                  </a:solidFill>
                  <a:cs typeface="Arial" pitchFamily="34" charset="0"/>
                </a:rPr>
                <a:t>PRACTICES</a:t>
              </a:r>
              <a:endParaRPr lang="en-US" sz="1200" dirty="0">
                <a:solidFill>
                  <a:schemeClr val="accent3"/>
                </a:solidFill>
                <a:ea typeface="Calibri" panose="020F0502020204030204" pitchFamily="34" charset="0"/>
                <a:cs typeface="Arial" panose="020B0604020202020204" pitchFamily="34" charset="0"/>
              </a:endParaRP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Automated Testing</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Continuous Integration</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Continuous Deployment</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Release Management</a:t>
              </a:r>
            </a:p>
          </p:txBody>
        </p:sp>
      </p:grpSp>
      <p:sp>
        <p:nvSpPr>
          <p:cNvPr id="8" name="Rectangle 7"/>
          <p:cNvSpPr/>
          <p:nvPr/>
        </p:nvSpPr>
        <p:spPr>
          <a:xfrm flipH="1">
            <a:off x="2093000" y="5676916"/>
            <a:ext cx="2253455" cy="332399"/>
          </a:xfrm>
          <a:prstGeom prst="rect">
            <a:avLst/>
          </a:prstGeom>
        </p:spPr>
        <p:txBody>
          <a:bodyPr wrap="square">
            <a:spAutoFit/>
          </a:bodyPr>
          <a:lstStyle/>
          <a:p>
            <a:pPr defTabSz="914400">
              <a:lnSpc>
                <a:spcPct val="130000"/>
              </a:lnSpc>
            </a:pPr>
            <a:endParaRPr lang="en-US" sz="1200" dirty="0">
              <a:solidFill>
                <a:srgbClr val="FFFFFF"/>
              </a:solidFill>
              <a:ea typeface="Calibri" panose="020F0502020204030204" pitchFamily="34" charset="0"/>
              <a:cs typeface="Arial" panose="020B0604020202020204" pitchFamily="34" charset="0"/>
            </a:endParaRPr>
          </a:p>
        </p:txBody>
      </p:sp>
      <p:grpSp>
        <p:nvGrpSpPr>
          <p:cNvPr id="9" name="Group 8"/>
          <p:cNvGrpSpPr/>
          <p:nvPr/>
        </p:nvGrpSpPr>
        <p:grpSpPr>
          <a:xfrm>
            <a:off x="3875376" y="1436400"/>
            <a:ext cx="2253455" cy="2456274"/>
            <a:chOff x="3907078" y="1494670"/>
            <a:chExt cx="2253455" cy="2456274"/>
          </a:xfrm>
        </p:grpSpPr>
        <p:cxnSp>
          <p:nvCxnSpPr>
            <p:cNvPr id="10" name="Straight Connector 9"/>
            <p:cNvCxnSpPr/>
            <p:nvPr/>
          </p:nvCxnSpPr>
          <p:spPr>
            <a:xfrm flipV="1">
              <a:off x="4743490" y="3046957"/>
              <a:ext cx="0" cy="903987"/>
            </a:xfrm>
            <a:prstGeom prst="line">
              <a:avLst/>
            </a:prstGeom>
            <a:noFill/>
            <a:ln w="6350" cap="flat" cmpd="sng" algn="ctr">
              <a:solidFill>
                <a:srgbClr val="6B2A7A"/>
              </a:solidFill>
              <a:prstDash val="solid"/>
              <a:miter lim="800000"/>
            </a:ln>
            <a:effectLst/>
          </p:spPr>
        </p:cxnSp>
        <p:cxnSp>
          <p:nvCxnSpPr>
            <p:cNvPr id="11" name="Straight Connector 10"/>
            <p:cNvCxnSpPr/>
            <p:nvPr/>
          </p:nvCxnSpPr>
          <p:spPr>
            <a:xfrm>
              <a:off x="3952185" y="3046957"/>
              <a:ext cx="1983517" cy="0"/>
            </a:xfrm>
            <a:prstGeom prst="line">
              <a:avLst/>
            </a:prstGeom>
            <a:noFill/>
            <a:ln w="6350" cap="flat" cmpd="sng" algn="ctr">
              <a:solidFill>
                <a:srgbClr val="6B2A7A"/>
              </a:solidFill>
              <a:prstDash val="solid"/>
              <a:miter lim="800000"/>
            </a:ln>
            <a:effectLst/>
          </p:spPr>
        </p:cxnSp>
        <p:sp>
          <p:nvSpPr>
            <p:cNvPr id="12" name="Rectangle 11"/>
            <p:cNvSpPr/>
            <p:nvPr/>
          </p:nvSpPr>
          <p:spPr>
            <a:xfrm flipH="1">
              <a:off x="3907078" y="1494670"/>
              <a:ext cx="2253455" cy="1523494"/>
            </a:xfrm>
            <a:prstGeom prst="rect">
              <a:avLst/>
            </a:prstGeom>
          </p:spPr>
          <p:txBody>
            <a:bodyPr wrap="square">
              <a:spAutoFit/>
            </a:bodyPr>
            <a:lstStyle/>
            <a:p>
              <a:pPr defTabSz="914400">
                <a:lnSpc>
                  <a:spcPct val="150000"/>
                </a:lnSpc>
              </a:pPr>
              <a:r>
                <a:rPr lang="de-DE" sz="1000" b="1" kern="0" spc="200" dirty="0">
                  <a:solidFill>
                    <a:schemeClr val="accent3"/>
                  </a:solidFill>
                  <a:cs typeface="Arial" pitchFamily="34" charset="0"/>
                </a:rPr>
                <a:t>PRACTICES</a:t>
              </a:r>
              <a:endParaRPr lang="en-US" sz="1200" dirty="0">
                <a:solidFill>
                  <a:schemeClr val="accent3"/>
                </a:solidFill>
                <a:ea typeface="Calibri" panose="020F0502020204030204" pitchFamily="34" charset="0"/>
                <a:cs typeface="Arial" panose="020B0604020202020204" pitchFamily="34" charset="0"/>
              </a:endParaRP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Usage</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Telemetry Monitoring</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Collection</a:t>
              </a:r>
              <a:br>
                <a:rPr lang="en-US" sz="1200" dirty="0">
                  <a:solidFill>
                    <a:schemeClr val="bg1">
                      <a:lumMod val="50000"/>
                    </a:schemeClr>
                  </a:solidFill>
                  <a:ea typeface="Calibri" panose="020F0502020204030204" pitchFamily="34" charset="0"/>
                  <a:cs typeface="Arial" panose="020B0604020202020204" pitchFamily="34" charset="0"/>
                </a:rPr>
              </a:br>
              <a:r>
                <a:rPr lang="en-US" sz="1200" dirty="0">
                  <a:solidFill>
                    <a:schemeClr val="bg1">
                      <a:lumMod val="50000"/>
                    </a:schemeClr>
                  </a:solidFill>
                  <a:ea typeface="Calibri" panose="020F0502020204030204" pitchFamily="34" charset="0"/>
                  <a:cs typeface="Arial" panose="020B0604020202020204" pitchFamily="34" charset="0"/>
                </a:rPr>
                <a:t>Testing in Production</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Stakeholder Feedback</a:t>
              </a:r>
            </a:p>
          </p:txBody>
        </p:sp>
      </p:grpSp>
      <p:grpSp>
        <p:nvGrpSpPr>
          <p:cNvPr id="13" name="Group 12"/>
          <p:cNvGrpSpPr/>
          <p:nvPr/>
        </p:nvGrpSpPr>
        <p:grpSpPr>
          <a:xfrm>
            <a:off x="5700284" y="4217548"/>
            <a:ext cx="2253455" cy="2463413"/>
            <a:chOff x="5731986" y="4275818"/>
            <a:chExt cx="2253455" cy="2463413"/>
          </a:xfrm>
        </p:grpSpPr>
        <p:cxnSp>
          <p:nvCxnSpPr>
            <p:cNvPr id="14" name="Straight Connector 13"/>
            <p:cNvCxnSpPr/>
            <p:nvPr/>
          </p:nvCxnSpPr>
          <p:spPr>
            <a:xfrm>
              <a:off x="6523291" y="4275818"/>
              <a:ext cx="0" cy="903987"/>
            </a:xfrm>
            <a:prstGeom prst="line">
              <a:avLst/>
            </a:prstGeom>
            <a:noFill/>
            <a:ln w="6350" cap="flat" cmpd="sng" algn="ctr">
              <a:solidFill>
                <a:srgbClr val="6B2A7A"/>
              </a:solidFill>
              <a:prstDash val="solid"/>
              <a:miter lim="800000"/>
            </a:ln>
            <a:effectLst/>
          </p:spPr>
        </p:cxnSp>
        <p:cxnSp>
          <p:nvCxnSpPr>
            <p:cNvPr id="15" name="Straight Connector 14"/>
            <p:cNvCxnSpPr/>
            <p:nvPr/>
          </p:nvCxnSpPr>
          <p:spPr>
            <a:xfrm flipV="1">
              <a:off x="5731986" y="5179805"/>
              <a:ext cx="1983517" cy="0"/>
            </a:xfrm>
            <a:prstGeom prst="line">
              <a:avLst/>
            </a:prstGeom>
            <a:noFill/>
            <a:ln w="6350" cap="flat" cmpd="sng" algn="ctr">
              <a:solidFill>
                <a:srgbClr val="6B2A7A"/>
              </a:solidFill>
              <a:prstDash val="solid"/>
              <a:miter lim="800000"/>
            </a:ln>
            <a:effectLst/>
          </p:spPr>
        </p:cxnSp>
        <p:sp>
          <p:nvSpPr>
            <p:cNvPr id="16" name="Rectangle 15"/>
            <p:cNvSpPr/>
            <p:nvPr/>
          </p:nvSpPr>
          <p:spPr>
            <a:xfrm flipH="1">
              <a:off x="5731986" y="5206504"/>
              <a:ext cx="2253455" cy="1532727"/>
            </a:xfrm>
            <a:prstGeom prst="rect">
              <a:avLst/>
            </a:prstGeom>
          </p:spPr>
          <p:txBody>
            <a:bodyPr wrap="square">
              <a:spAutoFit/>
            </a:bodyPr>
            <a:lstStyle/>
            <a:p>
              <a:pPr defTabSz="914400">
                <a:lnSpc>
                  <a:spcPct val="150000"/>
                </a:lnSpc>
              </a:pPr>
              <a:r>
                <a:rPr lang="de-DE" sz="1000" b="1" kern="0" spc="200" dirty="0">
                  <a:solidFill>
                    <a:schemeClr val="accent3"/>
                  </a:solidFill>
                  <a:cs typeface="Arial" pitchFamily="34" charset="0"/>
                </a:rPr>
                <a:t>PRACTICES</a:t>
              </a:r>
              <a:endParaRPr lang="en-US" sz="1200" dirty="0">
                <a:solidFill>
                  <a:schemeClr val="accent3"/>
                </a:solidFill>
                <a:ea typeface="Calibri" panose="020F0502020204030204" pitchFamily="34" charset="0"/>
                <a:cs typeface="Arial" panose="020B0604020202020204" pitchFamily="34" charset="0"/>
              </a:endParaRP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Testing in Production</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Usage Monitoring</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User Telemetry</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Stakeholder feedback</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Feature flags </a:t>
              </a:r>
            </a:p>
          </p:txBody>
        </p:sp>
      </p:grpSp>
      <p:grpSp>
        <p:nvGrpSpPr>
          <p:cNvPr id="17" name="Group 16"/>
          <p:cNvGrpSpPr/>
          <p:nvPr/>
        </p:nvGrpSpPr>
        <p:grpSpPr>
          <a:xfrm>
            <a:off x="7243444" y="1867569"/>
            <a:ext cx="2253455" cy="1996075"/>
            <a:chOff x="7325948" y="1976641"/>
            <a:chExt cx="2253455" cy="1996075"/>
          </a:xfrm>
        </p:grpSpPr>
        <p:cxnSp>
          <p:nvCxnSpPr>
            <p:cNvPr id="18" name="Straight Connector 17"/>
            <p:cNvCxnSpPr/>
            <p:nvPr/>
          </p:nvCxnSpPr>
          <p:spPr>
            <a:xfrm flipV="1">
              <a:off x="8148885" y="3068729"/>
              <a:ext cx="0" cy="903987"/>
            </a:xfrm>
            <a:prstGeom prst="line">
              <a:avLst/>
            </a:prstGeom>
            <a:noFill/>
            <a:ln w="6350" cap="flat" cmpd="sng" algn="ctr">
              <a:solidFill>
                <a:srgbClr val="6B2A7A"/>
              </a:solidFill>
              <a:prstDash val="solid"/>
              <a:miter lim="800000"/>
            </a:ln>
            <a:effectLst/>
          </p:spPr>
        </p:cxnSp>
        <p:cxnSp>
          <p:nvCxnSpPr>
            <p:cNvPr id="19" name="Straight Connector 18"/>
            <p:cNvCxnSpPr/>
            <p:nvPr/>
          </p:nvCxnSpPr>
          <p:spPr>
            <a:xfrm>
              <a:off x="7334430" y="3068729"/>
              <a:ext cx="1983517" cy="0"/>
            </a:xfrm>
            <a:prstGeom prst="line">
              <a:avLst/>
            </a:prstGeom>
            <a:noFill/>
            <a:ln w="6350" cap="flat" cmpd="sng" algn="ctr">
              <a:solidFill>
                <a:srgbClr val="6B2A7A"/>
              </a:solidFill>
              <a:prstDash val="solid"/>
              <a:miter lim="800000"/>
            </a:ln>
            <a:effectLst/>
          </p:spPr>
        </p:cxnSp>
        <p:sp>
          <p:nvSpPr>
            <p:cNvPr id="20" name="Rectangle 19"/>
            <p:cNvSpPr/>
            <p:nvPr/>
          </p:nvSpPr>
          <p:spPr>
            <a:xfrm flipH="1">
              <a:off x="7325948" y="1976641"/>
              <a:ext cx="2253455" cy="1052596"/>
            </a:xfrm>
            <a:prstGeom prst="rect">
              <a:avLst/>
            </a:prstGeom>
          </p:spPr>
          <p:txBody>
            <a:bodyPr wrap="square">
              <a:spAutoFit/>
            </a:bodyPr>
            <a:lstStyle/>
            <a:p>
              <a:pPr defTabSz="914400">
                <a:lnSpc>
                  <a:spcPct val="150000"/>
                </a:lnSpc>
              </a:pPr>
              <a:r>
                <a:rPr lang="de-DE" sz="1000" b="1" kern="0" spc="200" dirty="0">
                  <a:solidFill>
                    <a:schemeClr val="accent3"/>
                  </a:solidFill>
                  <a:cs typeface="Arial" pitchFamily="34" charset="0"/>
                </a:rPr>
                <a:t>PRACTICES</a:t>
              </a:r>
              <a:endParaRPr lang="en-US" sz="1200" dirty="0">
                <a:solidFill>
                  <a:schemeClr val="accent3"/>
                </a:solidFill>
                <a:ea typeface="Calibri" panose="020F0502020204030204" pitchFamily="34" charset="0"/>
                <a:cs typeface="Arial" panose="020B0604020202020204" pitchFamily="34" charset="0"/>
              </a:endParaRP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Code Reviews</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Automated Testing</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Continuous Measurement</a:t>
              </a:r>
            </a:p>
          </p:txBody>
        </p:sp>
      </p:grpSp>
      <p:grpSp>
        <p:nvGrpSpPr>
          <p:cNvPr id="21" name="Group 20"/>
          <p:cNvGrpSpPr/>
          <p:nvPr/>
        </p:nvGrpSpPr>
        <p:grpSpPr>
          <a:xfrm>
            <a:off x="8899299" y="4113406"/>
            <a:ext cx="3074355" cy="2707933"/>
            <a:chOff x="8931001" y="4171676"/>
            <a:chExt cx="3074355" cy="2707933"/>
          </a:xfrm>
        </p:grpSpPr>
        <p:cxnSp>
          <p:nvCxnSpPr>
            <p:cNvPr id="22" name="Straight Connector 21"/>
            <p:cNvCxnSpPr/>
            <p:nvPr/>
          </p:nvCxnSpPr>
          <p:spPr>
            <a:xfrm>
              <a:off x="9722306" y="4171676"/>
              <a:ext cx="0" cy="903987"/>
            </a:xfrm>
            <a:prstGeom prst="line">
              <a:avLst/>
            </a:prstGeom>
            <a:noFill/>
            <a:ln w="6350" cap="flat" cmpd="sng" algn="ctr">
              <a:solidFill>
                <a:srgbClr val="6B2A7A"/>
              </a:solidFill>
              <a:prstDash val="solid"/>
              <a:miter lim="800000"/>
            </a:ln>
            <a:effectLst/>
          </p:spPr>
        </p:cxnSp>
        <p:cxnSp>
          <p:nvCxnSpPr>
            <p:cNvPr id="23" name="Straight Connector 22"/>
            <p:cNvCxnSpPr/>
            <p:nvPr/>
          </p:nvCxnSpPr>
          <p:spPr>
            <a:xfrm>
              <a:off x="8931001" y="5075663"/>
              <a:ext cx="2499111" cy="0"/>
            </a:xfrm>
            <a:prstGeom prst="line">
              <a:avLst/>
            </a:prstGeom>
            <a:noFill/>
            <a:ln w="6350" cap="flat" cmpd="sng" algn="ctr">
              <a:solidFill>
                <a:srgbClr val="6B2A7A"/>
              </a:solidFill>
              <a:prstDash val="solid"/>
              <a:miter lim="800000"/>
            </a:ln>
            <a:effectLst/>
          </p:spPr>
        </p:cxnSp>
        <p:sp>
          <p:nvSpPr>
            <p:cNvPr id="24" name="Rectangle 23"/>
            <p:cNvSpPr/>
            <p:nvPr/>
          </p:nvSpPr>
          <p:spPr>
            <a:xfrm flipH="1">
              <a:off x="8931001" y="5106816"/>
              <a:ext cx="3074355" cy="1772793"/>
            </a:xfrm>
            <a:prstGeom prst="rect">
              <a:avLst/>
            </a:prstGeom>
          </p:spPr>
          <p:txBody>
            <a:bodyPr wrap="square">
              <a:spAutoFit/>
            </a:bodyPr>
            <a:lstStyle/>
            <a:p>
              <a:pPr defTabSz="914400">
                <a:lnSpc>
                  <a:spcPct val="150000"/>
                </a:lnSpc>
              </a:pPr>
              <a:r>
                <a:rPr lang="de-DE" sz="1000" b="1" kern="0" spc="200" dirty="0">
                  <a:solidFill>
                    <a:schemeClr val="accent3"/>
                  </a:solidFill>
                  <a:cs typeface="Arial" pitchFamily="34" charset="0"/>
                </a:rPr>
                <a:t>PRACTICES</a:t>
              </a:r>
              <a:endParaRPr lang="en-US" sz="1200" spc="-70" dirty="0">
                <a:solidFill>
                  <a:schemeClr val="accent3"/>
                </a:solidFill>
                <a:ea typeface="Calibri" panose="020F0502020204030204" pitchFamily="34" charset="0"/>
                <a:cs typeface="Arial" panose="020B0604020202020204" pitchFamily="34" charset="0"/>
              </a:endParaRPr>
            </a:p>
            <a:p>
              <a:pPr defTabSz="914400">
                <a:lnSpc>
                  <a:spcPct val="130000"/>
                </a:lnSpc>
              </a:pPr>
              <a:r>
                <a:rPr lang="en-US" sz="1200" spc="-70" dirty="0">
                  <a:solidFill>
                    <a:schemeClr val="bg1">
                      <a:lumMod val="50000"/>
                    </a:schemeClr>
                  </a:solidFill>
                  <a:ea typeface="Calibri" panose="020F0502020204030204" pitchFamily="34" charset="0"/>
                  <a:cs typeface="Arial" panose="020B0604020202020204" pitchFamily="34" charset="0"/>
                </a:rPr>
                <a:t>Application Performance  Management</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Infrastructure as Code</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Continuous Delivery</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Release Management </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Configuration Management </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Automated Recovery</a:t>
              </a:r>
            </a:p>
          </p:txBody>
        </p:sp>
      </p:grpSp>
      <p:grpSp>
        <p:nvGrpSpPr>
          <p:cNvPr id="25" name="Group 24"/>
          <p:cNvGrpSpPr/>
          <p:nvPr/>
        </p:nvGrpSpPr>
        <p:grpSpPr>
          <a:xfrm>
            <a:off x="9829514" y="826294"/>
            <a:ext cx="2629639" cy="2701642"/>
            <a:chOff x="9742683" y="884564"/>
            <a:chExt cx="2629639" cy="2701642"/>
          </a:xfrm>
        </p:grpSpPr>
        <p:cxnSp>
          <p:nvCxnSpPr>
            <p:cNvPr id="26" name="Straight Connector 25"/>
            <p:cNvCxnSpPr/>
            <p:nvPr/>
          </p:nvCxnSpPr>
          <p:spPr>
            <a:xfrm flipV="1">
              <a:off x="11202390" y="2682219"/>
              <a:ext cx="0" cy="903987"/>
            </a:xfrm>
            <a:prstGeom prst="line">
              <a:avLst/>
            </a:prstGeom>
            <a:noFill/>
            <a:ln w="6350" cap="flat" cmpd="sng" algn="ctr">
              <a:solidFill>
                <a:srgbClr val="6B2A7A"/>
              </a:solidFill>
              <a:prstDash val="solid"/>
              <a:miter lim="800000"/>
            </a:ln>
            <a:effectLst/>
          </p:spPr>
        </p:cxnSp>
        <p:sp>
          <p:nvSpPr>
            <p:cNvPr id="27" name="Rectangle 26"/>
            <p:cNvSpPr/>
            <p:nvPr/>
          </p:nvSpPr>
          <p:spPr>
            <a:xfrm flipH="1">
              <a:off x="9742683" y="884564"/>
              <a:ext cx="2629639" cy="1772793"/>
            </a:xfrm>
            <a:prstGeom prst="rect">
              <a:avLst/>
            </a:prstGeom>
          </p:spPr>
          <p:txBody>
            <a:bodyPr wrap="square">
              <a:spAutoFit/>
            </a:bodyPr>
            <a:lstStyle/>
            <a:p>
              <a:pPr defTabSz="914400">
                <a:lnSpc>
                  <a:spcPct val="150000"/>
                </a:lnSpc>
              </a:pPr>
              <a:r>
                <a:rPr lang="de-DE" sz="1000" b="1" kern="0" spc="200" dirty="0">
                  <a:solidFill>
                    <a:schemeClr val="accent3"/>
                  </a:solidFill>
                  <a:cs typeface="Arial" pitchFamily="34" charset="0"/>
                </a:rPr>
                <a:t>PRACTICES</a:t>
              </a:r>
              <a:endParaRPr lang="en-US" sz="1200" spc="-70" dirty="0">
                <a:solidFill>
                  <a:schemeClr val="accent3"/>
                </a:solidFill>
                <a:ea typeface="Calibri" panose="020F0502020204030204" pitchFamily="34" charset="0"/>
                <a:cs typeface="Arial" panose="020B0604020202020204" pitchFamily="34" charset="0"/>
              </a:endParaRPr>
            </a:p>
            <a:p>
              <a:pPr defTabSz="914400">
                <a:lnSpc>
                  <a:spcPct val="130000"/>
                </a:lnSpc>
              </a:pPr>
              <a:r>
                <a:rPr lang="en-US" sz="1200" spc="-70" dirty="0">
                  <a:solidFill>
                    <a:schemeClr val="bg1">
                      <a:lumMod val="50000"/>
                    </a:schemeClr>
                  </a:solidFill>
                  <a:ea typeface="Calibri" panose="020F0502020204030204" pitchFamily="34" charset="0"/>
                  <a:cs typeface="Arial" panose="020B0604020202020204" pitchFamily="34" charset="0"/>
                </a:rPr>
                <a:t>Application Performance Management</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Infrastructure as Code</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Continuous Deployment</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Release Management </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Configuration Management </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Automated Recovery</a:t>
              </a:r>
            </a:p>
          </p:txBody>
        </p:sp>
        <p:cxnSp>
          <p:nvCxnSpPr>
            <p:cNvPr id="28" name="Straight Connector 27"/>
            <p:cNvCxnSpPr/>
            <p:nvPr/>
          </p:nvCxnSpPr>
          <p:spPr>
            <a:xfrm>
              <a:off x="9765833" y="2679060"/>
              <a:ext cx="2402431" cy="0"/>
            </a:xfrm>
            <a:prstGeom prst="line">
              <a:avLst/>
            </a:prstGeom>
            <a:noFill/>
            <a:ln w="6350" cap="flat" cmpd="sng" algn="ctr">
              <a:solidFill>
                <a:srgbClr val="6B2A7A"/>
              </a:solidFill>
              <a:prstDash val="solid"/>
              <a:miter lim="800000"/>
            </a:ln>
            <a:effectLst/>
          </p:spPr>
        </p:cxnSp>
      </p:grpSp>
      <p:grpSp>
        <p:nvGrpSpPr>
          <p:cNvPr id="29" name="Group 28"/>
          <p:cNvGrpSpPr/>
          <p:nvPr/>
        </p:nvGrpSpPr>
        <p:grpSpPr>
          <a:xfrm>
            <a:off x="2138230" y="4428334"/>
            <a:ext cx="2253455" cy="2238215"/>
            <a:chOff x="2169932" y="4486604"/>
            <a:chExt cx="2253455" cy="2238215"/>
          </a:xfrm>
        </p:grpSpPr>
        <p:cxnSp>
          <p:nvCxnSpPr>
            <p:cNvPr id="30" name="Straight Connector 29"/>
            <p:cNvCxnSpPr/>
            <p:nvPr/>
          </p:nvCxnSpPr>
          <p:spPr>
            <a:xfrm>
              <a:off x="2961237" y="4486604"/>
              <a:ext cx="0" cy="903987"/>
            </a:xfrm>
            <a:prstGeom prst="line">
              <a:avLst/>
            </a:prstGeom>
            <a:noFill/>
            <a:ln w="6350" cap="flat" cmpd="sng" algn="ctr">
              <a:solidFill>
                <a:srgbClr val="6B2A7A"/>
              </a:solidFill>
              <a:prstDash val="solid"/>
              <a:miter lim="800000"/>
            </a:ln>
            <a:effectLst/>
          </p:spPr>
        </p:cxnSp>
        <p:cxnSp>
          <p:nvCxnSpPr>
            <p:cNvPr id="31" name="Straight Connector 30"/>
            <p:cNvCxnSpPr/>
            <p:nvPr/>
          </p:nvCxnSpPr>
          <p:spPr>
            <a:xfrm>
              <a:off x="2169932" y="5390591"/>
              <a:ext cx="1684304" cy="0"/>
            </a:xfrm>
            <a:prstGeom prst="line">
              <a:avLst/>
            </a:prstGeom>
            <a:noFill/>
            <a:ln w="6350" cap="flat" cmpd="sng" algn="ctr">
              <a:solidFill>
                <a:srgbClr val="6B2A7A"/>
              </a:solidFill>
              <a:prstDash val="solid"/>
              <a:miter lim="800000"/>
            </a:ln>
            <a:effectLst/>
          </p:spPr>
        </p:cxnSp>
        <p:sp>
          <p:nvSpPr>
            <p:cNvPr id="32" name="Rectangle 31"/>
            <p:cNvSpPr/>
            <p:nvPr/>
          </p:nvSpPr>
          <p:spPr>
            <a:xfrm flipH="1">
              <a:off x="2169932" y="5432157"/>
              <a:ext cx="2253455" cy="1292662"/>
            </a:xfrm>
            <a:prstGeom prst="rect">
              <a:avLst/>
            </a:prstGeom>
          </p:spPr>
          <p:txBody>
            <a:bodyPr wrap="square">
              <a:spAutoFit/>
            </a:bodyPr>
            <a:lstStyle/>
            <a:p>
              <a:pPr defTabSz="914400">
                <a:lnSpc>
                  <a:spcPct val="150000"/>
                </a:lnSpc>
              </a:pPr>
              <a:r>
                <a:rPr lang="de-DE" sz="1000" b="1" kern="0" spc="200" dirty="0">
                  <a:solidFill>
                    <a:schemeClr val="accent3"/>
                  </a:solidFill>
                  <a:cs typeface="Arial" pitchFamily="34" charset="0"/>
                </a:rPr>
                <a:t>PRACTICES</a:t>
              </a:r>
              <a:endParaRPr lang="en-US" sz="1200" dirty="0">
                <a:solidFill>
                  <a:schemeClr val="accent3"/>
                </a:solidFill>
                <a:ea typeface="Calibri" panose="020F0502020204030204" pitchFamily="34" charset="0"/>
                <a:cs typeface="Arial" panose="020B0604020202020204" pitchFamily="34" charset="0"/>
              </a:endParaRP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Enterprise Agile</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Continuous Integration</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Continuous Deployment</a:t>
              </a:r>
            </a:p>
            <a:p>
              <a:pPr defTabSz="914400">
                <a:lnSpc>
                  <a:spcPct val="130000"/>
                </a:lnSpc>
              </a:pPr>
              <a:r>
                <a:rPr lang="en-US" sz="1200" dirty="0">
                  <a:solidFill>
                    <a:schemeClr val="bg1">
                      <a:lumMod val="50000"/>
                    </a:schemeClr>
                  </a:solidFill>
                  <a:ea typeface="Calibri" panose="020F0502020204030204" pitchFamily="34" charset="0"/>
                  <a:cs typeface="Arial" panose="020B0604020202020204" pitchFamily="34" charset="0"/>
                </a:rPr>
                <a:t>Release Management</a:t>
              </a:r>
            </a:p>
          </p:txBody>
        </p:sp>
      </p:grpSp>
      <p:sp>
        <p:nvSpPr>
          <p:cNvPr id="53" name="Oval 52"/>
          <p:cNvSpPr/>
          <p:nvPr/>
        </p:nvSpPr>
        <p:spPr>
          <a:xfrm>
            <a:off x="416330" y="3313910"/>
            <a:ext cx="1440000" cy="1440000"/>
          </a:xfrm>
          <a:prstGeom prst="ellipse">
            <a:avLst/>
          </a:prstGeom>
          <a:solidFill>
            <a:schemeClr val="accent3"/>
          </a:solidFill>
          <a:ln w="10795" cap="flat" cmpd="sng" algn="ctr">
            <a:no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 name="TextBox 53"/>
          <p:cNvSpPr txBox="1"/>
          <p:nvPr/>
        </p:nvSpPr>
        <p:spPr>
          <a:xfrm>
            <a:off x="274637" y="3370549"/>
            <a:ext cx="1723386" cy="1349873"/>
          </a:xfrm>
          <a:prstGeom prst="rect">
            <a:avLst/>
          </a:prstGeom>
        </p:spPr>
        <p:txBody>
          <a:bodyPr wrap="square" rtlCol="0" anchor="ctr">
            <a:noAutofit/>
          </a:bodyPr>
          <a:lstStyle/>
          <a:p>
            <a:pPr marL="0" marR="0" lvl="0" indent="0" algn="ctr" defTabSz="932742" eaLnBrk="1" fontAlgn="auto" latinLnBrk="0" hangingPunct="1">
              <a:lnSpc>
                <a:spcPct val="120000"/>
              </a:lnSpc>
              <a:spcBef>
                <a:spcPts val="0"/>
              </a:spcBef>
              <a:spcAft>
                <a:spcPts val="0"/>
              </a:spcAft>
              <a:buClrTx/>
              <a:buSzTx/>
              <a:buFontTx/>
              <a:buNone/>
              <a:tabLst/>
              <a:defRPr/>
            </a:pPr>
            <a:r>
              <a:rPr kumimoji="0" lang="en-US" sz="1200" b="1" u="none" strike="noStrike" kern="800" cap="none" normalizeH="0" baseline="0" noProof="0" dirty="0">
                <a:ln>
                  <a:noFill/>
                </a:ln>
                <a:solidFill>
                  <a:srgbClr val="FFFFFF"/>
                </a:solidFill>
                <a:effectLst/>
                <a:uLnTx/>
                <a:uFillTx/>
              </a:rPr>
              <a:t>FLOW OF</a:t>
            </a:r>
            <a:br>
              <a:rPr kumimoji="0" lang="en-US" sz="1200" b="1" u="none" strike="noStrike" kern="800" cap="none" normalizeH="0" baseline="0" noProof="0" dirty="0">
                <a:ln>
                  <a:noFill/>
                </a:ln>
                <a:solidFill>
                  <a:srgbClr val="FFFFFF"/>
                </a:solidFill>
                <a:effectLst/>
                <a:uLnTx/>
                <a:uFillTx/>
              </a:rPr>
            </a:br>
            <a:r>
              <a:rPr kumimoji="0" lang="en-US" sz="1200" b="1" u="none" strike="noStrike" kern="800" cap="none" normalizeH="0" baseline="0" noProof="0">
                <a:ln>
                  <a:noFill/>
                </a:ln>
                <a:solidFill>
                  <a:srgbClr val="FFFFFF"/>
                </a:solidFill>
                <a:effectLst/>
                <a:uLnTx/>
                <a:uFillTx/>
              </a:rPr>
              <a:t>CUSTOMER </a:t>
            </a:r>
          </a:p>
          <a:p>
            <a:pPr marL="0" marR="0" lvl="0" indent="0" algn="ctr" defTabSz="932742" eaLnBrk="1" fontAlgn="auto" latinLnBrk="0" hangingPunct="1">
              <a:lnSpc>
                <a:spcPct val="120000"/>
              </a:lnSpc>
              <a:spcBef>
                <a:spcPts val="0"/>
              </a:spcBef>
              <a:spcAft>
                <a:spcPts val="0"/>
              </a:spcAft>
              <a:buClrTx/>
              <a:buSzTx/>
              <a:buFontTx/>
              <a:buNone/>
              <a:tabLst/>
              <a:defRPr/>
            </a:pPr>
            <a:r>
              <a:rPr kumimoji="0" lang="en-US" sz="1200" b="1" u="none" strike="noStrike" kern="800" cap="none" normalizeH="0" baseline="0" noProof="0">
                <a:ln>
                  <a:noFill/>
                </a:ln>
                <a:solidFill>
                  <a:srgbClr val="FFFFFF"/>
                </a:solidFill>
                <a:effectLst/>
                <a:uLnTx/>
                <a:uFillTx/>
              </a:rPr>
              <a:t>VALUE</a:t>
            </a:r>
            <a:br>
              <a:rPr kumimoji="0" lang="en-US" sz="1200" b="1" u="none" strike="noStrike" kern="800" cap="none" normalizeH="0" baseline="0" noProof="0" dirty="0">
                <a:ln>
                  <a:noFill/>
                </a:ln>
                <a:solidFill>
                  <a:srgbClr val="FFFFFF"/>
                </a:solidFill>
                <a:effectLst/>
                <a:uLnTx/>
                <a:uFillTx/>
              </a:rPr>
            </a:br>
            <a:endParaRPr kumimoji="0" lang="en-US" sz="1200" b="1" u="none" strike="noStrike" kern="800" cap="none" normalizeH="0" baseline="0" noProof="0" dirty="0">
              <a:ln>
                <a:noFill/>
              </a:ln>
              <a:solidFill>
                <a:srgbClr val="FFFFFF"/>
              </a:solidFill>
              <a:effectLst/>
              <a:uLnTx/>
              <a:uFillTx/>
            </a:endParaRPr>
          </a:p>
        </p:txBody>
      </p:sp>
      <p:sp>
        <p:nvSpPr>
          <p:cNvPr id="51" name="Oval 50"/>
          <p:cNvSpPr/>
          <p:nvPr/>
        </p:nvSpPr>
        <p:spPr>
          <a:xfrm>
            <a:off x="2217316" y="3304883"/>
            <a:ext cx="1440000" cy="1440000"/>
          </a:xfrm>
          <a:prstGeom prst="ellipse">
            <a:avLst/>
          </a:prstGeom>
          <a:solidFill>
            <a:schemeClr val="accent3"/>
          </a:solidFill>
          <a:ln w="10795" cap="flat" cmpd="sng" algn="ctr">
            <a:no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2" name="TextBox 51"/>
          <p:cNvSpPr txBox="1"/>
          <p:nvPr/>
        </p:nvSpPr>
        <p:spPr>
          <a:xfrm>
            <a:off x="1716504" y="3268922"/>
            <a:ext cx="2454877" cy="1349873"/>
          </a:xfrm>
          <a:prstGeom prst="rect">
            <a:avLst/>
          </a:prstGeom>
        </p:spPr>
        <p:txBody>
          <a:bodyPr wrap="square" rtlCol="0" anchor="ctr">
            <a:noAutofit/>
          </a:bodyPr>
          <a:lstStyle/>
          <a:p>
            <a:pPr marL="0" marR="0" lvl="0" indent="0" algn="ctr" defTabSz="932742" eaLnBrk="1" fontAlgn="auto" latinLnBrk="0" hangingPunct="1">
              <a:lnSpc>
                <a:spcPct val="120000"/>
              </a:lnSpc>
              <a:spcBef>
                <a:spcPts val="0"/>
              </a:spcBef>
              <a:spcAft>
                <a:spcPts val="0"/>
              </a:spcAft>
              <a:buClrTx/>
              <a:buSzTx/>
              <a:buFontTx/>
              <a:buNone/>
              <a:tabLst/>
              <a:defRPr/>
            </a:pPr>
            <a:r>
              <a:rPr kumimoji="0" lang="en-US" sz="1200" b="1" u="none" strike="noStrike" kern="0" cap="none" normalizeH="0" baseline="0" noProof="0" dirty="0">
                <a:ln>
                  <a:noFill/>
                </a:ln>
                <a:solidFill>
                  <a:srgbClr val="FFFFFF"/>
                </a:solidFill>
                <a:effectLst/>
                <a:uLnTx/>
                <a:uFillTx/>
              </a:rPr>
              <a:t>TEAM</a:t>
            </a:r>
            <a:br>
              <a:rPr kumimoji="0" lang="en-US" sz="1200" b="1" u="none" strike="noStrike" kern="0" cap="none" normalizeH="0" baseline="0" noProof="0" dirty="0">
                <a:ln>
                  <a:noFill/>
                </a:ln>
                <a:solidFill>
                  <a:srgbClr val="FFFFFF"/>
                </a:solidFill>
                <a:effectLst/>
                <a:uLnTx/>
                <a:uFillTx/>
              </a:rPr>
            </a:br>
            <a:r>
              <a:rPr kumimoji="0" lang="en-US" sz="1200" b="1" u="none" strike="noStrike" kern="0" cap="none" normalizeH="0" baseline="0" noProof="0" dirty="0">
                <a:ln>
                  <a:noFill/>
                </a:ln>
                <a:solidFill>
                  <a:srgbClr val="FFFFFF"/>
                </a:solidFill>
                <a:effectLst/>
                <a:uLnTx/>
                <a:uFillTx/>
              </a:rPr>
              <a:t>AUTONOMY</a:t>
            </a:r>
            <a:br>
              <a:rPr kumimoji="0" lang="en-US" sz="1200" b="1" u="none" strike="noStrike" kern="0" cap="none" normalizeH="0" baseline="0" noProof="0" dirty="0">
                <a:ln>
                  <a:noFill/>
                </a:ln>
                <a:solidFill>
                  <a:srgbClr val="FFFFFF"/>
                </a:solidFill>
                <a:effectLst/>
                <a:uLnTx/>
                <a:uFillTx/>
              </a:rPr>
            </a:br>
            <a:r>
              <a:rPr kumimoji="0" lang="en-US" sz="1200" b="1" u="none" strike="noStrike" kern="0" cap="none" normalizeH="0" baseline="0" noProof="0" dirty="0">
                <a:ln>
                  <a:noFill/>
                </a:ln>
                <a:solidFill>
                  <a:srgbClr val="FFFFFF"/>
                </a:solidFill>
                <a:effectLst/>
                <a:uLnTx/>
                <a:uFillTx/>
              </a:rPr>
              <a:t>&amp; ENTERPRISE</a:t>
            </a:r>
            <a:br>
              <a:rPr lang="en-US" sz="1200" b="1" kern="0" dirty="0">
                <a:solidFill>
                  <a:srgbClr val="FFFFFF"/>
                </a:solidFill>
              </a:rPr>
            </a:br>
            <a:r>
              <a:rPr kumimoji="0" lang="en-US" sz="1200" b="1" u="none" strike="noStrike" kern="0" cap="none" normalizeH="0" baseline="0" noProof="0" dirty="0">
                <a:ln>
                  <a:noFill/>
                </a:ln>
                <a:solidFill>
                  <a:srgbClr val="FFFFFF"/>
                </a:solidFill>
                <a:effectLst/>
                <a:uLnTx/>
                <a:uFillTx/>
              </a:rPr>
              <a:t>ALIGNMENT</a:t>
            </a:r>
            <a:endParaRPr kumimoji="0" lang="en-US" sz="1200" b="1" u="none" strike="noStrike" kern="800" cap="none" normalizeH="0" baseline="0" noProof="0" dirty="0">
              <a:ln>
                <a:noFill/>
              </a:ln>
              <a:solidFill>
                <a:srgbClr val="FFFFFF"/>
              </a:solidFill>
              <a:effectLst/>
              <a:uLnTx/>
              <a:uFillTx/>
              <a:latin typeface="Bodoni MT"/>
            </a:endParaRPr>
          </a:p>
        </p:txBody>
      </p:sp>
      <p:sp>
        <p:nvSpPr>
          <p:cNvPr id="49" name="Oval 48"/>
          <p:cNvSpPr/>
          <p:nvPr/>
        </p:nvSpPr>
        <p:spPr>
          <a:xfrm>
            <a:off x="4063918" y="3313932"/>
            <a:ext cx="1440000" cy="1440000"/>
          </a:xfrm>
          <a:prstGeom prst="ellipse">
            <a:avLst/>
          </a:prstGeom>
          <a:solidFill>
            <a:schemeClr val="accent3"/>
          </a:solidFill>
          <a:ln w="10795" cap="flat" cmpd="sng" algn="ctr">
            <a:no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0" name="TextBox 49"/>
          <p:cNvSpPr txBox="1"/>
          <p:nvPr/>
        </p:nvSpPr>
        <p:spPr>
          <a:xfrm>
            <a:off x="3922225" y="3301121"/>
            <a:ext cx="1723386" cy="1349873"/>
          </a:xfrm>
          <a:prstGeom prst="rect">
            <a:avLst/>
          </a:prstGeom>
        </p:spPr>
        <p:txBody>
          <a:bodyPr wrap="square" rtlCol="0" anchor="ctr">
            <a:noAutofit/>
          </a:bodyPr>
          <a:lstStyle/>
          <a:p>
            <a:pPr marL="0" marR="0" lvl="0" indent="0" algn="ctr" defTabSz="932742" eaLnBrk="1" fontAlgn="auto" latinLnBrk="0" hangingPunct="1">
              <a:lnSpc>
                <a:spcPct val="120000"/>
              </a:lnSpc>
              <a:spcBef>
                <a:spcPts val="0"/>
              </a:spcBef>
              <a:spcAft>
                <a:spcPts val="0"/>
              </a:spcAft>
              <a:buClrTx/>
              <a:buSzTx/>
              <a:buFontTx/>
              <a:buNone/>
              <a:tabLst/>
              <a:defRPr/>
            </a:pPr>
            <a:r>
              <a:rPr kumimoji="0" lang="en-US" sz="1200" b="1" u="none" strike="noStrike" kern="800" cap="none" normalizeH="0" baseline="0" noProof="0">
                <a:ln>
                  <a:noFill/>
                </a:ln>
                <a:solidFill>
                  <a:srgbClr val="FFFFFF"/>
                </a:solidFill>
                <a:effectLst/>
                <a:uLnTx/>
                <a:uFillTx/>
              </a:rPr>
              <a:t>BACKLOG </a:t>
            </a:r>
          </a:p>
          <a:p>
            <a:pPr marL="0" marR="0" lvl="0" indent="0" algn="ctr" defTabSz="932742" eaLnBrk="1" fontAlgn="auto" latinLnBrk="0" hangingPunct="1">
              <a:lnSpc>
                <a:spcPct val="120000"/>
              </a:lnSpc>
              <a:spcBef>
                <a:spcPts val="0"/>
              </a:spcBef>
              <a:spcAft>
                <a:spcPts val="0"/>
              </a:spcAft>
              <a:buClrTx/>
              <a:buSzTx/>
              <a:buFontTx/>
              <a:buNone/>
              <a:tabLst/>
              <a:defRPr/>
            </a:pPr>
            <a:r>
              <a:rPr kumimoji="0" lang="en-US" sz="1200" b="1" u="none" strike="noStrike" kern="800" cap="none" normalizeH="0" baseline="0" noProof="0">
                <a:ln>
                  <a:noFill/>
                </a:ln>
                <a:solidFill>
                  <a:srgbClr val="FFFFFF"/>
                </a:solidFill>
                <a:effectLst/>
                <a:uLnTx/>
                <a:uFillTx/>
              </a:rPr>
              <a:t>refined with </a:t>
            </a:r>
          </a:p>
          <a:p>
            <a:pPr marL="0" marR="0" lvl="0" indent="0" algn="ctr" defTabSz="932742" eaLnBrk="1" fontAlgn="auto" latinLnBrk="0" hangingPunct="1">
              <a:lnSpc>
                <a:spcPct val="120000"/>
              </a:lnSpc>
              <a:spcBef>
                <a:spcPts val="0"/>
              </a:spcBef>
              <a:spcAft>
                <a:spcPts val="0"/>
              </a:spcAft>
              <a:buClrTx/>
              <a:buSzTx/>
              <a:buFontTx/>
              <a:buNone/>
              <a:tabLst/>
              <a:defRPr/>
            </a:pPr>
            <a:r>
              <a:rPr kumimoji="0" lang="en-US" sz="1200" b="1" u="none" strike="noStrike" kern="800" cap="none" normalizeH="0" baseline="0" noProof="0">
                <a:ln>
                  <a:noFill/>
                </a:ln>
                <a:solidFill>
                  <a:srgbClr val="FFFFFF"/>
                </a:solidFill>
                <a:effectLst/>
                <a:uLnTx/>
                <a:uFillTx/>
              </a:rPr>
              <a:t>LEARNING</a:t>
            </a:r>
            <a:endParaRPr kumimoji="0" lang="en-US" sz="1200" b="1" u="none" strike="noStrike" kern="800" cap="none" normalizeH="0" baseline="0" noProof="0" dirty="0">
              <a:ln>
                <a:noFill/>
              </a:ln>
              <a:solidFill>
                <a:srgbClr val="FFFFFF"/>
              </a:solidFill>
              <a:effectLst/>
              <a:uLnTx/>
              <a:uFillTx/>
            </a:endParaRPr>
          </a:p>
        </p:txBody>
      </p:sp>
      <p:sp>
        <p:nvSpPr>
          <p:cNvPr id="47" name="Oval 46"/>
          <p:cNvSpPr/>
          <p:nvPr/>
        </p:nvSpPr>
        <p:spPr>
          <a:xfrm>
            <a:off x="5766626" y="3313910"/>
            <a:ext cx="1440000" cy="1440000"/>
          </a:xfrm>
          <a:prstGeom prst="ellipse">
            <a:avLst/>
          </a:prstGeom>
          <a:solidFill>
            <a:schemeClr val="accent3"/>
          </a:solidFill>
          <a:ln w="10795" cap="flat" cmpd="sng" algn="ctr">
            <a:no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 name="TextBox 47"/>
          <p:cNvSpPr txBox="1"/>
          <p:nvPr/>
        </p:nvSpPr>
        <p:spPr>
          <a:xfrm>
            <a:off x="5624933" y="3289524"/>
            <a:ext cx="1723386" cy="1349873"/>
          </a:xfrm>
          <a:prstGeom prst="rect">
            <a:avLst/>
          </a:prstGeom>
        </p:spPr>
        <p:txBody>
          <a:bodyPr wrap="square" rtlCol="0" anchor="ctr">
            <a:noAutofit/>
          </a:bodyPr>
          <a:lstStyle/>
          <a:p>
            <a:pPr marL="0" marR="0" lvl="0" indent="0" algn="ctr" defTabSz="932742" eaLnBrk="1" fontAlgn="auto" latinLnBrk="0" hangingPunct="1">
              <a:lnSpc>
                <a:spcPct val="120000"/>
              </a:lnSpc>
              <a:spcBef>
                <a:spcPts val="0"/>
              </a:spcBef>
              <a:spcAft>
                <a:spcPts val="0"/>
              </a:spcAft>
              <a:buClrTx/>
              <a:buSzTx/>
              <a:buFontTx/>
              <a:buNone/>
              <a:tabLst/>
              <a:defRPr/>
            </a:pPr>
            <a:r>
              <a:rPr kumimoji="0" lang="en-US" sz="1200" b="1" u="none" strike="noStrike" kern="800" cap="none" normalizeH="0" noProof="0" dirty="0">
                <a:ln>
                  <a:noFill/>
                </a:ln>
                <a:solidFill>
                  <a:srgbClr val="FFFFFF"/>
                </a:solidFill>
                <a:effectLst/>
                <a:uLnTx/>
                <a:uFillTx/>
              </a:rPr>
              <a:t>EVIDENCE</a:t>
            </a:r>
            <a:br>
              <a:rPr kumimoji="0" lang="en-US" sz="1200" b="1" u="none" strike="noStrike" kern="800" cap="none" normalizeH="0" noProof="0" dirty="0">
                <a:ln>
                  <a:noFill/>
                </a:ln>
                <a:solidFill>
                  <a:srgbClr val="FFFFFF"/>
                </a:solidFill>
                <a:effectLst/>
                <a:uLnTx/>
                <a:uFillTx/>
              </a:rPr>
            </a:br>
            <a:r>
              <a:rPr kumimoji="0" lang="en-US" sz="1200" b="1" u="none" strike="noStrike" kern="800" cap="none" normalizeH="0" noProof="0" dirty="0">
                <a:ln>
                  <a:noFill/>
                </a:ln>
                <a:solidFill>
                  <a:srgbClr val="FFFFFF"/>
                </a:solidFill>
                <a:effectLst/>
                <a:uLnTx/>
                <a:uFillTx/>
              </a:rPr>
              <a:t>gathered in PRODUCTION</a:t>
            </a:r>
          </a:p>
        </p:txBody>
      </p:sp>
      <p:sp>
        <p:nvSpPr>
          <p:cNvPr id="45" name="Oval 44"/>
          <p:cNvSpPr/>
          <p:nvPr/>
        </p:nvSpPr>
        <p:spPr>
          <a:xfrm>
            <a:off x="7369971" y="3313910"/>
            <a:ext cx="1440000" cy="1440000"/>
          </a:xfrm>
          <a:prstGeom prst="ellipse">
            <a:avLst/>
          </a:prstGeom>
          <a:solidFill>
            <a:schemeClr val="accent3"/>
          </a:solidFill>
          <a:ln w="10795" cap="flat" cmpd="sng" algn="ctr">
            <a:no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i="1" u="none" strike="noStrike" kern="0" cap="none" spc="0" normalizeH="0" baseline="0" noProof="0" dirty="0">
              <a:ln>
                <a:noFill/>
              </a:ln>
              <a:solidFill>
                <a:srgbClr val="FFFFFF"/>
              </a:solidFill>
              <a:effectLst/>
              <a:uLnTx/>
              <a:uFillTx/>
              <a:latin typeface="Segoe UI"/>
              <a:ea typeface="+mn-ea"/>
              <a:cs typeface="+mn-cs"/>
            </a:endParaRPr>
          </a:p>
        </p:txBody>
      </p:sp>
      <p:sp>
        <p:nvSpPr>
          <p:cNvPr id="46" name="TextBox 45"/>
          <p:cNvSpPr txBox="1"/>
          <p:nvPr/>
        </p:nvSpPr>
        <p:spPr>
          <a:xfrm>
            <a:off x="7228278" y="3335824"/>
            <a:ext cx="1723386" cy="1349873"/>
          </a:xfrm>
          <a:prstGeom prst="rect">
            <a:avLst/>
          </a:prstGeom>
        </p:spPr>
        <p:txBody>
          <a:bodyPr wrap="square" rtlCol="0" anchor="ctr">
            <a:noAutofit/>
          </a:bodyPr>
          <a:lstStyle/>
          <a:p>
            <a:pPr marL="0" marR="0" lvl="0" indent="0" algn="ctr" defTabSz="932742" eaLnBrk="1" fontAlgn="auto" latinLnBrk="0" hangingPunct="1">
              <a:lnSpc>
                <a:spcPct val="120000"/>
              </a:lnSpc>
              <a:spcBef>
                <a:spcPts val="0"/>
              </a:spcBef>
              <a:spcAft>
                <a:spcPts val="0"/>
              </a:spcAft>
              <a:buClrTx/>
              <a:buSzTx/>
              <a:buFontTx/>
              <a:buNone/>
              <a:tabLst/>
              <a:defRPr/>
            </a:pPr>
            <a:r>
              <a:rPr kumimoji="0" lang="en-US" sz="1200" b="1" u="none" strike="noStrike" kern="800" cap="none" normalizeH="0" baseline="0" noProof="0" dirty="0">
                <a:ln>
                  <a:noFill/>
                </a:ln>
                <a:solidFill>
                  <a:srgbClr val="FFFFFF"/>
                </a:solidFill>
                <a:effectLst/>
                <a:uLnTx/>
                <a:uFillTx/>
              </a:rPr>
              <a:t>MANAGED </a:t>
            </a:r>
          </a:p>
          <a:p>
            <a:pPr marL="0" marR="0" lvl="0" indent="0" algn="ctr" defTabSz="932742" eaLnBrk="1" fontAlgn="auto" latinLnBrk="0" hangingPunct="1">
              <a:lnSpc>
                <a:spcPct val="120000"/>
              </a:lnSpc>
              <a:spcBef>
                <a:spcPts val="0"/>
              </a:spcBef>
              <a:spcAft>
                <a:spcPts val="0"/>
              </a:spcAft>
              <a:buClrTx/>
              <a:buSzTx/>
              <a:buFontTx/>
              <a:buNone/>
              <a:tabLst/>
              <a:defRPr/>
            </a:pPr>
            <a:r>
              <a:rPr kumimoji="0" lang="en-US" sz="1200" b="1" u="none" strike="noStrike" kern="800" cap="none" normalizeH="0" baseline="0" noProof="0" dirty="0">
                <a:ln>
                  <a:noFill/>
                </a:ln>
                <a:solidFill>
                  <a:srgbClr val="FFFFFF"/>
                </a:solidFill>
                <a:effectLst/>
                <a:uLnTx/>
                <a:uFillTx/>
              </a:rPr>
              <a:t>TECHNICAL</a:t>
            </a:r>
            <a:br>
              <a:rPr kumimoji="0" lang="en-US" sz="1200" b="1" u="none" strike="noStrike" kern="800" cap="none" normalizeH="0" baseline="0" noProof="0" dirty="0">
                <a:ln>
                  <a:noFill/>
                </a:ln>
                <a:solidFill>
                  <a:srgbClr val="FFFFFF"/>
                </a:solidFill>
                <a:effectLst/>
                <a:uLnTx/>
                <a:uFillTx/>
              </a:rPr>
            </a:br>
            <a:r>
              <a:rPr kumimoji="0" lang="en-US" sz="1200" b="1" u="none" strike="noStrike" kern="800" cap="none" normalizeH="0" baseline="0" noProof="0" dirty="0">
                <a:ln>
                  <a:noFill/>
                </a:ln>
                <a:solidFill>
                  <a:srgbClr val="FFFFFF"/>
                </a:solidFill>
                <a:effectLst/>
                <a:uLnTx/>
                <a:uFillTx/>
              </a:rPr>
              <a:t>DEBT</a:t>
            </a:r>
          </a:p>
        </p:txBody>
      </p:sp>
      <p:sp>
        <p:nvSpPr>
          <p:cNvPr id="43" name="Oval 42"/>
          <p:cNvSpPr/>
          <p:nvPr/>
        </p:nvSpPr>
        <p:spPr>
          <a:xfrm>
            <a:off x="8974016" y="3313910"/>
            <a:ext cx="1440000" cy="1440000"/>
          </a:xfrm>
          <a:prstGeom prst="ellipse">
            <a:avLst/>
          </a:prstGeom>
          <a:solidFill>
            <a:schemeClr val="accent3"/>
          </a:solidFill>
          <a:ln w="10795" cap="flat" cmpd="sng" algn="ctr">
            <a:no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u="none" strike="noStrike" kern="0" cap="none" spc="0" normalizeH="0" baseline="0" noProof="0">
              <a:ln>
                <a:noFill/>
              </a:ln>
              <a:solidFill>
                <a:srgbClr val="FFFFFF"/>
              </a:solidFill>
              <a:effectLst/>
              <a:uLnTx/>
              <a:uFillTx/>
              <a:latin typeface="Segoe UI"/>
              <a:ea typeface="+mn-ea"/>
              <a:cs typeface="+mn-cs"/>
            </a:endParaRPr>
          </a:p>
        </p:txBody>
      </p:sp>
      <p:sp>
        <p:nvSpPr>
          <p:cNvPr id="44" name="TextBox 43"/>
          <p:cNvSpPr txBox="1"/>
          <p:nvPr/>
        </p:nvSpPr>
        <p:spPr>
          <a:xfrm>
            <a:off x="8820748" y="3405274"/>
            <a:ext cx="1723386" cy="1349873"/>
          </a:xfrm>
          <a:prstGeom prst="rect">
            <a:avLst/>
          </a:prstGeom>
        </p:spPr>
        <p:txBody>
          <a:bodyPr wrap="square" rtlCol="0" anchor="ctr">
            <a:noAutofit/>
          </a:bodyPr>
          <a:lstStyle/>
          <a:p>
            <a:pPr marL="0" marR="0" lvl="0" indent="0" algn="ctr" defTabSz="932742" eaLnBrk="1" fontAlgn="auto" latinLnBrk="0" hangingPunct="1">
              <a:lnSpc>
                <a:spcPct val="120000"/>
              </a:lnSpc>
              <a:spcBef>
                <a:spcPts val="0"/>
              </a:spcBef>
              <a:spcAft>
                <a:spcPts val="0"/>
              </a:spcAft>
              <a:buClrTx/>
              <a:buSzTx/>
              <a:buFontTx/>
              <a:buNone/>
              <a:tabLst/>
              <a:defRPr/>
            </a:pPr>
            <a:r>
              <a:rPr kumimoji="0" lang="en-US" sz="1200" b="1" u="none" strike="noStrike" kern="800" cap="none" normalizeH="0" baseline="0" noProof="0" dirty="0">
                <a:ln>
                  <a:noFill/>
                </a:ln>
                <a:solidFill>
                  <a:srgbClr val="FFFFFF"/>
                </a:solidFill>
                <a:effectLst/>
                <a:uLnTx/>
                <a:uFillTx/>
              </a:rPr>
              <a:t>PRODUCTION</a:t>
            </a:r>
            <a:br>
              <a:rPr kumimoji="0" lang="en-US" sz="1200" b="1" u="none" strike="noStrike" kern="800" cap="none" normalizeH="0" baseline="0" noProof="0" dirty="0">
                <a:ln>
                  <a:noFill/>
                </a:ln>
                <a:solidFill>
                  <a:srgbClr val="FFFFFF"/>
                </a:solidFill>
                <a:effectLst/>
                <a:uLnTx/>
                <a:uFillTx/>
              </a:rPr>
            </a:br>
            <a:r>
              <a:rPr kumimoji="0" lang="en-US" sz="1200" b="1" u="none" strike="noStrike" kern="800" cap="none" normalizeH="0" baseline="0" noProof="0" dirty="0">
                <a:ln>
                  <a:noFill/>
                </a:ln>
                <a:solidFill>
                  <a:srgbClr val="FFFFFF"/>
                </a:solidFill>
                <a:effectLst/>
                <a:uLnTx/>
                <a:uFillTx/>
              </a:rPr>
              <a:t> FIRST MINDSET</a:t>
            </a:r>
          </a:p>
          <a:p>
            <a:pPr marL="0" marR="0" lvl="0" indent="0" algn="ctr" defTabSz="932742" eaLnBrk="1" fontAlgn="auto" latinLnBrk="0" hangingPunct="1">
              <a:lnSpc>
                <a:spcPct val="120000"/>
              </a:lnSpc>
              <a:spcBef>
                <a:spcPts val="0"/>
              </a:spcBef>
              <a:spcAft>
                <a:spcPts val="0"/>
              </a:spcAft>
              <a:buClrTx/>
              <a:buSzTx/>
              <a:buFontTx/>
              <a:buNone/>
              <a:tabLst/>
              <a:defRPr/>
            </a:pPr>
            <a:endParaRPr kumimoji="0" lang="en-US" sz="1200" b="1" u="none" strike="noStrike" kern="800" cap="none" normalizeH="0" baseline="0" noProof="0" dirty="0">
              <a:ln>
                <a:noFill/>
              </a:ln>
              <a:solidFill>
                <a:srgbClr val="FFFFFF"/>
              </a:solidFill>
              <a:effectLst/>
              <a:uLnTx/>
              <a:uFillTx/>
            </a:endParaRPr>
          </a:p>
        </p:txBody>
      </p:sp>
      <p:sp>
        <p:nvSpPr>
          <p:cNvPr id="41" name="Oval 40"/>
          <p:cNvSpPr/>
          <p:nvPr/>
        </p:nvSpPr>
        <p:spPr>
          <a:xfrm>
            <a:off x="10586190" y="3313910"/>
            <a:ext cx="1440000" cy="1440000"/>
          </a:xfrm>
          <a:prstGeom prst="ellipse">
            <a:avLst/>
          </a:prstGeom>
          <a:solidFill>
            <a:schemeClr val="accent3"/>
          </a:solidFill>
          <a:ln w="10795" cap="flat" cmpd="sng" algn="ctr">
            <a:no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endParaRPr kumimoji="0" lang="en-US" sz="1800" b="0" u="none" strike="noStrike" kern="0" cap="none" spc="0" normalizeH="0" baseline="0" noProof="0">
              <a:ln>
                <a:noFill/>
              </a:ln>
              <a:solidFill>
                <a:srgbClr val="FFFFFF"/>
              </a:solidFill>
              <a:effectLst/>
              <a:uLnTx/>
              <a:uFillTx/>
              <a:latin typeface="Segoe UI"/>
              <a:ea typeface="+mn-ea"/>
              <a:cs typeface="+mn-cs"/>
            </a:endParaRPr>
          </a:p>
        </p:txBody>
      </p:sp>
      <p:sp>
        <p:nvSpPr>
          <p:cNvPr id="42" name="TextBox 41"/>
          <p:cNvSpPr txBox="1"/>
          <p:nvPr/>
        </p:nvSpPr>
        <p:spPr>
          <a:xfrm>
            <a:off x="10444497" y="3370549"/>
            <a:ext cx="1723386" cy="1349873"/>
          </a:xfrm>
          <a:prstGeom prst="rect">
            <a:avLst/>
          </a:prstGeom>
        </p:spPr>
        <p:txBody>
          <a:bodyPr wrap="square" rtlCol="0" anchor="ctr">
            <a:noAutofit/>
          </a:bodyPr>
          <a:lstStyle/>
          <a:p>
            <a:pPr marL="0" marR="0" lvl="0" indent="0" algn="ctr" defTabSz="932742" eaLnBrk="1" fontAlgn="auto" latinLnBrk="0" hangingPunct="1">
              <a:lnSpc>
                <a:spcPct val="120000"/>
              </a:lnSpc>
              <a:spcBef>
                <a:spcPts val="0"/>
              </a:spcBef>
              <a:spcAft>
                <a:spcPts val="0"/>
              </a:spcAft>
              <a:buClrTx/>
              <a:buSzTx/>
              <a:buFontTx/>
              <a:buNone/>
              <a:tabLst/>
              <a:defRPr/>
            </a:pPr>
            <a:r>
              <a:rPr kumimoji="0" lang="en-US" sz="1200" b="1" u="none" strike="noStrike" kern="800" cap="none" spc="-50" normalizeH="0" noProof="0" dirty="0">
                <a:ln>
                  <a:noFill/>
                </a:ln>
                <a:solidFill>
                  <a:srgbClr val="FFFFFF"/>
                </a:solidFill>
                <a:effectLst/>
                <a:uLnTx/>
                <a:uFillTx/>
              </a:rPr>
              <a:t>INFRASTRUCTURE</a:t>
            </a:r>
            <a:br>
              <a:rPr kumimoji="0" lang="en-US" sz="1200" b="1" u="none" strike="noStrike" kern="800" cap="none" normalizeH="0" baseline="0" noProof="0" dirty="0">
                <a:ln>
                  <a:noFill/>
                </a:ln>
                <a:solidFill>
                  <a:srgbClr val="FFFFFF"/>
                </a:solidFill>
                <a:effectLst/>
                <a:uLnTx/>
                <a:uFillTx/>
              </a:rPr>
            </a:br>
            <a:r>
              <a:rPr kumimoji="0" lang="en-US" sz="1200" b="1" u="none" strike="noStrike" kern="800" cap="none" normalizeH="0" baseline="0" noProof="0" dirty="0">
                <a:ln>
                  <a:noFill/>
                </a:ln>
                <a:solidFill>
                  <a:srgbClr val="FFFFFF"/>
                </a:solidFill>
                <a:effectLst/>
                <a:uLnTx/>
                <a:uFillTx/>
              </a:rPr>
              <a:t>is a FLEXIBLE RESOURCE</a:t>
            </a:r>
          </a:p>
        </p:txBody>
      </p:sp>
      <p:sp>
        <p:nvSpPr>
          <p:cNvPr id="2" name="Text Placeholder 1"/>
          <p:cNvSpPr>
            <a:spLocks noGrp="1"/>
          </p:cNvSpPr>
          <p:nvPr>
            <p:ph type="body" sz="quarter" idx="10"/>
          </p:nvPr>
        </p:nvSpPr>
        <p:spPr/>
        <p:txBody>
          <a:bodyPr>
            <a:normAutofit/>
          </a:bodyPr>
          <a:lstStyle/>
          <a:p>
            <a:r>
              <a:rPr lang="de-DE" sz="4400" dirty="0">
                <a:solidFill>
                  <a:schemeClr val="tx1"/>
                </a:solidFill>
              </a:rPr>
              <a:t>DevOps habits and practices</a:t>
            </a:r>
            <a:endParaRPr lang="en-US" sz="4400" dirty="0">
              <a:solidFill>
                <a:schemeClr val="tx1"/>
              </a:solidFill>
            </a:endParaRPr>
          </a:p>
        </p:txBody>
      </p:sp>
    </p:spTree>
    <p:extLst>
      <p:ext uri="{BB962C8B-B14F-4D97-AF65-F5344CB8AC3E}">
        <p14:creationId xmlns:p14="http://schemas.microsoft.com/office/powerpoint/2010/main" val="218358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de-DE">
                <a:solidFill>
                  <a:schemeClr val="tx1"/>
                </a:solidFill>
              </a:rPr>
              <a:t>Feature comparison</a:t>
            </a:r>
            <a:endParaRPr lang="en-US">
              <a:solidFill>
                <a:schemeClr val="tx1"/>
              </a:solidFill>
            </a:endParaRPr>
          </a:p>
        </p:txBody>
      </p:sp>
      <p:sp>
        <p:nvSpPr>
          <p:cNvPr id="167" name="Rounded Rectangle 166"/>
          <p:cNvSpPr/>
          <p:nvPr/>
        </p:nvSpPr>
        <p:spPr>
          <a:xfrm>
            <a:off x="427040" y="1235386"/>
            <a:ext cx="11658597" cy="5397783"/>
          </a:xfrm>
          <a:prstGeom prst="roundRect">
            <a:avLst>
              <a:gd name="adj" fmla="val 3369"/>
            </a:avLst>
          </a:prstGeom>
          <a:solidFill>
            <a:schemeClr val="tx2">
              <a:alpha val="8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graphicFrame>
        <p:nvGraphicFramePr>
          <p:cNvPr id="267" name="Table 266"/>
          <p:cNvGraphicFramePr>
            <a:graphicFrameLocks noGrp="1"/>
          </p:cNvGraphicFramePr>
          <p:nvPr>
            <p:extLst>
              <p:ext uri="{D42A27DB-BD31-4B8C-83A1-F6EECF244321}">
                <p14:modId xmlns:p14="http://schemas.microsoft.com/office/powerpoint/2010/main" val="2020484226"/>
              </p:ext>
            </p:extLst>
          </p:nvPr>
        </p:nvGraphicFramePr>
        <p:xfrm>
          <a:off x="427040" y="1131094"/>
          <a:ext cx="11658597" cy="5761239"/>
        </p:xfrm>
        <a:graphic>
          <a:graphicData uri="http://schemas.openxmlformats.org/drawingml/2006/table">
            <a:tbl>
              <a:tblPr firstRow="1" bandRow="1"/>
              <a:tblGrid>
                <a:gridCol w="4419597">
                  <a:extLst>
                    <a:ext uri="{9D8B030D-6E8A-4147-A177-3AD203B41FA5}">
                      <a16:colId xmlns:a16="http://schemas.microsoft.com/office/drawing/2014/main" val="20000"/>
                    </a:ext>
                  </a:extLst>
                </a:gridCol>
                <a:gridCol w="3365089">
                  <a:extLst>
                    <a:ext uri="{9D8B030D-6E8A-4147-A177-3AD203B41FA5}">
                      <a16:colId xmlns:a16="http://schemas.microsoft.com/office/drawing/2014/main" val="20001"/>
                    </a:ext>
                  </a:extLst>
                </a:gridCol>
                <a:gridCol w="3555588">
                  <a:extLst>
                    <a:ext uri="{9D8B030D-6E8A-4147-A177-3AD203B41FA5}">
                      <a16:colId xmlns:a16="http://schemas.microsoft.com/office/drawing/2014/main" val="20002"/>
                    </a:ext>
                  </a:extLst>
                </a:gridCol>
                <a:gridCol w="318323">
                  <a:extLst>
                    <a:ext uri="{9D8B030D-6E8A-4147-A177-3AD203B41FA5}">
                      <a16:colId xmlns:a16="http://schemas.microsoft.com/office/drawing/2014/main" val="3055020626"/>
                    </a:ext>
                  </a:extLst>
                </a:gridCol>
              </a:tblGrid>
              <a:tr h="435743">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endParaRPr lang="en-US" sz="1600" dirty="0"/>
                    </a:p>
                  </a:txBody>
                  <a:tcPr marL="79863" marR="79863" marT="39931" marB="39931"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50000"/>
                      </a:schemeClr>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Visual Studio Team Services</a:t>
                      </a:r>
                      <a:endPar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endParaRPr>
                    </a:p>
                  </a:txBody>
                  <a:tcPr marL="79863" marR="79863" marT="39931" marB="39931"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50000"/>
                      </a:schemeClr>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Team Foundation Server</a:t>
                      </a:r>
                      <a:endPar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endParaRPr>
                    </a:p>
                  </a:txBody>
                  <a:tcPr marL="79863" marR="79863" marT="39931" marB="39931"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50000"/>
                      </a:schemeClr>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mj-lt"/>
                      </a:endParaRPr>
                    </a:p>
                  </a:txBody>
                  <a:tcPr marL="79863" marR="79863" marT="39931" marB="39931"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50000"/>
                      </a:schemeClr>
                    </a:solidFill>
                  </a:tcPr>
                </a:tc>
                <a:extLst>
                  <a:ext uri="{0D108BD9-81ED-4DB2-BD59-A6C34878D82A}">
                    <a16:rowId xmlns:a16="http://schemas.microsoft.com/office/drawing/2014/main" val="10000"/>
                  </a:ext>
                </a:extLst>
              </a:tr>
              <a:tr h="29681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1591"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Segoe UI Semibold" panose="020B0702040204020203" pitchFamily="34" charset="0"/>
                          <a:ea typeface="+mn-ea"/>
                          <a:cs typeface="Segoe UI Semibold" panose="020B0702040204020203" pitchFamily="34" charset="0"/>
                        </a:rPr>
                        <a:t>Version Control</a:t>
                      </a:r>
                    </a:p>
                  </a:txBody>
                  <a:tcPr marL="144000"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mn-lt"/>
                        <a:ea typeface="+mn-ea"/>
                        <a:cs typeface="+mn-cs"/>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200" dirty="0">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endParaRPr lang="en-US" sz="1400" dirty="0">
                        <a:latin typeface="+mn-lt"/>
                      </a:endParaRPr>
                    </a:p>
                  </a:txBody>
                  <a:tcPr marL="79863" marR="79863" marT="39931" marB="3993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1"/>
                  </a:ext>
                </a:extLst>
              </a:tr>
              <a:tr h="29681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b="0" dirty="0">
                          <a:solidFill>
                            <a:schemeClr val="tx1"/>
                          </a:solidFill>
                          <a:latin typeface="Segoe UI" panose="020B0502040204020203" pitchFamily="34" charset="0"/>
                          <a:cs typeface="Segoe UI" panose="020B0502040204020203" pitchFamily="34" charset="0"/>
                        </a:rPr>
                        <a:t>Team Foundation Version Control</a:t>
                      </a:r>
                    </a:p>
                  </a:txBody>
                  <a:tcPr marL="144000"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200" b="0" i="0" u="none" strike="noStrike" kern="1200" cap="none" spc="0" normalizeH="0" baseline="0" noProof="0" dirty="0">
                          <a:ln>
                            <a:noFill/>
                          </a:ln>
                          <a:solidFill>
                            <a:srgbClr val="000000"/>
                          </a:solidFill>
                          <a:effectLst/>
                          <a:uLnTx/>
                          <a:uFillTx/>
                          <a:latin typeface="+mn-lt"/>
                          <a:ea typeface="+mn-ea"/>
                          <a:cs typeface="+mn-cs"/>
                        </a:rPr>
                        <a:t>■</a:t>
                      </a:r>
                      <a:endParaRPr lang="en-US" sz="1200" dirty="0">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200" b="0" i="0" u="none" strike="noStrike" kern="1200" cap="none" spc="0" normalizeH="0" baseline="0" noProof="0" dirty="0">
                          <a:ln>
                            <a:noFill/>
                          </a:ln>
                          <a:solidFill>
                            <a:srgbClr val="000000"/>
                          </a:solidFill>
                          <a:effectLst/>
                          <a:uLnTx/>
                          <a:uFillTx/>
                          <a:latin typeface="+mn-lt"/>
                          <a:ea typeface="+mn-ea"/>
                          <a:cs typeface="+mn-cs"/>
                        </a:rPr>
                        <a:t>■</a:t>
                      </a:r>
                      <a:endParaRPr lang="en-US" sz="1200" dirty="0">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endParaRPr lang="en-US" sz="1400" dirty="0">
                        <a:latin typeface="+mn-lt"/>
                      </a:endParaRPr>
                    </a:p>
                  </a:txBody>
                  <a:tcPr marL="79863" marR="79863" marT="39931" marB="39931">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2"/>
                  </a:ext>
                </a:extLst>
              </a:tr>
              <a:tr h="29681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tx1"/>
                          </a:solidFill>
                          <a:latin typeface="Segoe UI" panose="020B0502040204020203" pitchFamily="34" charset="0"/>
                          <a:cs typeface="Segoe UI" panose="020B0502040204020203" pitchFamily="34" charset="0"/>
                        </a:rPr>
                        <a:t>Distributed Version Control with </a:t>
                      </a:r>
                      <a:r>
                        <a:rPr lang="en-US" sz="1400" dirty="0" err="1">
                          <a:solidFill>
                            <a:schemeClr val="tx1"/>
                          </a:solidFill>
                          <a:latin typeface="Segoe UI" panose="020B0502040204020203" pitchFamily="34" charset="0"/>
                          <a:cs typeface="Segoe UI" panose="020B0502040204020203" pitchFamily="34" charset="0"/>
                        </a:rPr>
                        <a:t>Git</a:t>
                      </a:r>
                      <a:endParaRPr lang="en-US" sz="1400" b="1" dirty="0">
                        <a:solidFill>
                          <a:schemeClr val="tx1"/>
                        </a:solidFill>
                        <a:latin typeface="Segoe UI" panose="020B0502040204020203" pitchFamily="34" charset="0"/>
                        <a:cs typeface="Segoe UI" panose="020B0502040204020203" pitchFamily="34" charset="0"/>
                      </a:endParaRPr>
                    </a:p>
                  </a:txBody>
                  <a:tcPr marL="144000"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200" b="0" i="0" u="none" strike="noStrike" kern="1200" cap="none" spc="0" normalizeH="0" baseline="0" noProof="0" dirty="0">
                          <a:ln>
                            <a:noFill/>
                          </a:ln>
                          <a:solidFill>
                            <a:srgbClr val="000000"/>
                          </a:solidFill>
                          <a:effectLst/>
                          <a:uLnTx/>
                          <a:uFillTx/>
                          <a:latin typeface="+mn-lt"/>
                          <a:ea typeface="+mn-ea"/>
                          <a:cs typeface="+mn-cs"/>
                        </a:rPr>
                        <a:t>■</a:t>
                      </a:r>
                      <a:endParaRPr lang="en-US" sz="1200" dirty="0">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200" b="0" i="0" u="none" strike="noStrike" kern="1200" cap="none" spc="0" normalizeH="0" baseline="0" noProof="0" dirty="0">
                          <a:ln>
                            <a:noFill/>
                          </a:ln>
                          <a:solidFill>
                            <a:srgbClr val="000000"/>
                          </a:solidFill>
                          <a:effectLst/>
                          <a:uLnTx/>
                          <a:uFillTx/>
                          <a:latin typeface="+mn-lt"/>
                          <a:ea typeface="+mn-ea"/>
                          <a:cs typeface="+mn-cs"/>
                        </a:rPr>
                        <a:t>■</a:t>
                      </a:r>
                      <a:endParaRPr lang="en-US" sz="1200" b="0" dirty="0">
                        <a:solidFill>
                          <a:schemeClr val="bg1"/>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400" b="0" dirty="0">
                        <a:solidFill>
                          <a:schemeClr val="bg1"/>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3"/>
                  </a:ext>
                </a:extLst>
              </a:tr>
              <a:tr h="293827">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1591" rtl="0" eaLnBrk="1" fontAlgn="auto" latinLnBrk="0" hangingPunct="1">
                        <a:lnSpc>
                          <a:spcPct val="100000"/>
                        </a:lnSpc>
                        <a:spcBef>
                          <a:spcPts val="0"/>
                        </a:spcBef>
                        <a:spcAft>
                          <a:spcPts val="0"/>
                        </a:spcAft>
                        <a:buClrTx/>
                        <a:buSzTx/>
                        <a:buFontTx/>
                        <a:buNone/>
                        <a:tabLst/>
                        <a:defRPr/>
                      </a:pPr>
                      <a:r>
                        <a:rPr lang="de-DE" sz="1400" b="0" kern="1200" noProof="0" dirty="0">
                          <a:solidFill>
                            <a:schemeClr val="bg1"/>
                          </a:solidFill>
                          <a:latin typeface="Segoe UI Semibold" panose="020B0702040204020203" pitchFamily="34" charset="0"/>
                          <a:ea typeface="+mn-ea"/>
                          <a:cs typeface="Segoe UI Semibold" panose="020B0702040204020203" pitchFamily="34" charset="0"/>
                        </a:rPr>
                        <a:t>Agile Planning &amp; Collaboration</a:t>
                      </a:r>
                    </a:p>
                  </a:txBody>
                  <a:tcPr marL="144000"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200" b="1" dirty="0">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200" b="0" dirty="0">
                        <a:solidFill>
                          <a:schemeClr val="bg1"/>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400" b="0" dirty="0">
                        <a:solidFill>
                          <a:schemeClr val="bg1"/>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4"/>
                  </a:ext>
                </a:extLst>
              </a:tr>
              <a:tr h="293827">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de-DE" sz="1400" b="0" kern="1200" noProof="0" dirty="0">
                          <a:solidFill>
                            <a:schemeClr val="tx1"/>
                          </a:solidFill>
                          <a:latin typeface="Segoe UI" panose="020B0502040204020203" pitchFamily="34" charset="0"/>
                          <a:ea typeface="+mn-ea"/>
                          <a:cs typeface="Segoe UI" panose="020B0502040204020203" pitchFamily="34" charset="0"/>
                        </a:rPr>
                        <a:t>Scrum, Agile, CMMI</a:t>
                      </a:r>
                    </a:p>
                  </a:txBody>
                  <a:tcPr marL="144000"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200" b="0" i="0" u="none" strike="noStrike" kern="1200" cap="none" spc="0" normalizeH="0" baseline="0" noProof="0" dirty="0">
                          <a:ln>
                            <a:noFill/>
                          </a:ln>
                          <a:solidFill>
                            <a:srgbClr val="000000"/>
                          </a:solidFill>
                          <a:effectLst/>
                          <a:uLnTx/>
                          <a:uFillTx/>
                          <a:latin typeface="+mn-lt"/>
                          <a:ea typeface="+mn-ea"/>
                          <a:cs typeface="+mn-cs"/>
                        </a:rPr>
                        <a:t>■</a:t>
                      </a:r>
                      <a:endParaRPr lang="en-US" sz="1200" b="1" dirty="0">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200" b="0" i="0" u="none" strike="noStrike" kern="1200" cap="none" spc="0" normalizeH="0" baseline="0" noProof="0" dirty="0">
                          <a:ln>
                            <a:noFill/>
                          </a:ln>
                          <a:solidFill>
                            <a:srgbClr val="000000"/>
                          </a:solidFill>
                          <a:effectLst/>
                          <a:uLnTx/>
                          <a:uFillTx/>
                          <a:latin typeface="+mn-lt"/>
                          <a:ea typeface="+mn-ea"/>
                          <a:cs typeface="+mn-cs"/>
                        </a:rPr>
                        <a:t>■</a:t>
                      </a:r>
                      <a:endParaRPr lang="en-US" sz="1200" b="0" dirty="0">
                        <a:solidFill>
                          <a:schemeClr val="bg1"/>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400" b="0" dirty="0">
                        <a:solidFill>
                          <a:schemeClr val="bg1"/>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5"/>
                  </a:ext>
                </a:extLst>
              </a:tr>
              <a:tr h="29681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b="0" kern="1200" noProof="0" dirty="0">
                          <a:solidFill>
                            <a:schemeClr val="tx1"/>
                          </a:solidFill>
                          <a:latin typeface="Segoe UI" panose="020B0502040204020203" pitchFamily="34" charset="0"/>
                          <a:ea typeface="+mn-ea"/>
                          <a:cs typeface="Segoe UI" panose="020B0502040204020203" pitchFamily="34" charset="0"/>
                        </a:rPr>
                        <a:t>Custom Process Templates &amp; WIT Customization</a:t>
                      </a:r>
                      <a:endParaRPr lang="en-US" sz="1400" b="0" kern="1200" dirty="0">
                        <a:solidFill>
                          <a:schemeClr val="tx1"/>
                        </a:solidFill>
                        <a:latin typeface="Segoe UI" panose="020B0502040204020203" pitchFamily="34" charset="0"/>
                        <a:ea typeface="+mn-ea"/>
                        <a:cs typeface="Segoe UI" panose="020B0502040204020203" pitchFamily="34" charset="0"/>
                      </a:endParaRPr>
                    </a:p>
                  </a:txBody>
                  <a:tcPr marL="144000"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dirty="0">
                          <a:solidFill>
                            <a:schemeClr val="accent3"/>
                          </a:solidFill>
                          <a:latin typeface="Segoe UI" panose="020B0502040204020203" pitchFamily="34" charset="0"/>
                          <a:cs typeface="Segoe UI" panose="020B0502040204020203" pitchFamily="34" charset="0"/>
                        </a:rPr>
                        <a:t>Limited</a:t>
                      </a: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200" b="0" i="0" u="none" strike="noStrike" kern="1200" cap="none" spc="0" normalizeH="0" baseline="0" noProof="0" dirty="0">
                          <a:ln>
                            <a:noFill/>
                          </a:ln>
                          <a:solidFill>
                            <a:srgbClr val="000000"/>
                          </a:solidFill>
                          <a:effectLst/>
                          <a:uLnTx/>
                          <a:uFillTx/>
                          <a:latin typeface="+mn-lt"/>
                          <a:ea typeface="+mn-ea"/>
                          <a:cs typeface="+mn-cs"/>
                        </a:rPr>
                        <a:t>■</a:t>
                      </a:r>
                      <a:endParaRPr lang="en-US" sz="1200" b="0" dirty="0">
                        <a:solidFill>
                          <a:schemeClr val="bg1"/>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400" b="0" dirty="0">
                        <a:solidFill>
                          <a:schemeClr val="bg1"/>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6"/>
                  </a:ext>
                </a:extLst>
              </a:tr>
              <a:tr h="293827">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0" kern="1200" noProof="0" dirty="0">
                          <a:solidFill>
                            <a:schemeClr val="tx1"/>
                          </a:solidFill>
                          <a:latin typeface="Segoe UI" panose="020B0502040204020203" pitchFamily="34" charset="0"/>
                          <a:ea typeface="+mn-ea"/>
                          <a:cs typeface="Segoe UI" panose="020B0502040204020203" pitchFamily="34" charset="0"/>
                        </a:rPr>
                        <a:t>Work Item Tagging, Kanban Board, Feedback</a:t>
                      </a:r>
                      <a:endParaRPr lang="de-DE" sz="1400" b="0" kern="1200" noProof="0" dirty="0">
                        <a:solidFill>
                          <a:schemeClr val="tx1"/>
                        </a:solidFill>
                        <a:latin typeface="Segoe UI" panose="020B0502040204020203" pitchFamily="34" charset="0"/>
                        <a:ea typeface="+mn-ea"/>
                        <a:cs typeface="Segoe UI" panose="020B0502040204020203" pitchFamily="34" charset="0"/>
                      </a:endParaRPr>
                    </a:p>
                  </a:txBody>
                  <a:tcPr marL="144000" marR="79863" marT="39931" marB="39931"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a:t>
                      </a:r>
                      <a:endParaRPr kumimoji="0" lang="en-US" sz="1200" b="0" i="0" u="none" strike="noStrike" kern="1200" cap="none" spc="0" normalizeH="0" baseline="0" noProof="0" dirty="0">
                        <a:ln>
                          <a:noFill/>
                        </a:ln>
                        <a:solidFill>
                          <a:srgbClr val="505050"/>
                        </a:solidFill>
                        <a:effectLst/>
                        <a:uLnTx/>
                        <a:uFillTx/>
                        <a:latin typeface="+mn-lt"/>
                      </a:endParaRPr>
                    </a:p>
                  </a:txBody>
                  <a:tcPr marL="79863" marR="79863" marT="39931" marB="399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mn-lt"/>
                          <a:ea typeface="+mn-ea"/>
                          <a:cs typeface="+mn-cs"/>
                        </a:rPr>
                        <a:t>■</a:t>
                      </a:r>
                      <a:endParaRPr kumimoji="0" lang="en-US" sz="1200" b="0" i="0" u="none" strike="noStrike" kern="1200" cap="none" spc="0" normalizeH="0" baseline="0" noProof="0" dirty="0">
                        <a:ln>
                          <a:noFill/>
                        </a:ln>
                        <a:solidFill>
                          <a:srgbClr val="505050"/>
                        </a:solidFill>
                        <a:effectLst/>
                        <a:uLnTx/>
                        <a:uFillTx/>
                        <a:latin typeface="+mn-lt"/>
                      </a:endParaRP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05050"/>
                        </a:solidFill>
                        <a:effectLst/>
                        <a:uLnTx/>
                        <a:uFillTx/>
                        <a:latin typeface="+mn-lt"/>
                      </a:endParaRP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8"/>
                  </a:ext>
                </a:extLst>
              </a:tr>
              <a:tr h="293827">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panose="020B0502040204020203" pitchFamily="34" charset="0"/>
                          <a:ea typeface="+mn-ea"/>
                          <a:cs typeface="Segoe UI" panose="020B0502040204020203" pitchFamily="34" charset="0"/>
                        </a:rPr>
                        <a:t>SharePoint, Project Server, System Center Integration</a:t>
                      </a:r>
                      <a:endParaRPr lang="en-US" sz="1400" b="0" kern="1200" noProof="0" dirty="0">
                        <a:solidFill>
                          <a:schemeClr val="tx1"/>
                        </a:solidFill>
                        <a:latin typeface="Segoe UI" panose="020B0502040204020203" pitchFamily="34" charset="0"/>
                        <a:ea typeface="+mn-ea"/>
                        <a:cs typeface="Segoe UI" panose="020B0502040204020203" pitchFamily="34" charset="0"/>
                      </a:endParaRPr>
                    </a:p>
                  </a:txBody>
                  <a:tcPr marL="144000"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t>
                      </a:r>
                      <a:endParaRPr kumimoji="0" lang="en-US" sz="1200" b="0" i="0" u="none" strike="noStrike" kern="1200" cap="none" spc="0" normalizeH="0" baseline="0" noProof="0" dirty="0">
                        <a:ln>
                          <a:noFill/>
                        </a:ln>
                        <a:solidFill>
                          <a:schemeClr val="bg1"/>
                        </a:solidFill>
                        <a:effectLst/>
                        <a:uLnTx/>
                        <a:uFillTx/>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09"/>
                  </a:ext>
                </a:extLst>
              </a:tr>
              <a:tr h="293827">
                <a:tc>
                  <a:txBody>
                    <a:bodyPr/>
                    <a:lstStyle/>
                    <a:p>
                      <a:pPr marL="0" marR="0" lvl="0" indent="0" algn="l" defTabSz="931591" rtl="0" eaLnBrk="1" fontAlgn="auto" latinLnBrk="0" hangingPunct="1">
                        <a:lnSpc>
                          <a:spcPct val="100000"/>
                        </a:lnSpc>
                        <a:spcBef>
                          <a:spcPts val="0"/>
                        </a:spcBef>
                        <a:spcAft>
                          <a:spcPts val="0"/>
                        </a:spcAft>
                        <a:buClrTx/>
                        <a:buSzTx/>
                        <a:buFontTx/>
                        <a:buNone/>
                        <a:tabLst/>
                        <a:defRPr/>
                      </a:pPr>
                      <a:r>
                        <a:rPr lang="en-US" sz="1400" b="0" kern="1200" noProof="0" dirty="0">
                          <a:solidFill>
                            <a:schemeClr val="bg1"/>
                          </a:solidFill>
                          <a:latin typeface="Segoe UI Semibold" panose="020B0702040204020203" pitchFamily="34" charset="0"/>
                          <a:ea typeface="+mn-ea"/>
                          <a:cs typeface="Segoe UI Semibold" panose="020B0702040204020203" pitchFamily="34" charset="0"/>
                        </a:rPr>
                        <a:t>Build</a:t>
                      </a:r>
                    </a:p>
                  </a:txBody>
                  <a:tcPr marL="144000"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bg1"/>
                        </a:solidFill>
                        <a:effectLst/>
                        <a:uLnTx/>
                        <a:uFillTx/>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092735624"/>
                  </a:ext>
                </a:extLst>
              </a:tr>
              <a:tr h="293827">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panose="020B0502040204020203" pitchFamily="34" charset="0"/>
                          <a:ea typeface="+mn-ea"/>
                          <a:cs typeface="Segoe UI" panose="020B0502040204020203" pitchFamily="34" charset="0"/>
                        </a:rPr>
                        <a:t>Automated Builds On-Premises with CI</a:t>
                      </a:r>
                    </a:p>
                  </a:txBody>
                  <a:tcPr marL="144000"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b="0" dirty="0">
                          <a:solidFill>
                            <a:schemeClr val="accent3"/>
                          </a:solidFill>
                          <a:latin typeface="Segoe UI" panose="020B0502040204020203" pitchFamily="34" charset="0"/>
                          <a:cs typeface="Segoe UI" panose="020B0502040204020203" pitchFamily="34" charset="0"/>
                        </a:rPr>
                        <a:t>Support for hybrid scenarios</a:t>
                      </a: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200" b="0" i="0" u="none" strike="noStrike" kern="1200" cap="none" spc="0" normalizeH="0" baseline="0" noProof="0" dirty="0">
                          <a:ln>
                            <a:noFill/>
                          </a:ln>
                          <a:solidFill>
                            <a:schemeClr val="accent3"/>
                          </a:solidFill>
                          <a:effectLst/>
                          <a:uLnTx/>
                          <a:uFillTx/>
                          <a:latin typeface="Segoe UI" panose="020B0502040204020203" pitchFamily="34" charset="0"/>
                          <a:ea typeface="+mn-ea"/>
                          <a:cs typeface="Segoe UI" panose="020B0502040204020203" pitchFamily="34" charset="0"/>
                        </a:rPr>
                        <a:t>■</a:t>
                      </a:r>
                      <a:endParaRPr lang="en-US" sz="1200" b="0" dirty="0">
                        <a:solidFill>
                          <a:schemeClr val="accent3"/>
                        </a:solidFill>
                        <a:latin typeface="Segoe UI" panose="020B0502040204020203" pitchFamily="34" charset="0"/>
                        <a:cs typeface="Segoe UI" panose="020B0502040204020203" pitchFamily="34" charset="0"/>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l"/>
                      <a:endParaRPr lang="en-US" sz="1400" b="0" dirty="0">
                        <a:solidFill>
                          <a:schemeClr val="bg1"/>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10"/>
                  </a:ext>
                </a:extLst>
              </a:tr>
              <a:tr h="29681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panose="020B0502040204020203" pitchFamily="34" charset="0"/>
                          <a:ea typeface="+mn-ea"/>
                          <a:cs typeface="Segoe UI" panose="020B0502040204020203" pitchFamily="34" charset="0"/>
                        </a:rPr>
                        <a:t>Hosted Build Service with Continuous Integration</a:t>
                      </a:r>
                    </a:p>
                  </a:txBody>
                  <a:tcPr marL="144000"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kumimoji="0" lang="en-US" sz="1200" b="0" i="0" u="none" strike="noStrike" kern="1200" cap="none" spc="0" normalizeH="0" baseline="0" noProof="0" dirty="0">
                          <a:ln>
                            <a:noFill/>
                          </a:ln>
                          <a:solidFill>
                            <a:schemeClr val="accent3"/>
                          </a:solidFill>
                          <a:effectLst/>
                          <a:uLnTx/>
                          <a:uFillTx/>
                          <a:latin typeface="Segoe UI" panose="020B0502040204020203" pitchFamily="34" charset="0"/>
                          <a:ea typeface="+mn-ea"/>
                          <a:cs typeface="Segoe UI" panose="020B0502040204020203" pitchFamily="34" charset="0"/>
                        </a:rPr>
                        <a:t>■</a:t>
                      </a:r>
                      <a:endParaRPr lang="en-US" sz="1200" dirty="0">
                        <a:solidFill>
                          <a:schemeClr val="accent3"/>
                        </a:solidFill>
                        <a:latin typeface="Segoe UI" panose="020B0502040204020203" pitchFamily="34" charset="0"/>
                        <a:cs typeface="Segoe UI" panose="020B0502040204020203" pitchFamily="34" charset="0"/>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endParaRPr lang="en-US" sz="1200" b="0" dirty="0">
                        <a:solidFill>
                          <a:schemeClr val="accent3"/>
                        </a:solidFill>
                        <a:latin typeface="Segoe UI" panose="020B0502040204020203" pitchFamily="34" charset="0"/>
                        <a:cs typeface="Segoe UI" panose="020B0502040204020203" pitchFamily="34" charset="0"/>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400" b="0" dirty="0">
                        <a:solidFill>
                          <a:schemeClr val="bg1"/>
                        </a:solidFill>
                        <a:latin typeface="+mn-lt"/>
                      </a:endParaRPr>
                    </a:p>
                  </a:txBody>
                  <a:tcPr marL="79863" marR="79863" marT="39931" marB="39931"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0011"/>
                  </a:ext>
                </a:extLst>
              </a:tr>
              <a:tr h="436258">
                <a:tc>
                  <a:txBody>
                    <a:bodyPr/>
                    <a:lstStyle/>
                    <a:p>
                      <a:pPr marL="0" marR="0" indent="0" algn="l" defTabSz="93171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panose="020B0502040204020203" pitchFamily="34" charset="0"/>
                          <a:ea typeface="+mn-ea"/>
                          <a:cs typeface="Segoe UI" panose="020B0502040204020203" pitchFamily="34" charset="0"/>
                        </a:rPr>
                        <a:t>Application/Platform Support</a:t>
                      </a:r>
                    </a:p>
                  </a:txBody>
                  <a:tcPr marL="144000" marR="79863" marT="39931" marB="39931"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marL="0" marR="0" lvl="0" indent="0" algn="ctr" defTabSz="93171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3"/>
                          </a:solidFill>
                          <a:effectLst/>
                          <a:uLnTx/>
                          <a:uFillTx/>
                          <a:latin typeface="Segoe UI" panose="020B0502040204020203" pitchFamily="34" charset="0"/>
                          <a:ea typeface="+mn-ea"/>
                          <a:cs typeface="Segoe UI" panose="020B0502040204020203" pitchFamily="34" charset="0"/>
                        </a:rPr>
                        <a:t>Many Microsoft platforms and growing </a:t>
                      </a:r>
                    </a:p>
                    <a:p>
                      <a:pPr marL="0" marR="0" lvl="0" indent="0" algn="ctr" defTabSz="93171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3"/>
                          </a:solidFill>
                          <a:effectLst/>
                          <a:uLnTx/>
                          <a:uFillTx/>
                          <a:latin typeface="Segoe UI" panose="020B0502040204020203" pitchFamily="34" charset="0"/>
                          <a:ea typeface="+mn-ea"/>
                          <a:cs typeface="Segoe UI" panose="020B0502040204020203" pitchFamily="34" charset="0"/>
                        </a:rPr>
                        <a:t>(</a:t>
                      </a:r>
                      <a:r>
                        <a:rPr kumimoji="0" lang="en-US" sz="1200" b="0" i="0" u="none" strike="noStrike" kern="1200" cap="none" spc="0" normalizeH="0" baseline="0" noProof="0" dirty="0">
                          <a:ln>
                            <a:noFill/>
                          </a:ln>
                          <a:solidFill>
                            <a:schemeClr val="accent3"/>
                          </a:solidFill>
                          <a:effectLst/>
                          <a:uLnTx/>
                          <a:uFillTx/>
                          <a:latin typeface="Segoe UI" panose="020B0502040204020203" pitchFamily="34" charset="0"/>
                          <a:ea typeface="+mn-ea"/>
                          <a:cs typeface="Segoe UI" panose="020B0502040204020203" pitchFamily="34" charset="0"/>
                          <a:hlinkClick r:id="rId2"/>
                        </a:rPr>
                        <a:t>Build Server Software</a:t>
                      </a:r>
                      <a:r>
                        <a:rPr kumimoji="0" lang="en-US" sz="1200" b="0" i="0" u="none" strike="noStrike" kern="1200" cap="none" spc="0" normalizeH="0" baseline="0" noProof="0" dirty="0">
                          <a:ln>
                            <a:noFill/>
                          </a:ln>
                          <a:solidFill>
                            <a:schemeClr val="accent3"/>
                          </a:solidFill>
                          <a:effectLst/>
                          <a:uLnTx/>
                          <a:uFillTx/>
                          <a:latin typeface="Segoe UI" panose="020B0502040204020203" pitchFamily="34" charset="0"/>
                          <a:ea typeface="+mn-ea"/>
                          <a:cs typeface="Segoe UI" panose="020B0502040204020203" pitchFamily="34" charset="0"/>
                        </a:rPr>
                        <a:t>)</a:t>
                      </a:r>
                    </a:p>
                  </a:txBody>
                  <a:tcPr marL="79863" marR="79863" marT="39931" marB="399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200" b="0" dirty="0">
                          <a:solidFill>
                            <a:schemeClr val="accent3"/>
                          </a:solidFill>
                          <a:latin typeface="Segoe UI" panose="020B0502040204020203" pitchFamily="34" charset="0"/>
                          <a:cs typeface="Segoe UI" panose="020B0502040204020203" pitchFamily="34" charset="0"/>
                        </a:rPr>
                        <a:t>Fully customizable</a:t>
                      </a: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400" b="0" dirty="0">
                        <a:solidFill>
                          <a:schemeClr val="bg1"/>
                        </a:solidFill>
                        <a:latin typeface="+mn-lt"/>
                      </a:endParaRP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675515505"/>
                  </a:ext>
                </a:extLst>
              </a:tr>
              <a:tr h="296810">
                <a:tc>
                  <a:txBody>
                    <a:bodyPr/>
                    <a:lstStyle/>
                    <a:p>
                      <a:pPr marL="0" marR="0" indent="0" algn="l" defTabSz="931710" rtl="0" eaLnBrk="1" fontAlgn="auto" latinLnBrk="0" hangingPunct="1">
                        <a:lnSpc>
                          <a:spcPct val="100000"/>
                        </a:lnSpc>
                        <a:spcBef>
                          <a:spcPts val="0"/>
                        </a:spcBef>
                        <a:spcAft>
                          <a:spcPts val="0"/>
                        </a:spcAft>
                        <a:buClrTx/>
                        <a:buSzTx/>
                        <a:buFontTx/>
                        <a:buNone/>
                        <a:tabLst/>
                        <a:defRPr/>
                      </a:pPr>
                      <a:r>
                        <a:rPr lang="en-US" sz="1400" b="0" kern="1200" dirty="0">
                          <a:solidFill>
                            <a:schemeClr val="tx1"/>
                          </a:solidFill>
                          <a:latin typeface="Segoe UI" panose="020B0502040204020203" pitchFamily="34" charset="0"/>
                          <a:ea typeface="+mn-ea"/>
                          <a:cs typeface="Segoe UI" panose="020B0502040204020203" pitchFamily="34" charset="0"/>
                        </a:rPr>
                        <a:t>Continuous Deployment to Azure</a:t>
                      </a:r>
                    </a:p>
                  </a:txBody>
                  <a:tcPr marL="144000" marR="79863" marT="39931" marB="39931"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kumimoji="0" lang="en-US" sz="1200" b="0" i="0" u="none" strike="noStrike" kern="1200" cap="none" spc="0" normalizeH="0" baseline="0" noProof="0" dirty="0">
                          <a:ln>
                            <a:noFill/>
                          </a:ln>
                          <a:solidFill>
                            <a:srgbClr val="000000"/>
                          </a:solidFill>
                          <a:effectLst/>
                          <a:uLnTx/>
                          <a:uFillTx/>
                          <a:latin typeface="+mn-lt"/>
                          <a:ea typeface="+mn-ea"/>
                          <a:cs typeface="+mn-cs"/>
                        </a:rPr>
                        <a:t>■</a:t>
                      </a:r>
                      <a:endParaRPr lang="en-US" sz="1200" dirty="0">
                        <a:solidFill>
                          <a:schemeClr val="bg1"/>
                        </a:solidFill>
                        <a:latin typeface="+mn-lt"/>
                      </a:endParaRPr>
                    </a:p>
                  </a:txBody>
                  <a:tcPr marL="79863" marR="79863" marT="39931" marB="399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kumimoji="0" lang="en-US" sz="1200" b="0" i="0" u="none" strike="noStrike" kern="1200" cap="none" spc="0" normalizeH="0" baseline="0" noProof="0" dirty="0">
                          <a:ln>
                            <a:noFill/>
                          </a:ln>
                          <a:solidFill>
                            <a:srgbClr val="000000"/>
                          </a:solidFill>
                          <a:effectLst/>
                          <a:uLnTx/>
                          <a:uFillTx/>
                          <a:latin typeface="+mn-lt"/>
                          <a:ea typeface="+mn-ea"/>
                          <a:cs typeface="+mn-cs"/>
                        </a:rPr>
                        <a:t>■</a:t>
                      </a:r>
                      <a:endParaRPr lang="en-US" sz="1200" b="0" dirty="0">
                        <a:solidFill>
                          <a:schemeClr val="bg1"/>
                        </a:solidFill>
                        <a:latin typeface="+mn-lt"/>
                      </a:endParaRP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400" b="0" dirty="0">
                        <a:solidFill>
                          <a:schemeClr val="bg1"/>
                        </a:solidFill>
                        <a:latin typeface="+mn-lt"/>
                      </a:endParaRP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906089543"/>
                  </a:ext>
                </a:extLst>
              </a:tr>
              <a:tr h="296810">
                <a:tc>
                  <a:txBody>
                    <a:bodyPr/>
                    <a:lstStyle/>
                    <a:p>
                      <a:pPr marL="0" marR="0" indent="0" algn="l" defTabSz="931591" rtl="0" eaLnBrk="1" fontAlgn="auto" latinLnBrk="0" hangingPunct="1">
                        <a:lnSpc>
                          <a:spcPct val="100000"/>
                        </a:lnSpc>
                        <a:spcBef>
                          <a:spcPts val="0"/>
                        </a:spcBef>
                        <a:spcAft>
                          <a:spcPts val="0"/>
                        </a:spcAft>
                        <a:buClrTx/>
                        <a:buSzTx/>
                        <a:buFontTx/>
                        <a:buNone/>
                        <a:tabLst/>
                        <a:defRPr/>
                      </a:pPr>
                      <a:r>
                        <a:rPr lang="en-US" sz="1400" b="0" kern="1200" dirty="0">
                          <a:solidFill>
                            <a:schemeClr val="bg1"/>
                          </a:solidFill>
                          <a:latin typeface="Segoe UI Semibold" panose="020B0702040204020203" pitchFamily="34" charset="0"/>
                          <a:ea typeface="+mn-ea"/>
                          <a:cs typeface="Segoe UI Semibold" panose="020B0702040204020203" pitchFamily="34" charset="0"/>
                        </a:rPr>
                        <a:t>Testing</a:t>
                      </a:r>
                    </a:p>
                  </a:txBody>
                  <a:tcPr marL="144000" marR="79863" marT="39931" marB="39931"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200" dirty="0">
                        <a:solidFill>
                          <a:schemeClr val="bg1"/>
                        </a:solidFill>
                        <a:latin typeface="+mn-lt"/>
                      </a:endParaRPr>
                    </a:p>
                  </a:txBody>
                  <a:tcPr marL="79863" marR="79863" marT="39931" marB="399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200" b="0" dirty="0">
                        <a:solidFill>
                          <a:schemeClr val="bg1"/>
                        </a:solidFill>
                        <a:latin typeface="+mn-lt"/>
                      </a:endParaRP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endParaRPr lang="en-US" sz="1400" b="0" dirty="0">
                        <a:solidFill>
                          <a:schemeClr val="bg1"/>
                        </a:solidFill>
                        <a:latin typeface="+mn-lt"/>
                      </a:endParaRP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659664221"/>
                  </a:ext>
                </a:extLst>
              </a:tr>
              <a:tr h="296810">
                <a:tc>
                  <a:txBody>
                    <a:bodyPr/>
                    <a:lstStyle/>
                    <a:p>
                      <a:r>
                        <a:rPr lang="en-US" sz="1400" b="0" kern="1200" dirty="0">
                          <a:solidFill>
                            <a:schemeClr val="tx1"/>
                          </a:solidFill>
                          <a:latin typeface="Segoe UI" panose="020B0502040204020203" pitchFamily="34" charset="0"/>
                          <a:ea typeface="+mn-ea"/>
                          <a:cs typeface="Segoe UI" panose="020B0502040204020203" pitchFamily="34" charset="0"/>
                        </a:rPr>
                        <a:t>Test Case Management</a:t>
                      </a:r>
                    </a:p>
                  </a:txBody>
                  <a:tcPr marL="144000" marR="79863" marT="39931" marB="39931"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kumimoji="0" lang="en-US" sz="1200" b="0" i="0" u="none" strike="noStrike" kern="1200" cap="none" spc="0" normalizeH="0" baseline="0" noProof="0" dirty="0">
                          <a:ln>
                            <a:noFill/>
                          </a:ln>
                          <a:solidFill>
                            <a:srgbClr val="000000"/>
                          </a:solidFill>
                          <a:effectLst/>
                          <a:uLnTx/>
                          <a:uFillTx/>
                          <a:latin typeface="+mn-lt"/>
                          <a:ea typeface="+mn-ea"/>
                          <a:cs typeface="+mn-cs"/>
                        </a:rPr>
                        <a:t>■</a:t>
                      </a:r>
                      <a:endParaRPr lang="en-US" sz="1200" dirty="0">
                        <a:solidFill>
                          <a:schemeClr val="bg1"/>
                        </a:solidFill>
                        <a:latin typeface="+mn-lt"/>
                      </a:endParaRPr>
                    </a:p>
                  </a:txBody>
                  <a:tcPr marL="79863" marR="79863" marT="39931" marB="399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kumimoji="0" lang="en-US" sz="1200" b="0" i="0" u="none" strike="noStrike" kern="1200" cap="none" spc="0" normalizeH="0" baseline="0" noProof="0" dirty="0">
                          <a:ln>
                            <a:noFill/>
                          </a:ln>
                          <a:solidFill>
                            <a:srgbClr val="000000"/>
                          </a:solidFill>
                          <a:effectLst/>
                          <a:uLnTx/>
                          <a:uFillTx/>
                          <a:latin typeface="+mn-lt"/>
                          <a:ea typeface="+mn-ea"/>
                          <a:cs typeface="+mn-cs"/>
                        </a:rPr>
                        <a:t>■</a:t>
                      </a:r>
                      <a:endParaRPr lang="en-US" sz="1200" b="0" dirty="0">
                        <a:solidFill>
                          <a:schemeClr val="bg1"/>
                        </a:solidFill>
                        <a:latin typeface="+mn-lt"/>
                      </a:endParaRP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400" b="0" dirty="0">
                        <a:solidFill>
                          <a:schemeClr val="bg1"/>
                        </a:solidFill>
                        <a:latin typeface="+mn-lt"/>
                      </a:endParaRP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3964182988"/>
                  </a:ext>
                </a:extLst>
              </a:tr>
              <a:tr h="296810">
                <a:tc>
                  <a:txBody>
                    <a:bodyPr/>
                    <a:lstStyle/>
                    <a:p>
                      <a:r>
                        <a:rPr lang="en-US" sz="1400" b="0" kern="1200" dirty="0">
                          <a:solidFill>
                            <a:schemeClr val="tx1"/>
                          </a:solidFill>
                          <a:latin typeface="Segoe UI" panose="020B0502040204020203" pitchFamily="34" charset="0"/>
                          <a:ea typeface="+mn-ea"/>
                          <a:cs typeface="Segoe UI" panose="020B0502040204020203" pitchFamily="34" charset="0"/>
                        </a:rPr>
                        <a:t>Cloud-Based Load Testing Service</a:t>
                      </a:r>
                    </a:p>
                  </a:txBody>
                  <a:tcPr marL="144000" marR="79863" marT="39931" marB="39931"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kumimoji="0" lang="en-US" sz="1200" b="0" i="0" u="none" strike="noStrike" kern="1200" cap="none" spc="0" normalizeH="0" baseline="0" noProof="0" dirty="0">
                          <a:ln>
                            <a:noFill/>
                          </a:ln>
                          <a:solidFill>
                            <a:srgbClr val="000000"/>
                          </a:solidFill>
                          <a:effectLst/>
                          <a:uLnTx/>
                          <a:uFillTx/>
                          <a:latin typeface="+mn-lt"/>
                          <a:ea typeface="+mn-ea"/>
                          <a:cs typeface="+mn-cs"/>
                        </a:rPr>
                        <a:t>■</a:t>
                      </a:r>
                      <a:endParaRPr lang="en-US" sz="1200" spc="-50" baseline="0" dirty="0">
                        <a:solidFill>
                          <a:schemeClr val="bg1"/>
                        </a:solidFill>
                        <a:latin typeface="+mn-lt"/>
                      </a:endParaRPr>
                    </a:p>
                  </a:txBody>
                  <a:tcPr marL="79863" marR="79863" marT="39931" marB="399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200" b="0" dirty="0">
                        <a:solidFill>
                          <a:schemeClr val="bg1"/>
                        </a:solidFill>
                        <a:latin typeface="+mn-lt"/>
                      </a:endParaRP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endParaRPr lang="en-US" sz="1400" b="0" dirty="0">
                        <a:solidFill>
                          <a:schemeClr val="bg1"/>
                        </a:solidFill>
                        <a:latin typeface="+mn-lt"/>
                      </a:endParaRP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4289119016"/>
                  </a:ext>
                </a:extLst>
              </a:tr>
              <a:tr h="444949">
                <a:tc>
                  <a:txBody>
                    <a:bodyPr/>
                    <a:lstStyle/>
                    <a:p>
                      <a:r>
                        <a:rPr lang="en-US" sz="1400" b="0" dirty="0">
                          <a:solidFill>
                            <a:schemeClr val="bg1"/>
                          </a:solidFill>
                          <a:latin typeface="Segoe UI Semibold" panose="020B0702040204020203" pitchFamily="34" charset="0"/>
                          <a:cs typeface="Segoe UI Semibold" panose="020B0702040204020203" pitchFamily="34" charset="0"/>
                        </a:rPr>
                        <a:t>Reporting</a:t>
                      </a:r>
                    </a:p>
                  </a:txBody>
                  <a:tcPr marL="144000" marR="79863" marT="39931" marB="39931" anchor="ctr">
                    <a:lnL w="12700" cmpd="sng">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r>
                        <a:rPr lang="en-US" sz="1200" dirty="0">
                          <a:solidFill>
                            <a:schemeClr val="bg1"/>
                          </a:solidFill>
                          <a:latin typeface="Segoe UI" panose="020B0502040204020203" pitchFamily="34" charset="0"/>
                          <a:cs typeface="Segoe UI" panose="020B0502040204020203" pitchFamily="34" charset="0"/>
                        </a:rPr>
                        <a:t>Work Item Queries and Favorites</a:t>
                      </a:r>
                      <a:br>
                        <a:rPr lang="en-US" sz="1200" dirty="0">
                          <a:solidFill>
                            <a:schemeClr val="bg1"/>
                          </a:solidFill>
                          <a:latin typeface="Segoe UI" panose="020B0502040204020203" pitchFamily="34" charset="0"/>
                          <a:cs typeface="Segoe UI" panose="020B0502040204020203" pitchFamily="34" charset="0"/>
                        </a:rPr>
                      </a:br>
                      <a:r>
                        <a:rPr lang="en-US" sz="1200" dirty="0">
                          <a:solidFill>
                            <a:schemeClr val="bg1"/>
                          </a:solidFill>
                          <a:latin typeface="Segoe UI" panose="020B0502040204020203" pitchFamily="34" charset="0"/>
                          <a:cs typeface="Segoe UI" panose="020B0502040204020203" pitchFamily="34" charset="0"/>
                        </a:rPr>
                        <a:t>Work Item Charting, Power BI</a:t>
                      </a:r>
                    </a:p>
                  </a:txBody>
                  <a:tcPr marL="79863" marR="79863" marT="39931" marB="39931"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r>
                        <a:rPr kumimoji="0" lang="en-US" sz="1200" b="0"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Work Item Queries and Favorites/Work Item Charting/Business Intelligence Warehouse</a:t>
                      </a:r>
                      <a:endParaRPr lang="en-US" dirty="0">
                        <a:solidFill>
                          <a:schemeClr val="bg1"/>
                        </a:solidFill>
                        <a:latin typeface="Segoe UI" panose="020B0502040204020203" pitchFamily="34" charset="0"/>
                        <a:cs typeface="Segoe UI" panose="020B0502040204020203" pitchFamily="34" charset="0"/>
                      </a:endParaRP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tc>
                  <a:txBody>
                    <a:bodyPr/>
                    <a:lstStyle/>
                    <a:p>
                      <a:pPr algn="ctr"/>
                      <a:endParaRPr lang="en-US" sz="1400" b="0" dirty="0">
                        <a:solidFill>
                          <a:schemeClr val="bg1"/>
                        </a:solidFill>
                        <a:latin typeface="+mn-lt"/>
                      </a:endParaRPr>
                    </a:p>
                  </a:txBody>
                  <a:tcPr marL="79863" marR="79863" marT="39931" marB="39931"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084383915"/>
                  </a:ext>
                </a:extLst>
              </a:tr>
            </a:tbl>
          </a:graphicData>
        </a:graphic>
      </p:graphicFrame>
    </p:spTree>
    <p:extLst>
      <p:ext uri="{BB962C8B-B14F-4D97-AF65-F5344CB8AC3E}">
        <p14:creationId xmlns:p14="http://schemas.microsoft.com/office/powerpoint/2010/main" val="259500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 name="Rectangle 38"/>
          <p:cNvSpPr/>
          <p:nvPr/>
        </p:nvSpPr>
        <p:spPr bwMode="auto">
          <a:xfrm>
            <a:off x="-1" y="3337662"/>
            <a:ext cx="12436475" cy="364892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p:cNvSpPr/>
          <p:nvPr/>
        </p:nvSpPr>
        <p:spPr bwMode="auto">
          <a:xfrm>
            <a:off x="0" y="1821"/>
            <a:ext cx="12436474" cy="333584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TextBox 118"/>
          <p:cNvSpPr txBox="1"/>
          <p:nvPr/>
        </p:nvSpPr>
        <p:spPr>
          <a:xfrm>
            <a:off x="1548952" y="3989092"/>
            <a:ext cx="3373885" cy="664797"/>
          </a:xfrm>
          <a:prstGeom prst="rect">
            <a:avLst/>
          </a:prstGeom>
          <a:noFill/>
        </p:spPr>
        <p:txBody>
          <a:bodyPr wrap="square" lIns="0" tIns="0" rIns="0" bIns="0" rtlCol="0">
            <a:spAutoFit/>
          </a:bodyPr>
          <a:lstStyle/>
          <a:p>
            <a:pPr marL="0" marR="0" lvl="0" indent="0" algn="ctr" defTabSz="932327" rtl="0" eaLnBrk="1" fontAlgn="auto" latinLnBrk="0" hangingPunct="1">
              <a:lnSpc>
                <a:spcPct val="90000"/>
              </a:lnSpc>
              <a:spcBef>
                <a:spcPts val="0"/>
              </a:spcBef>
              <a:spcAft>
                <a:spcPts val="0"/>
              </a:spcAft>
              <a:buClrTx/>
              <a:buSzTx/>
              <a:buFontTx/>
              <a:buNone/>
              <a:tabLst/>
              <a:defRPr/>
            </a:pPr>
            <a:r>
              <a:rPr kumimoji="0" lang="en-US" sz="2400" b="0" i="0" u="none" strike="noStrike" kern="0" cap="none" spc="20" normalizeH="0" baseline="0" noProof="0" dirty="0">
                <a:ln>
                  <a:noFill/>
                </a:ln>
                <a:gradFill>
                  <a:gsLst>
                    <a:gs pos="0">
                      <a:srgbClr val="E51489">
                        <a:lumMod val="5000"/>
                        <a:lumOff val="95000"/>
                      </a:srgbClr>
                    </a:gs>
                    <a:gs pos="100000">
                      <a:srgbClr val="FFFFFF"/>
                    </a:gs>
                  </a:gsLst>
                  <a:lin ang="5400000" scaled="1"/>
                </a:gradFill>
                <a:effectLst/>
                <a:uLnTx/>
                <a:uFillTx/>
                <a:latin typeface="+mj-lt"/>
                <a:ea typeface="+mn-ea"/>
                <a:cs typeface="Segoe UI Semilight" panose="020B0402040204020203" pitchFamily="34" charset="0"/>
              </a:rPr>
              <a:t>Team Foundation</a:t>
            </a:r>
            <a:br>
              <a:rPr kumimoji="0" lang="en-US" sz="2400" b="0" i="0" u="none" strike="noStrike" kern="0" cap="none" spc="20" normalizeH="0" baseline="0" noProof="0" dirty="0">
                <a:ln>
                  <a:noFill/>
                </a:ln>
                <a:gradFill>
                  <a:gsLst>
                    <a:gs pos="0">
                      <a:srgbClr val="E51489">
                        <a:lumMod val="5000"/>
                        <a:lumOff val="95000"/>
                      </a:srgbClr>
                    </a:gs>
                    <a:gs pos="100000">
                      <a:srgbClr val="FFFFFF"/>
                    </a:gs>
                  </a:gsLst>
                  <a:lin ang="5400000" scaled="1"/>
                </a:gradFill>
                <a:effectLst/>
                <a:uLnTx/>
                <a:uFillTx/>
                <a:latin typeface="+mj-lt"/>
                <a:ea typeface="+mn-ea"/>
                <a:cs typeface="Segoe UI Semilight" panose="020B0402040204020203" pitchFamily="34" charset="0"/>
              </a:rPr>
            </a:br>
            <a:r>
              <a:rPr kumimoji="0" lang="en-US" sz="2400" b="0" i="0" u="none" strike="noStrike" kern="0" cap="none" spc="20" normalizeH="0" baseline="0" noProof="0" dirty="0">
                <a:ln>
                  <a:noFill/>
                </a:ln>
                <a:gradFill>
                  <a:gsLst>
                    <a:gs pos="0">
                      <a:srgbClr val="E51489">
                        <a:lumMod val="5000"/>
                        <a:lumOff val="95000"/>
                      </a:srgbClr>
                    </a:gs>
                    <a:gs pos="100000">
                      <a:srgbClr val="FFFFFF"/>
                    </a:gs>
                  </a:gsLst>
                  <a:lin ang="5400000" scaled="1"/>
                </a:gradFill>
                <a:effectLst/>
                <a:uLnTx/>
                <a:uFillTx/>
                <a:latin typeface="+mj-lt"/>
                <a:ea typeface="+mn-ea"/>
                <a:cs typeface="Segoe UI Semilight" panose="020B0402040204020203" pitchFamily="34" charset="0"/>
              </a:rPr>
              <a:t>Server</a:t>
            </a:r>
          </a:p>
        </p:txBody>
      </p:sp>
      <p:sp>
        <p:nvSpPr>
          <p:cNvPr id="120" name="TextBox 119"/>
          <p:cNvSpPr txBox="1"/>
          <p:nvPr/>
        </p:nvSpPr>
        <p:spPr>
          <a:xfrm>
            <a:off x="1548952" y="542497"/>
            <a:ext cx="3373885" cy="664797"/>
          </a:xfrm>
          <a:prstGeom prst="rect">
            <a:avLst/>
          </a:prstGeom>
          <a:noFill/>
        </p:spPr>
        <p:txBody>
          <a:bodyPr wrap="square" lIns="0" tIns="0" rIns="0" bIns="0" rtlCol="0">
            <a:spAutoFit/>
          </a:bodyPr>
          <a:lstStyle/>
          <a:p>
            <a:pPr marL="0" marR="0" lvl="0" indent="0" algn="ctr" defTabSz="932327" rtl="0" eaLnBrk="1" fontAlgn="auto" latinLnBrk="0" hangingPunct="1">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E51489">
                        <a:lumMod val="5000"/>
                        <a:lumOff val="95000"/>
                      </a:srgbClr>
                    </a:gs>
                    <a:gs pos="100000">
                      <a:srgbClr val="FFFFFF"/>
                    </a:gs>
                  </a:gsLst>
                  <a:lin ang="5400000" scaled="1"/>
                </a:gradFill>
                <a:effectLst/>
                <a:uLnTx/>
                <a:uFillTx/>
                <a:latin typeface="+mj-lt"/>
                <a:ea typeface="+mn-ea"/>
                <a:cs typeface="Segoe UI Semilight" panose="020B0402040204020203" pitchFamily="34" charset="0"/>
              </a:rPr>
              <a:t>Visual Studio</a:t>
            </a:r>
            <a:br>
              <a:rPr kumimoji="0" lang="en-US" sz="2400" b="0" i="0" u="none" strike="noStrike" kern="0" cap="none" spc="0" normalizeH="0" baseline="0" noProof="0" dirty="0">
                <a:ln>
                  <a:noFill/>
                </a:ln>
                <a:gradFill>
                  <a:gsLst>
                    <a:gs pos="0">
                      <a:srgbClr val="E51489">
                        <a:lumMod val="5000"/>
                        <a:lumOff val="95000"/>
                      </a:srgbClr>
                    </a:gs>
                    <a:gs pos="100000">
                      <a:srgbClr val="FFFFFF"/>
                    </a:gs>
                  </a:gsLst>
                  <a:lin ang="5400000" scaled="1"/>
                </a:gradFill>
                <a:effectLst/>
                <a:uLnTx/>
                <a:uFillTx/>
                <a:latin typeface="+mj-lt"/>
                <a:ea typeface="+mn-ea"/>
                <a:cs typeface="Segoe UI Semilight" panose="020B0402040204020203" pitchFamily="34" charset="0"/>
              </a:rPr>
            </a:br>
            <a:r>
              <a:rPr kumimoji="0" lang="en-US" sz="2400" b="0" i="0" u="none" strike="noStrike" kern="0" cap="none" spc="0" normalizeH="0" baseline="0" noProof="0" dirty="0">
                <a:ln>
                  <a:noFill/>
                </a:ln>
                <a:gradFill>
                  <a:gsLst>
                    <a:gs pos="0">
                      <a:srgbClr val="E51489">
                        <a:lumMod val="5000"/>
                        <a:lumOff val="95000"/>
                      </a:srgbClr>
                    </a:gs>
                    <a:gs pos="100000">
                      <a:srgbClr val="FFFFFF"/>
                    </a:gs>
                  </a:gsLst>
                  <a:lin ang="5400000" scaled="1"/>
                </a:gradFill>
                <a:effectLst/>
                <a:uLnTx/>
                <a:uFillTx/>
                <a:latin typeface="+mj-lt"/>
                <a:ea typeface="+mn-ea"/>
                <a:cs typeface="Segoe UI Semilight" panose="020B0402040204020203" pitchFamily="34" charset="0"/>
              </a:rPr>
              <a:t>Team Services</a:t>
            </a:r>
          </a:p>
        </p:txBody>
      </p:sp>
      <p:pic>
        <p:nvPicPr>
          <p:cNvPr id="121" name="Picture 120"/>
          <p:cNvPicPr>
            <a:picLocks noChangeAspect="1"/>
          </p:cNvPicPr>
          <p:nvPr/>
        </p:nvPicPr>
        <p:blipFill>
          <a:blip r:embed="rId2"/>
          <a:stretch>
            <a:fillRect/>
          </a:stretch>
        </p:blipFill>
        <p:spPr>
          <a:xfrm>
            <a:off x="4594432" y="597694"/>
            <a:ext cx="938005" cy="533074"/>
          </a:xfrm>
          <a:prstGeom prst="rect">
            <a:avLst/>
          </a:prstGeom>
        </p:spPr>
      </p:pic>
      <p:pic>
        <p:nvPicPr>
          <p:cNvPr id="195" name="Picture 194"/>
          <p:cNvPicPr>
            <a:picLocks noChangeAspect="1"/>
          </p:cNvPicPr>
          <p:nvPr/>
        </p:nvPicPr>
        <p:blipFill>
          <a:blip r:embed="rId3"/>
          <a:stretch>
            <a:fillRect/>
          </a:stretch>
        </p:blipFill>
        <p:spPr>
          <a:xfrm>
            <a:off x="869533" y="609429"/>
            <a:ext cx="1081504" cy="576462"/>
          </a:xfrm>
          <a:prstGeom prst="rect">
            <a:avLst/>
          </a:prstGeom>
        </p:spPr>
      </p:pic>
      <p:pic>
        <p:nvPicPr>
          <p:cNvPr id="196" name="Picture 195"/>
          <p:cNvPicPr>
            <a:picLocks noChangeAspect="1"/>
          </p:cNvPicPr>
          <p:nvPr/>
        </p:nvPicPr>
        <p:blipFill>
          <a:blip r:embed="rId2"/>
          <a:stretch>
            <a:fillRect/>
          </a:stretch>
        </p:blipFill>
        <p:spPr>
          <a:xfrm>
            <a:off x="1265237" y="1893420"/>
            <a:ext cx="938005" cy="533074"/>
          </a:xfrm>
          <a:prstGeom prst="rect">
            <a:avLst/>
          </a:prstGeom>
        </p:spPr>
      </p:pic>
      <p:grpSp>
        <p:nvGrpSpPr>
          <p:cNvPr id="3" name="Group 2"/>
          <p:cNvGrpSpPr/>
          <p:nvPr/>
        </p:nvGrpSpPr>
        <p:grpSpPr>
          <a:xfrm>
            <a:off x="10321" y="4441068"/>
            <a:ext cx="2016916" cy="2545520"/>
            <a:chOff x="10321" y="4441068"/>
            <a:chExt cx="2016916" cy="2545520"/>
          </a:xfrm>
        </p:grpSpPr>
        <p:sp>
          <p:nvSpPr>
            <p:cNvPr id="125" name="Rectangle 124"/>
            <p:cNvSpPr/>
            <p:nvPr/>
          </p:nvSpPr>
          <p:spPr bwMode="auto">
            <a:xfrm>
              <a:off x="10321" y="4441068"/>
              <a:ext cx="602468" cy="423680"/>
            </a:xfrm>
            <a:prstGeom prst="rect">
              <a:avLst/>
            </a:prstGeom>
            <a:solidFill>
              <a:srgbClr val="9B4F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6" name="Group 125"/>
            <p:cNvGrpSpPr/>
            <p:nvPr/>
          </p:nvGrpSpPr>
          <p:grpSpPr>
            <a:xfrm flipH="1">
              <a:off x="10321" y="4441069"/>
              <a:ext cx="2016916" cy="2545519"/>
              <a:chOff x="-4112869" y="3548411"/>
              <a:chExt cx="2016916" cy="2545519"/>
            </a:xfrm>
          </p:grpSpPr>
          <p:sp>
            <p:nvSpPr>
              <p:cNvPr id="127" name="Rectangle 42"/>
              <p:cNvSpPr>
                <a:spLocks noChangeArrowheads="1"/>
              </p:cNvSpPr>
              <p:nvPr/>
            </p:nvSpPr>
            <p:spPr bwMode="auto">
              <a:xfrm>
                <a:off x="-3554943" y="4905824"/>
                <a:ext cx="616956" cy="1188105"/>
              </a:xfrm>
              <a:prstGeom prst="rect">
                <a:avLst/>
              </a:prstGeom>
              <a:solidFill>
                <a:srgbClr val="442257"/>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46"/>
              <p:cNvSpPr>
                <a:spLocks/>
              </p:cNvSpPr>
              <p:nvPr/>
            </p:nvSpPr>
            <p:spPr bwMode="auto">
              <a:xfrm>
                <a:off x="-3207101" y="4290300"/>
                <a:ext cx="595484" cy="1803629"/>
              </a:xfrm>
              <a:custGeom>
                <a:avLst/>
                <a:gdLst>
                  <a:gd name="T0" fmla="*/ 0 w 416"/>
                  <a:gd name="T1" fmla="*/ 630 h 1260"/>
                  <a:gd name="T2" fmla="*/ 0 w 416"/>
                  <a:gd name="T3" fmla="*/ 1260 h 1260"/>
                  <a:gd name="T4" fmla="*/ 416 w 416"/>
                  <a:gd name="T5" fmla="*/ 1260 h 1260"/>
                  <a:gd name="T6" fmla="*/ 416 w 416"/>
                  <a:gd name="T7" fmla="*/ 0 h 1260"/>
                  <a:gd name="T8" fmla="*/ 0 w 416"/>
                  <a:gd name="T9" fmla="*/ 630 h 1260"/>
                </a:gdLst>
                <a:ahLst/>
                <a:cxnLst>
                  <a:cxn ang="0">
                    <a:pos x="T0" y="T1"/>
                  </a:cxn>
                  <a:cxn ang="0">
                    <a:pos x="T2" y="T3"/>
                  </a:cxn>
                  <a:cxn ang="0">
                    <a:pos x="T4" y="T5"/>
                  </a:cxn>
                  <a:cxn ang="0">
                    <a:pos x="T6" y="T7"/>
                  </a:cxn>
                  <a:cxn ang="0">
                    <a:pos x="T8" y="T9"/>
                  </a:cxn>
                </a:cxnLst>
                <a:rect l="0" t="0" r="r" b="b"/>
                <a:pathLst>
                  <a:path w="416" h="1260">
                    <a:moveTo>
                      <a:pt x="0" y="630"/>
                    </a:moveTo>
                    <a:lnTo>
                      <a:pt x="0" y="1260"/>
                    </a:lnTo>
                    <a:lnTo>
                      <a:pt x="416" y="1260"/>
                    </a:lnTo>
                    <a:lnTo>
                      <a:pt x="416" y="0"/>
                    </a:lnTo>
                    <a:lnTo>
                      <a:pt x="0" y="630"/>
                    </a:lnTo>
                    <a:close/>
                  </a:path>
                </a:pathLst>
              </a:custGeom>
              <a:solidFill>
                <a:srgbClr val="A92A8C"/>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Rectangle 95"/>
              <p:cNvSpPr>
                <a:spLocks noChangeArrowheads="1"/>
              </p:cNvSpPr>
              <p:nvPr/>
            </p:nvSpPr>
            <p:spPr bwMode="auto">
              <a:xfrm>
                <a:off x="-3146980" y="4443466"/>
                <a:ext cx="88750" cy="183226"/>
              </a:xfrm>
              <a:prstGeom prst="rect">
                <a:avLst/>
              </a:prstGeom>
              <a:solidFill>
                <a:srgbClr val="9B4F94"/>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Rectangle 96"/>
              <p:cNvSpPr>
                <a:spLocks noChangeArrowheads="1"/>
              </p:cNvSpPr>
              <p:nvPr/>
            </p:nvSpPr>
            <p:spPr bwMode="auto">
              <a:xfrm>
                <a:off x="-2955165" y="4443466"/>
                <a:ext cx="84456" cy="183226"/>
              </a:xfrm>
              <a:prstGeom prst="rect">
                <a:avLst/>
              </a:prstGeom>
              <a:solidFill>
                <a:srgbClr val="9B4F94"/>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97"/>
              <p:cNvSpPr>
                <a:spLocks noChangeArrowheads="1"/>
              </p:cNvSpPr>
              <p:nvPr/>
            </p:nvSpPr>
            <p:spPr bwMode="auto">
              <a:xfrm>
                <a:off x="-2767645" y="4443466"/>
                <a:ext cx="88750" cy="183226"/>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98"/>
              <p:cNvSpPr>
                <a:spLocks noChangeArrowheads="1"/>
              </p:cNvSpPr>
              <p:nvPr/>
            </p:nvSpPr>
            <p:spPr bwMode="auto">
              <a:xfrm>
                <a:off x="-3146980" y="4716873"/>
                <a:ext cx="88750" cy="184658"/>
              </a:xfrm>
              <a:prstGeom prst="rect">
                <a:avLst/>
              </a:prstGeom>
              <a:solidFill>
                <a:srgbClr val="9B4F94"/>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99"/>
              <p:cNvSpPr>
                <a:spLocks noChangeArrowheads="1"/>
              </p:cNvSpPr>
              <p:nvPr/>
            </p:nvSpPr>
            <p:spPr bwMode="auto">
              <a:xfrm>
                <a:off x="-2955165" y="4716873"/>
                <a:ext cx="84456" cy="184658"/>
              </a:xfrm>
              <a:prstGeom prst="rect">
                <a:avLst/>
              </a:prstGeom>
              <a:solidFill>
                <a:srgbClr val="9B4F94"/>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100"/>
              <p:cNvSpPr>
                <a:spLocks noChangeArrowheads="1"/>
              </p:cNvSpPr>
              <p:nvPr/>
            </p:nvSpPr>
            <p:spPr bwMode="auto">
              <a:xfrm>
                <a:off x="-2767645" y="4716873"/>
                <a:ext cx="88750" cy="184658"/>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101"/>
              <p:cNvSpPr>
                <a:spLocks noChangeArrowheads="1"/>
              </p:cNvSpPr>
              <p:nvPr/>
            </p:nvSpPr>
            <p:spPr bwMode="auto">
              <a:xfrm>
                <a:off x="-3146980" y="4971671"/>
                <a:ext cx="88750" cy="184658"/>
              </a:xfrm>
              <a:prstGeom prst="rect">
                <a:avLst/>
              </a:prstGeom>
              <a:solidFill>
                <a:srgbClr val="9B4F94"/>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102"/>
              <p:cNvSpPr>
                <a:spLocks noChangeArrowheads="1"/>
              </p:cNvSpPr>
              <p:nvPr/>
            </p:nvSpPr>
            <p:spPr bwMode="auto">
              <a:xfrm>
                <a:off x="-2955165" y="4971671"/>
                <a:ext cx="84456" cy="184658"/>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03"/>
              <p:cNvSpPr>
                <a:spLocks noChangeArrowheads="1"/>
              </p:cNvSpPr>
              <p:nvPr/>
            </p:nvSpPr>
            <p:spPr bwMode="auto">
              <a:xfrm>
                <a:off x="-2767645" y="4971671"/>
                <a:ext cx="88750" cy="184658"/>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04"/>
              <p:cNvSpPr>
                <a:spLocks noChangeArrowheads="1"/>
              </p:cNvSpPr>
              <p:nvPr/>
            </p:nvSpPr>
            <p:spPr bwMode="auto">
              <a:xfrm>
                <a:off x="-3146980" y="5227901"/>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105"/>
              <p:cNvSpPr>
                <a:spLocks noChangeArrowheads="1"/>
              </p:cNvSpPr>
              <p:nvPr/>
            </p:nvSpPr>
            <p:spPr bwMode="auto">
              <a:xfrm>
                <a:off x="-2955165" y="5227901"/>
                <a:ext cx="84456"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106"/>
              <p:cNvSpPr>
                <a:spLocks noChangeArrowheads="1"/>
              </p:cNvSpPr>
              <p:nvPr/>
            </p:nvSpPr>
            <p:spPr bwMode="auto">
              <a:xfrm>
                <a:off x="-2767645" y="5227901"/>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107"/>
              <p:cNvSpPr>
                <a:spLocks noChangeArrowheads="1"/>
              </p:cNvSpPr>
              <p:nvPr/>
            </p:nvSpPr>
            <p:spPr bwMode="auto">
              <a:xfrm>
                <a:off x="-3146980" y="5482700"/>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08"/>
              <p:cNvSpPr>
                <a:spLocks noChangeArrowheads="1"/>
              </p:cNvSpPr>
              <p:nvPr/>
            </p:nvSpPr>
            <p:spPr bwMode="auto">
              <a:xfrm>
                <a:off x="-2955165" y="5482700"/>
                <a:ext cx="84456"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09"/>
              <p:cNvSpPr>
                <a:spLocks noChangeArrowheads="1"/>
              </p:cNvSpPr>
              <p:nvPr/>
            </p:nvSpPr>
            <p:spPr bwMode="auto">
              <a:xfrm>
                <a:off x="-2767645" y="5482700"/>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10"/>
              <p:cNvSpPr>
                <a:spLocks noChangeArrowheads="1"/>
              </p:cNvSpPr>
              <p:nvPr/>
            </p:nvSpPr>
            <p:spPr bwMode="auto">
              <a:xfrm>
                <a:off x="-3146980" y="5737498"/>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11"/>
              <p:cNvSpPr>
                <a:spLocks noChangeArrowheads="1"/>
              </p:cNvSpPr>
              <p:nvPr/>
            </p:nvSpPr>
            <p:spPr bwMode="auto">
              <a:xfrm>
                <a:off x="-2955165" y="5737498"/>
                <a:ext cx="84456"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12"/>
              <p:cNvSpPr>
                <a:spLocks noChangeArrowheads="1"/>
              </p:cNvSpPr>
              <p:nvPr/>
            </p:nvSpPr>
            <p:spPr bwMode="auto">
              <a:xfrm>
                <a:off x="-2767645" y="5737498"/>
                <a:ext cx="88750" cy="180363"/>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16"/>
              <p:cNvSpPr>
                <a:spLocks noChangeArrowheads="1"/>
              </p:cNvSpPr>
              <p:nvPr/>
            </p:nvSpPr>
            <p:spPr bwMode="auto">
              <a:xfrm>
                <a:off x="-4112869" y="4486723"/>
                <a:ext cx="321176" cy="1607207"/>
              </a:xfrm>
              <a:prstGeom prst="rect">
                <a:avLst/>
              </a:prstGeom>
              <a:solidFill>
                <a:srgbClr val="682A7A"/>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17"/>
              <p:cNvSpPr>
                <a:spLocks noChangeArrowheads="1"/>
              </p:cNvSpPr>
              <p:nvPr/>
            </p:nvSpPr>
            <p:spPr bwMode="auto">
              <a:xfrm>
                <a:off x="-3954935" y="3570973"/>
                <a:ext cx="634389" cy="2522957"/>
              </a:xfrm>
              <a:prstGeom prst="rect">
                <a:avLst/>
              </a:prstGeom>
              <a:solidFill>
                <a:srgbClr val="A92A8C"/>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20"/>
              <p:cNvSpPr>
                <a:spLocks noChangeArrowheads="1"/>
              </p:cNvSpPr>
              <p:nvPr/>
            </p:nvSpPr>
            <p:spPr bwMode="auto">
              <a:xfrm>
                <a:off x="-3873978" y="3654585"/>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121"/>
              <p:cNvSpPr>
                <a:spLocks noChangeArrowheads="1"/>
              </p:cNvSpPr>
              <p:nvPr/>
            </p:nvSpPr>
            <p:spPr bwMode="auto">
              <a:xfrm>
                <a:off x="-3738606" y="3654585"/>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22"/>
              <p:cNvSpPr>
                <a:spLocks noChangeArrowheads="1"/>
              </p:cNvSpPr>
              <p:nvPr/>
            </p:nvSpPr>
            <p:spPr bwMode="auto">
              <a:xfrm>
                <a:off x="-3603234" y="3654585"/>
                <a:ext cx="65032"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123"/>
              <p:cNvSpPr>
                <a:spLocks noChangeArrowheads="1"/>
              </p:cNvSpPr>
              <p:nvPr/>
            </p:nvSpPr>
            <p:spPr bwMode="auto">
              <a:xfrm>
                <a:off x="-3469190" y="3654585"/>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124"/>
              <p:cNvSpPr>
                <a:spLocks noChangeArrowheads="1"/>
              </p:cNvSpPr>
              <p:nvPr/>
            </p:nvSpPr>
            <p:spPr bwMode="auto">
              <a:xfrm>
                <a:off x="-3873978" y="3890822"/>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125"/>
              <p:cNvSpPr>
                <a:spLocks noChangeArrowheads="1"/>
              </p:cNvSpPr>
              <p:nvPr/>
            </p:nvSpPr>
            <p:spPr bwMode="auto">
              <a:xfrm>
                <a:off x="-3738606" y="3890822"/>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126"/>
              <p:cNvSpPr>
                <a:spLocks noChangeArrowheads="1"/>
              </p:cNvSpPr>
              <p:nvPr/>
            </p:nvSpPr>
            <p:spPr bwMode="auto">
              <a:xfrm>
                <a:off x="-3603234" y="3890822"/>
                <a:ext cx="65032"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27"/>
              <p:cNvSpPr>
                <a:spLocks noChangeArrowheads="1"/>
              </p:cNvSpPr>
              <p:nvPr/>
            </p:nvSpPr>
            <p:spPr bwMode="auto">
              <a:xfrm>
                <a:off x="-3469190" y="3890822"/>
                <a:ext cx="66359"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128"/>
              <p:cNvSpPr>
                <a:spLocks noChangeArrowheads="1"/>
              </p:cNvSpPr>
              <p:nvPr/>
            </p:nvSpPr>
            <p:spPr bwMode="auto">
              <a:xfrm>
                <a:off x="-3873978" y="4127059"/>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129"/>
              <p:cNvSpPr>
                <a:spLocks noChangeArrowheads="1"/>
              </p:cNvSpPr>
              <p:nvPr/>
            </p:nvSpPr>
            <p:spPr bwMode="auto">
              <a:xfrm>
                <a:off x="-3738606" y="4127059"/>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130"/>
              <p:cNvSpPr>
                <a:spLocks noChangeArrowheads="1"/>
              </p:cNvSpPr>
              <p:nvPr/>
            </p:nvSpPr>
            <p:spPr bwMode="auto">
              <a:xfrm>
                <a:off x="-3603234" y="4127059"/>
                <a:ext cx="65032" cy="163242"/>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131"/>
              <p:cNvSpPr>
                <a:spLocks noChangeArrowheads="1"/>
              </p:cNvSpPr>
              <p:nvPr/>
            </p:nvSpPr>
            <p:spPr bwMode="auto">
              <a:xfrm>
                <a:off x="-3469190" y="4127059"/>
                <a:ext cx="66359" cy="163242"/>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132"/>
              <p:cNvSpPr>
                <a:spLocks noChangeArrowheads="1"/>
              </p:cNvSpPr>
              <p:nvPr/>
            </p:nvSpPr>
            <p:spPr bwMode="auto">
              <a:xfrm>
                <a:off x="-3873978" y="4363296"/>
                <a:ext cx="66359" cy="15926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133"/>
              <p:cNvSpPr>
                <a:spLocks noChangeArrowheads="1"/>
              </p:cNvSpPr>
              <p:nvPr/>
            </p:nvSpPr>
            <p:spPr bwMode="auto">
              <a:xfrm>
                <a:off x="-3738606" y="4363296"/>
                <a:ext cx="66359" cy="15926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134"/>
              <p:cNvSpPr>
                <a:spLocks noChangeArrowheads="1"/>
              </p:cNvSpPr>
              <p:nvPr/>
            </p:nvSpPr>
            <p:spPr bwMode="auto">
              <a:xfrm>
                <a:off x="-3603234" y="4363296"/>
                <a:ext cx="65032" cy="159261"/>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135"/>
              <p:cNvSpPr>
                <a:spLocks noChangeArrowheads="1"/>
              </p:cNvSpPr>
              <p:nvPr/>
            </p:nvSpPr>
            <p:spPr bwMode="auto">
              <a:xfrm>
                <a:off x="-3469190" y="4363296"/>
                <a:ext cx="66359" cy="159261"/>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136"/>
              <p:cNvSpPr>
                <a:spLocks noChangeArrowheads="1"/>
              </p:cNvSpPr>
              <p:nvPr/>
            </p:nvSpPr>
            <p:spPr bwMode="auto">
              <a:xfrm>
                <a:off x="-3873978" y="4595551"/>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37"/>
              <p:cNvSpPr>
                <a:spLocks noChangeArrowheads="1"/>
              </p:cNvSpPr>
              <p:nvPr/>
            </p:nvSpPr>
            <p:spPr bwMode="auto">
              <a:xfrm>
                <a:off x="-3738606" y="4595551"/>
                <a:ext cx="66359" cy="1645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138"/>
              <p:cNvSpPr>
                <a:spLocks noChangeArrowheads="1"/>
              </p:cNvSpPr>
              <p:nvPr/>
            </p:nvSpPr>
            <p:spPr bwMode="auto">
              <a:xfrm>
                <a:off x="-3603234" y="4595551"/>
                <a:ext cx="65032"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139"/>
              <p:cNvSpPr>
                <a:spLocks noChangeArrowheads="1"/>
              </p:cNvSpPr>
              <p:nvPr/>
            </p:nvSpPr>
            <p:spPr bwMode="auto">
              <a:xfrm>
                <a:off x="-3469190" y="4595551"/>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140"/>
              <p:cNvSpPr>
                <a:spLocks noChangeArrowheads="1"/>
              </p:cNvSpPr>
              <p:nvPr/>
            </p:nvSpPr>
            <p:spPr bwMode="auto">
              <a:xfrm>
                <a:off x="-3873978" y="4831788"/>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141"/>
              <p:cNvSpPr>
                <a:spLocks noChangeArrowheads="1"/>
              </p:cNvSpPr>
              <p:nvPr/>
            </p:nvSpPr>
            <p:spPr bwMode="auto">
              <a:xfrm>
                <a:off x="-3738606" y="4831788"/>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142"/>
              <p:cNvSpPr>
                <a:spLocks noChangeArrowheads="1"/>
              </p:cNvSpPr>
              <p:nvPr/>
            </p:nvSpPr>
            <p:spPr bwMode="auto">
              <a:xfrm>
                <a:off x="-3603234" y="4831788"/>
                <a:ext cx="65032" cy="164570"/>
              </a:xfrm>
              <a:prstGeom prst="rect">
                <a:avLst/>
              </a:prstGeom>
              <a:solidFill>
                <a:srgbClr val="2172B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Rectangle 143"/>
              <p:cNvSpPr>
                <a:spLocks noChangeArrowheads="1"/>
              </p:cNvSpPr>
              <p:nvPr/>
            </p:nvSpPr>
            <p:spPr bwMode="auto">
              <a:xfrm>
                <a:off x="-3469190" y="4831788"/>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Rectangle 144"/>
              <p:cNvSpPr>
                <a:spLocks noChangeArrowheads="1"/>
              </p:cNvSpPr>
              <p:nvPr/>
            </p:nvSpPr>
            <p:spPr bwMode="auto">
              <a:xfrm>
                <a:off x="-3873978" y="5068025"/>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Rectangle 145"/>
              <p:cNvSpPr>
                <a:spLocks noChangeArrowheads="1"/>
              </p:cNvSpPr>
              <p:nvPr/>
            </p:nvSpPr>
            <p:spPr bwMode="auto">
              <a:xfrm>
                <a:off x="-3738606" y="5068025"/>
                <a:ext cx="66359" cy="164570"/>
              </a:xfrm>
              <a:prstGeom prst="rect">
                <a:avLst/>
              </a:prstGeom>
              <a:solidFill>
                <a:srgbClr val="1EBB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Rectangle 146"/>
              <p:cNvSpPr>
                <a:spLocks noChangeArrowheads="1"/>
              </p:cNvSpPr>
              <p:nvPr/>
            </p:nvSpPr>
            <p:spPr bwMode="auto">
              <a:xfrm>
                <a:off x="-3603234" y="5068025"/>
                <a:ext cx="65032" cy="164570"/>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Rectangle 147"/>
              <p:cNvSpPr>
                <a:spLocks noChangeArrowheads="1"/>
              </p:cNvSpPr>
              <p:nvPr/>
            </p:nvSpPr>
            <p:spPr bwMode="auto">
              <a:xfrm>
                <a:off x="-3469190" y="5068025"/>
                <a:ext cx="66359" cy="164570"/>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Rectangle 148"/>
              <p:cNvSpPr>
                <a:spLocks noChangeArrowheads="1"/>
              </p:cNvSpPr>
              <p:nvPr/>
            </p:nvSpPr>
            <p:spPr bwMode="auto">
              <a:xfrm>
                <a:off x="-3873978" y="5305589"/>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Rectangle 149"/>
              <p:cNvSpPr>
                <a:spLocks noChangeArrowheads="1"/>
              </p:cNvSpPr>
              <p:nvPr/>
            </p:nvSpPr>
            <p:spPr bwMode="auto">
              <a:xfrm>
                <a:off x="-3738606" y="5305589"/>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Rectangle 150"/>
              <p:cNvSpPr>
                <a:spLocks noChangeArrowheads="1"/>
              </p:cNvSpPr>
              <p:nvPr/>
            </p:nvSpPr>
            <p:spPr bwMode="auto">
              <a:xfrm>
                <a:off x="-3603234" y="5305589"/>
                <a:ext cx="65032"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Rectangle 151"/>
              <p:cNvSpPr>
                <a:spLocks noChangeArrowheads="1"/>
              </p:cNvSpPr>
              <p:nvPr/>
            </p:nvSpPr>
            <p:spPr bwMode="auto">
              <a:xfrm>
                <a:off x="-3469190" y="5305589"/>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Rectangle 152"/>
              <p:cNvSpPr>
                <a:spLocks noChangeArrowheads="1"/>
              </p:cNvSpPr>
              <p:nvPr/>
            </p:nvSpPr>
            <p:spPr bwMode="auto">
              <a:xfrm>
                <a:off x="-3873978" y="5541826"/>
                <a:ext cx="66359" cy="159261"/>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Rectangle 153"/>
              <p:cNvSpPr>
                <a:spLocks noChangeArrowheads="1"/>
              </p:cNvSpPr>
              <p:nvPr/>
            </p:nvSpPr>
            <p:spPr bwMode="auto">
              <a:xfrm>
                <a:off x="-3738606" y="5541826"/>
                <a:ext cx="66359" cy="159261"/>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154"/>
              <p:cNvSpPr>
                <a:spLocks noChangeArrowheads="1"/>
              </p:cNvSpPr>
              <p:nvPr/>
            </p:nvSpPr>
            <p:spPr bwMode="auto">
              <a:xfrm>
                <a:off x="-3603234" y="5541826"/>
                <a:ext cx="65032" cy="159261"/>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155"/>
              <p:cNvSpPr>
                <a:spLocks noChangeArrowheads="1"/>
              </p:cNvSpPr>
              <p:nvPr/>
            </p:nvSpPr>
            <p:spPr bwMode="auto">
              <a:xfrm>
                <a:off x="-3469190" y="5541826"/>
                <a:ext cx="66359" cy="159261"/>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156"/>
              <p:cNvSpPr>
                <a:spLocks noChangeArrowheads="1"/>
              </p:cNvSpPr>
              <p:nvPr/>
            </p:nvSpPr>
            <p:spPr bwMode="auto">
              <a:xfrm>
                <a:off x="-3873978" y="5774081"/>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Rectangle 157"/>
              <p:cNvSpPr>
                <a:spLocks noChangeArrowheads="1"/>
              </p:cNvSpPr>
              <p:nvPr/>
            </p:nvSpPr>
            <p:spPr bwMode="auto">
              <a:xfrm>
                <a:off x="-3738606" y="5774081"/>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Rectangle 158"/>
              <p:cNvSpPr>
                <a:spLocks noChangeArrowheads="1"/>
              </p:cNvSpPr>
              <p:nvPr/>
            </p:nvSpPr>
            <p:spPr bwMode="auto">
              <a:xfrm>
                <a:off x="-3603234" y="5774081"/>
                <a:ext cx="65032"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Rectangle 159"/>
              <p:cNvSpPr>
                <a:spLocks noChangeArrowheads="1"/>
              </p:cNvSpPr>
              <p:nvPr/>
            </p:nvSpPr>
            <p:spPr bwMode="auto">
              <a:xfrm>
                <a:off x="-3469190" y="5774081"/>
                <a:ext cx="66359" cy="163242"/>
              </a:xfrm>
              <a:prstGeom prst="rect">
                <a:avLst/>
              </a:prstGeom>
              <a:solidFill>
                <a:srgbClr val="5C2D91"/>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115"/>
              <p:cNvSpPr>
                <a:spLocks/>
              </p:cNvSpPr>
              <p:nvPr/>
            </p:nvSpPr>
            <p:spPr bwMode="auto">
              <a:xfrm>
                <a:off x="-2697163" y="3548411"/>
                <a:ext cx="601210" cy="2545519"/>
              </a:xfrm>
              <a:custGeom>
                <a:avLst/>
                <a:gdLst>
                  <a:gd name="T0" fmla="*/ 0 w 453"/>
                  <a:gd name="T1" fmla="*/ 318 h 1918"/>
                  <a:gd name="T2" fmla="*/ 453 w 453"/>
                  <a:gd name="T3" fmla="*/ 0 h 1918"/>
                  <a:gd name="T4" fmla="*/ 453 w 453"/>
                  <a:gd name="T5" fmla="*/ 1918 h 1918"/>
                  <a:gd name="T6" fmla="*/ 0 w 453"/>
                  <a:gd name="T7" fmla="*/ 1918 h 1918"/>
                  <a:gd name="T8" fmla="*/ 0 w 453"/>
                  <a:gd name="T9" fmla="*/ 318 h 1918"/>
                </a:gdLst>
                <a:ahLst/>
                <a:cxnLst>
                  <a:cxn ang="0">
                    <a:pos x="T0" y="T1"/>
                  </a:cxn>
                  <a:cxn ang="0">
                    <a:pos x="T2" y="T3"/>
                  </a:cxn>
                  <a:cxn ang="0">
                    <a:pos x="T4" y="T5"/>
                  </a:cxn>
                  <a:cxn ang="0">
                    <a:pos x="T6" y="T7"/>
                  </a:cxn>
                  <a:cxn ang="0">
                    <a:pos x="T8" y="T9"/>
                  </a:cxn>
                </a:cxnLst>
                <a:rect l="0" t="0" r="r" b="b"/>
                <a:pathLst>
                  <a:path w="453" h="1918">
                    <a:moveTo>
                      <a:pt x="0" y="318"/>
                    </a:moveTo>
                    <a:lnTo>
                      <a:pt x="453" y="0"/>
                    </a:lnTo>
                    <a:lnTo>
                      <a:pt x="453" y="1918"/>
                    </a:lnTo>
                    <a:lnTo>
                      <a:pt x="0" y="1918"/>
                    </a:lnTo>
                    <a:lnTo>
                      <a:pt x="0" y="318"/>
                    </a:lnTo>
                    <a:close/>
                  </a:path>
                </a:pathLst>
              </a:custGeom>
              <a:solidFill>
                <a:srgbClr val="9B4F94"/>
              </a:solidFill>
              <a:ln>
                <a:noFill/>
              </a:ln>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Line 160"/>
              <p:cNvSpPr>
                <a:spLocks noChangeShapeType="1"/>
              </p:cNvSpPr>
              <p:nvPr/>
            </p:nvSpPr>
            <p:spPr bwMode="auto">
              <a:xfrm>
                <a:off x="-2187529"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Line 161"/>
              <p:cNvSpPr>
                <a:spLocks noChangeShapeType="1"/>
              </p:cNvSpPr>
              <p:nvPr/>
            </p:nvSpPr>
            <p:spPr bwMode="auto">
              <a:xfrm>
                <a:off x="-2292375"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Line 162"/>
              <p:cNvSpPr>
                <a:spLocks noChangeShapeType="1"/>
              </p:cNvSpPr>
              <p:nvPr/>
            </p:nvSpPr>
            <p:spPr bwMode="auto">
              <a:xfrm>
                <a:off x="-2401203"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Line 163"/>
              <p:cNvSpPr>
                <a:spLocks noChangeShapeType="1"/>
              </p:cNvSpPr>
              <p:nvPr/>
            </p:nvSpPr>
            <p:spPr bwMode="auto">
              <a:xfrm>
                <a:off x="-2507377"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Line 164"/>
              <p:cNvSpPr>
                <a:spLocks noChangeShapeType="1"/>
              </p:cNvSpPr>
              <p:nvPr/>
            </p:nvSpPr>
            <p:spPr bwMode="auto">
              <a:xfrm>
                <a:off x="-2612224" y="3548411"/>
                <a:ext cx="0" cy="2545519"/>
              </a:xfrm>
              <a:prstGeom prst="line">
                <a:avLst/>
              </a:prstGeom>
              <a:noFill/>
              <a:ln w="26988" cap="flat">
                <a:solidFill>
                  <a:srgbClr val="D2D2D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98" name="Isosceles Triangle 197"/>
            <p:cNvSpPr/>
            <p:nvPr/>
          </p:nvSpPr>
          <p:spPr bwMode="auto">
            <a:xfrm rot="10800000">
              <a:off x="608878" y="5312101"/>
              <a:ext cx="511264" cy="771991"/>
            </a:xfrm>
            <a:prstGeom prst="triangle">
              <a:avLst>
                <a:gd name="adj" fmla="val 0"/>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9" name="Isosceles Triangle 198"/>
          <p:cNvSpPr/>
          <p:nvPr/>
        </p:nvSpPr>
        <p:spPr bwMode="auto">
          <a:xfrm rot="10800000" flipH="1">
            <a:off x="5066847" y="5519349"/>
            <a:ext cx="392906" cy="564742"/>
          </a:xfrm>
          <a:prstGeom prst="triangle">
            <a:avLst>
              <a:gd name="adj" fmla="val 0"/>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Rectangle 200"/>
          <p:cNvSpPr/>
          <p:nvPr/>
        </p:nvSpPr>
        <p:spPr bwMode="auto">
          <a:xfrm>
            <a:off x="6215675" y="0"/>
            <a:ext cx="6220800" cy="6986588"/>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20" tIns="45659" rIns="91320" bIns="45659" numCol="1" rtlCol="0" anchor="ctr" anchorCtr="0" compatLnSpc="1">
            <a:prstTxWarp prst="textNoShape">
              <a:avLst/>
            </a:prstTxWarp>
          </a:bodyPr>
          <a:lstStyle/>
          <a:p>
            <a:pPr algn="ctr" defTabSz="912938" fontAlgn="base">
              <a:lnSpc>
                <a:spcPct val="90000"/>
              </a:lnSpc>
              <a:spcBef>
                <a:spcPct val="0"/>
              </a:spcBef>
              <a:spcAft>
                <a:spcPct val="0"/>
              </a:spcAft>
              <a:defRPr/>
            </a:pPr>
            <a:endParaRPr lang="en-US" sz="1998" spc="-50" dirty="0">
              <a:gradFill>
                <a:gsLst>
                  <a:gs pos="0">
                    <a:srgbClr val="FFFFFF"/>
                  </a:gs>
                  <a:gs pos="100000">
                    <a:srgbClr val="FFFFFF"/>
                  </a:gs>
                </a:gsLst>
                <a:lin ang="5400000" scaled="0"/>
              </a:gradFill>
              <a:latin typeface="Segoe UI"/>
            </a:endParaRPr>
          </a:p>
        </p:txBody>
      </p:sp>
      <p:sp>
        <p:nvSpPr>
          <p:cNvPr id="203" name="TextBox 202"/>
          <p:cNvSpPr txBox="1"/>
          <p:nvPr/>
        </p:nvSpPr>
        <p:spPr>
          <a:xfrm>
            <a:off x="6215676" y="1821"/>
            <a:ext cx="6222060" cy="6984766"/>
          </a:xfrm>
          <a:prstGeom prst="rect">
            <a:avLst/>
          </a:prstGeom>
          <a:solidFill>
            <a:schemeClr val="bg1"/>
          </a:solidFill>
        </p:spPr>
        <p:txBody>
          <a:bodyPr wrap="square" lIns="182880" tIns="0" bIns="0" rtlCol="0" anchor="ctr" anchorCtr="0">
            <a:noAutofit/>
          </a:bodyPr>
          <a:lstStyle/>
          <a:p>
            <a:pPr lvl="0" algn="ctr" defTabSz="932742">
              <a:spcAft>
                <a:spcPts val="1110"/>
              </a:spcAft>
              <a:defRPr/>
            </a:pPr>
            <a:endParaRPr kumimoji="0" lang="en-US" sz="2800" b="0" i="0" u="none" strike="noStrike" kern="1200" cap="none" spc="40" normalizeH="0" baseline="0" noProof="0" dirty="0">
              <a:ln>
                <a:noFill/>
              </a:ln>
              <a:gradFill>
                <a:gsLst>
                  <a:gs pos="7258">
                    <a:srgbClr val="FFFFFF"/>
                  </a:gs>
                  <a:gs pos="19000">
                    <a:srgbClr val="FFFFFF"/>
                  </a:gs>
                </a:gsLst>
                <a:lin ang="5400000" scaled="1"/>
              </a:gradFill>
              <a:effectLst/>
              <a:uLnTx/>
              <a:uFillTx/>
              <a:latin typeface="Segoe UI Light"/>
              <a:ea typeface="+mn-ea"/>
              <a:cs typeface="Segoe UI Semibold" panose="020B0702040204020203" pitchFamily="34" charset="0"/>
            </a:endParaRPr>
          </a:p>
        </p:txBody>
      </p:sp>
      <p:sp>
        <p:nvSpPr>
          <p:cNvPr id="100" name="Freeform 8"/>
          <p:cNvSpPr>
            <a:spLocks/>
          </p:cNvSpPr>
          <p:nvPr/>
        </p:nvSpPr>
        <p:spPr bwMode="auto">
          <a:xfrm>
            <a:off x="3054349" y="2274094"/>
            <a:ext cx="573088" cy="344488"/>
          </a:xfrm>
          <a:custGeom>
            <a:avLst/>
            <a:gdLst>
              <a:gd name="T0" fmla="*/ 660 w 660"/>
              <a:gd name="T1" fmla="*/ 295 h 399"/>
              <a:gd name="T2" fmla="*/ 660 w 660"/>
              <a:gd name="T3" fmla="*/ 295 h 399"/>
              <a:gd name="T4" fmla="*/ 597 w 660"/>
              <a:gd name="T5" fmla="*/ 200 h 399"/>
              <a:gd name="T6" fmla="*/ 496 w 660"/>
              <a:gd name="T7" fmla="*/ 113 h 399"/>
              <a:gd name="T8" fmla="*/ 488 w 660"/>
              <a:gd name="T9" fmla="*/ 114 h 399"/>
              <a:gd name="T10" fmla="*/ 488 w 660"/>
              <a:gd name="T11" fmla="*/ 113 h 399"/>
              <a:gd name="T12" fmla="*/ 375 w 660"/>
              <a:gd name="T13" fmla="*/ 0 h 399"/>
              <a:gd name="T14" fmla="*/ 273 w 660"/>
              <a:gd name="T15" fmla="*/ 63 h 399"/>
              <a:gd name="T16" fmla="*/ 237 w 660"/>
              <a:gd name="T17" fmla="*/ 56 h 399"/>
              <a:gd name="T18" fmla="*/ 134 w 660"/>
              <a:gd name="T19" fmla="*/ 159 h 399"/>
              <a:gd name="T20" fmla="*/ 134 w 660"/>
              <a:gd name="T21" fmla="*/ 160 h 399"/>
              <a:gd name="T22" fmla="*/ 119 w 660"/>
              <a:gd name="T23" fmla="*/ 159 h 399"/>
              <a:gd name="T24" fmla="*/ 0 w 660"/>
              <a:gd name="T25" fmla="*/ 277 h 399"/>
              <a:gd name="T26" fmla="*/ 116 w 660"/>
              <a:gd name="T27" fmla="*/ 398 h 399"/>
              <a:gd name="T28" fmla="*/ 572 w 660"/>
              <a:gd name="T29" fmla="*/ 399 h 399"/>
              <a:gd name="T30" fmla="*/ 660 w 660"/>
              <a:gd name="T31" fmla="*/ 295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0" h="399">
                <a:moveTo>
                  <a:pt x="660" y="295"/>
                </a:moveTo>
                <a:lnTo>
                  <a:pt x="660" y="295"/>
                </a:lnTo>
                <a:cubicBezTo>
                  <a:pt x="660" y="252"/>
                  <a:pt x="634" y="216"/>
                  <a:pt x="597" y="200"/>
                </a:cubicBezTo>
                <a:cubicBezTo>
                  <a:pt x="589" y="151"/>
                  <a:pt x="547" y="113"/>
                  <a:pt x="496" y="113"/>
                </a:cubicBezTo>
                <a:cubicBezTo>
                  <a:pt x="493" y="113"/>
                  <a:pt x="491" y="114"/>
                  <a:pt x="488" y="114"/>
                </a:cubicBezTo>
                <a:lnTo>
                  <a:pt x="488" y="113"/>
                </a:lnTo>
                <a:cubicBezTo>
                  <a:pt x="488" y="51"/>
                  <a:pt x="437" y="0"/>
                  <a:pt x="375" y="0"/>
                </a:cubicBezTo>
                <a:cubicBezTo>
                  <a:pt x="330" y="0"/>
                  <a:pt x="292" y="26"/>
                  <a:pt x="273" y="63"/>
                </a:cubicBezTo>
                <a:cubicBezTo>
                  <a:pt x="262" y="59"/>
                  <a:pt x="250" y="56"/>
                  <a:pt x="237" y="56"/>
                </a:cubicBezTo>
                <a:cubicBezTo>
                  <a:pt x="180" y="56"/>
                  <a:pt x="134" y="102"/>
                  <a:pt x="134" y="159"/>
                </a:cubicBezTo>
                <a:lnTo>
                  <a:pt x="134" y="160"/>
                </a:lnTo>
                <a:cubicBezTo>
                  <a:pt x="129" y="159"/>
                  <a:pt x="124" y="159"/>
                  <a:pt x="119" y="159"/>
                </a:cubicBezTo>
                <a:cubicBezTo>
                  <a:pt x="53" y="159"/>
                  <a:pt x="0" y="212"/>
                  <a:pt x="0" y="277"/>
                </a:cubicBezTo>
                <a:cubicBezTo>
                  <a:pt x="0" y="342"/>
                  <a:pt x="50" y="398"/>
                  <a:pt x="116" y="398"/>
                </a:cubicBezTo>
                <a:lnTo>
                  <a:pt x="572" y="399"/>
                </a:lnTo>
                <a:cubicBezTo>
                  <a:pt x="621" y="390"/>
                  <a:pt x="660" y="346"/>
                  <a:pt x="660" y="295"/>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nvGrpSpPr>
          <p:cNvPr id="2" name="Group 1"/>
          <p:cNvGrpSpPr/>
          <p:nvPr/>
        </p:nvGrpSpPr>
        <p:grpSpPr>
          <a:xfrm>
            <a:off x="4687887" y="2583656"/>
            <a:ext cx="2139950" cy="1290638"/>
            <a:chOff x="4383087" y="2278856"/>
            <a:chExt cx="2139950" cy="1290638"/>
          </a:xfrm>
        </p:grpSpPr>
        <p:sp>
          <p:nvSpPr>
            <p:cNvPr id="222" name="Freeform 6"/>
            <p:cNvSpPr>
              <a:spLocks/>
            </p:cNvSpPr>
            <p:nvPr/>
          </p:nvSpPr>
          <p:spPr bwMode="auto">
            <a:xfrm>
              <a:off x="4383087" y="2278856"/>
              <a:ext cx="2139950" cy="1290638"/>
            </a:xfrm>
            <a:custGeom>
              <a:avLst/>
              <a:gdLst>
                <a:gd name="T0" fmla="*/ 2466 w 2466"/>
                <a:gd name="T1" fmla="*/ 1102 h 1489"/>
                <a:gd name="T2" fmla="*/ 2466 w 2466"/>
                <a:gd name="T3" fmla="*/ 1102 h 1489"/>
                <a:gd name="T4" fmla="*/ 2229 w 2466"/>
                <a:gd name="T5" fmla="*/ 748 h 1489"/>
                <a:gd name="T6" fmla="*/ 1851 w 2466"/>
                <a:gd name="T7" fmla="*/ 424 h 1489"/>
                <a:gd name="T8" fmla="*/ 1823 w 2466"/>
                <a:gd name="T9" fmla="*/ 425 h 1489"/>
                <a:gd name="T10" fmla="*/ 1823 w 2466"/>
                <a:gd name="T11" fmla="*/ 424 h 1489"/>
                <a:gd name="T12" fmla="*/ 1400 w 2466"/>
                <a:gd name="T13" fmla="*/ 0 h 1489"/>
                <a:gd name="T14" fmla="*/ 1020 w 2466"/>
                <a:gd name="T15" fmla="*/ 235 h 1489"/>
                <a:gd name="T16" fmla="*/ 884 w 2466"/>
                <a:gd name="T17" fmla="*/ 211 h 1489"/>
                <a:gd name="T18" fmla="*/ 502 w 2466"/>
                <a:gd name="T19" fmla="*/ 593 h 1489"/>
                <a:gd name="T20" fmla="*/ 502 w 2466"/>
                <a:gd name="T21" fmla="*/ 598 h 1489"/>
                <a:gd name="T22" fmla="*/ 442 w 2466"/>
                <a:gd name="T23" fmla="*/ 593 h 1489"/>
                <a:gd name="T24" fmla="*/ 0 w 2466"/>
                <a:gd name="T25" fmla="*/ 1035 h 1489"/>
                <a:gd name="T26" fmla="*/ 432 w 2466"/>
                <a:gd name="T27" fmla="*/ 1488 h 1489"/>
                <a:gd name="T28" fmla="*/ 2138 w 2466"/>
                <a:gd name="T29" fmla="*/ 1489 h 1489"/>
                <a:gd name="T30" fmla="*/ 2466 w 2466"/>
                <a:gd name="T31" fmla="*/ 1102 h 1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66" h="1489">
                  <a:moveTo>
                    <a:pt x="2466" y="1102"/>
                  </a:moveTo>
                  <a:lnTo>
                    <a:pt x="2466" y="1102"/>
                  </a:lnTo>
                  <a:cubicBezTo>
                    <a:pt x="2466" y="942"/>
                    <a:pt x="2368" y="806"/>
                    <a:pt x="2229" y="748"/>
                  </a:cubicBezTo>
                  <a:cubicBezTo>
                    <a:pt x="2201" y="565"/>
                    <a:pt x="2042" y="424"/>
                    <a:pt x="1851" y="424"/>
                  </a:cubicBezTo>
                  <a:cubicBezTo>
                    <a:pt x="1842" y="424"/>
                    <a:pt x="1832" y="424"/>
                    <a:pt x="1823" y="425"/>
                  </a:cubicBezTo>
                  <a:lnTo>
                    <a:pt x="1823" y="424"/>
                  </a:lnTo>
                  <a:cubicBezTo>
                    <a:pt x="1823" y="190"/>
                    <a:pt x="1634" y="0"/>
                    <a:pt x="1400" y="0"/>
                  </a:cubicBezTo>
                  <a:cubicBezTo>
                    <a:pt x="1233" y="0"/>
                    <a:pt x="1089" y="96"/>
                    <a:pt x="1020" y="235"/>
                  </a:cubicBezTo>
                  <a:cubicBezTo>
                    <a:pt x="978" y="220"/>
                    <a:pt x="932" y="211"/>
                    <a:pt x="884" y="211"/>
                  </a:cubicBezTo>
                  <a:cubicBezTo>
                    <a:pt x="673" y="211"/>
                    <a:pt x="502" y="382"/>
                    <a:pt x="502" y="593"/>
                  </a:cubicBezTo>
                  <a:cubicBezTo>
                    <a:pt x="502" y="595"/>
                    <a:pt x="502" y="596"/>
                    <a:pt x="502" y="598"/>
                  </a:cubicBezTo>
                  <a:cubicBezTo>
                    <a:pt x="482" y="595"/>
                    <a:pt x="462" y="593"/>
                    <a:pt x="442" y="593"/>
                  </a:cubicBezTo>
                  <a:cubicBezTo>
                    <a:pt x="198" y="593"/>
                    <a:pt x="0" y="791"/>
                    <a:pt x="0" y="1035"/>
                  </a:cubicBezTo>
                  <a:cubicBezTo>
                    <a:pt x="0" y="1280"/>
                    <a:pt x="188" y="1488"/>
                    <a:pt x="432" y="1488"/>
                  </a:cubicBezTo>
                  <a:lnTo>
                    <a:pt x="2138" y="1489"/>
                  </a:lnTo>
                  <a:cubicBezTo>
                    <a:pt x="2318" y="1458"/>
                    <a:pt x="2466" y="1291"/>
                    <a:pt x="2466" y="1102"/>
                  </a:cubicBezTo>
                  <a:close/>
                </a:path>
              </a:pathLst>
            </a:custGeom>
            <a:solidFill>
              <a:srgbClr val="CBE7F8"/>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sp>
          <p:nvSpPr>
            <p:cNvPr id="223" name="Freeform 7"/>
            <p:cNvSpPr>
              <a:spLocks noEditPoints="1"/>
            </p:cNvSpPr>
            <p:nvPr/>
          </p:nvSpPr>
          <p:spPr bwMode="auto">
            <a:xfrm>
              <a:off x="5037137" y="2645569"/>
              <a:ext cx="1485900" cy="923925"/>
            </a:xfrm>
            <a:custGeom>
              <a:avLst/>
              <a:gdLst>
                <a:gd name="T0" fmla="*/ 1384 w 1712"/>
                <a:gd name="T1" fmla="*/ 1065 h 1065"/>
                <a:gd name="T2" fmla="*/ 1384 w 1712"/>
                <a:gd name="T3" fmla="*/ 1065 h 1065"/>
                <a:gd name="T4" fmla="*/ 0 w 1712"/>
                <a:gd name="T5" fmla="*/ 1064 h 1065"/>
                <a:gd name="T6" fmla="*/ 1069 w 1712"/>
                <a:gd name="T7" fmla="*/ 1 h 1065"/>
                <a:gd name="T8" fmla="*/ 1097 w 1712"/>
                <a:gd name="T9" fmla="*/ 0 h 1065"/>
                <a:gd name="T10" fmla="*/ 1475 w 1712"/>
                <a:gd name="T11" fmla="*/ 324 h 1065"/>
                <a:gd name="T12" fmla="*/ 1712 w 1712"/>
                <a:gd name="T13" fmla="*/ 678 h 1065"/>
                <a:gd name="T14" fmla="*/ 1384 w 1712"/>
                <a:gd name="T15" fmla="*/ 1065 h 1065"/>
                <a:gd name="T16" fmla="*/ 1069 w 1712"/>
                <a:gd name="T17" fmla="*/ 1 h 1065"/>
                <a:gd name="T18" fmla="*/ 1069 w 1712"/>
                <a:gd name="T19" fmla="*/ 1 h 1065"/>
                <a:gd name="T20" fmla="*/ 1069 w 1712"/>
                <a:gd name="T21" fmla="*/ 1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2" h="1065">
                  <a:moveTo>
                    <a:pt x="1384" y="1065"/>
                  </a:moveTo>
                  <a:lnTo>
                    <a:pt x="1384" y="1065"/>
                  </a:lnTo>
                  <a:lnTo>
                    <a:pt x="0" y="1064"/>
                  </a:lnTo>
                  <a:lnTo>
                    <a:pt x="1069" y="1"/>
                  </a:lnTo>
                  <a:cubicBezTo>
                    <a:pt x="1078" y="0"/>
                    <a:pt x="1088" y="0"/>
                    <a:pt x="1097" y="0"/>
                  </a:cubicBezTo>
                  <a:cubicBezTo>
                    <a:pt x="1288" y="0"/>
                    <a:pt x="1447" y="141"/>
                    <a:pt x="1475" y="324"/>
                  </a:cubicBezTo>
                  <a:cubicBezTo>
                    <a:pt x="1614" y="382"/>
                    <a:pt x="1712" y="518"/>
                    <a:pt x="1712" y="678"/>
                  </a:cubicBezTo>
                  <a:cubicBezTo>
                    <a:pt x="1712" y="867"/>
                    <a:pt x="1564" y="1034"/>
                    <a:pt x="1384" y="1065"/>
                  </a:cubicBezTo>
                  <a:close/>
                  <a:moveTo>
                    <a:pt x="1069" y="1"/>
                  </a:moveTo>
                  <a:lnTo>
                    <a:pt x="1069" y="1"/>
                  </a:lnTo>
                  <a:lnTo>
                    <a:pt x="1069" y="1"/>
                  </a:lnTo>
                  <a:close/>
                </a:path>
              </a:pathLst>
            </a:custGeom>
            <a:solidFill>
              <a:srgbClr val="B0D7F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a:p>
          </p:txBody>
        </p:sp>
      </p:grpSp>
      <p:sp>
        <p:nvSpPr>
          <p:cNvPr id="97" name="TextBox 96"/>
          <p:cNvSpPr txBox="1"/>
          <p:nvPr/>
        </p:nvSpPr>
        <p:spPr>
          <a:xfrm>
            <a:off x="6587638" y="1107940"/>
            <a:ext cx="5476875" cy="1268562"/>
          </a:xfrm>
          <a:prstGeom prst="rect">
            <a:avLst/>
          </a:prstGeom>
          <a:noFill/>
        </p:spPr>
        <p:txBody>
          <a:bodyPr wrap="square" lIns="182880" tIns="0" bIns="0" rtlCol="0" anchor="ctr" anchorCtr="0">
            <a:noAutofit/>
          </a:bodyPr>
          <a:lstStyle/>
          <a:p>
            <a:pPr marL="0" marR="0" lvl="0" indent="0" algn="ctr" defTabSz="932742" rtl="0" eaLnBrk="1" fontAlgn="auto" latinLnBrk="0" hangingPunct="1">
              <a:lnSpc>
                <a:spcPct val="100000"/>
              </a:lnSpc>
              <a:spcBef>
                <a:spcPts val="0"/>
              </a:spcBef>
              <a:spcAft>
                <a:spcPts val="1110"/>
              </a:spcAft>
              <a:buClrTx/>
              <a:buSzTx/>
              <a:buFontTx/>
              <a:buNone/>
              <a:tabLst/>
              <a:defRPr/>
            </a:pPr>
            <a:r>
              <a:rPr kumimoji="0" lang="en-US" sz="2800" b="0" i="0" u="none" strike="noStrike" kern="1200" cap="none" spc="20" normalizeH="0" noProof="0" dirty="0">
                <a:ln>
                  <a:noFill/>
                </a:ln>
                <a:solidFill>
                  <a:schemeClr val="bg1">
                    <a:lumMod val="50000"/>
                  </a:schemeClr>
                </a:solidFill>
                <a:effectLst/>
                <a:uLnTx/>
                <a:uFillTx/>
                <a:latin typeface="Segoe UI Light"/>
                <a:ea typeface="+mn-ea"/>
                <a:cs typeface="Segoe UI Semibold" panose="020B0702040204020203" pitchFamily="34" charset="0"/>
              </a:rPr>
              <a:t>Open, flexible and extensible</a:t>
            </a:r>
            <a:br>
              <a:rPr kumimoji="0" lang="en-US" sz="2800" b="0" i="0" u="none" strike="noStrike" kern="1200" cap="none" spc="20" normalizeH="0" noProof="0" dirty="0">
                <a:ln>
                  <a:noFill/>
                </a:ln>
                <a:solidFill>
                  <a:schemeClr val="bg1">
                    <a:lumMod val="50000"/>
                  </a:schemeClr>
                </a:solidFill>
                <a:effectLst/>
                <a:uLnTx/>
                <a:uFillTx/>
                <a:latin typeface="Segoe UI Light"/>
                <a:ea typeface="+mn-ea"/>
                <a:cs typeface="Segoe UI Semibold" panose="020B0702040204020203" pitchFamily="34" charset="0"/>
              </a:rPr>
            </a:br>
            <a:r>
              <a:rPr kumimoji="0" lang="en-US" sz="2800" b="0" i="0" u="none" strike="noStrike" kern="1200" cap="none" normalizeH="0" noProof="0" dirty="0">
                <a:ln>
                  <a:noFill/>
                </a:ln>
                <a:solidFill>
                  <a:schemeClr val="bg1">
                    <a:lumMod val="50000"/>
                  </a:schemeClr>
                </a:solidFill>
                <a:effectLst/>
                <a:uLnTx/>
                <a:uFillTx/>
                <a:latin typeface="Segoe UI Light"/>
                <a:ea typeface="+mn-ea"/>
                <a:cs typeface="Segoe UI Semibold" panose="020B0702040204020203" pitchFamily="34" charset="0"/>
              </a:rPr>
              <a:t>cross-platform DevOps tools</a:t>
            </a:r>
          </a:p>
        </p:txBody>
      </p:sp>
      <p:sp>
        <p:nvSpPr>
          <p:cNvPr id="98" name="TextBox 97"/>
          <p:cNvSpPr txBox="1"/>
          <p:nvPr/>
        </p:nvSpPr>
        <p:spPr>
          <a:xfrm>
            <a:off x="6582523" y="4610087"/>
            <a:ext cx="5487104" cy="1268562"/>
          </a:xfrm>
          <a:prstGeom prst="rect">
            <a:avLst/>
          </a:prstGeom>
          <a:noFill/>
        </p:spPr>
        <p:txBody>
          <a:bodyPr wrap="square" lIns="182880" tIns="0" bIns="0" rtlCol="0" anchor="ctr" anchorCtr="0">
            <a:noAutofit/>
          </a:bodyPr>
          <a:lstStyle/>
          <a:p>
            <a:pPr marL="0" marR="0" lvl="0" indent="0" algn="ctr" defTabSz="932742" rtl="0" eaLnBrk="1" fontAlgn="auto" latinLnBrk="0" hangingPunct="1">
              <a:lnSpc>
                <a:spcPct val="100000"/>
              </a:lnSpc>
              <a:spcBef>
                <a:spcPts val="0"/>
              </a:spcBef>
              <a:spcAft>
                <a:spcPts val="1110"/>
              </a:spcAft>
              <a:buClrTx/>
              <a:buSzTx/>
              <a:buFontTx/>
              <a:buNone/>
              <a:tabLst/>
              <a:defRPr/>
            </a:pPr>
            <a:r>
              <a:rPr kumimoji="0" lang="en-US" sz="2800" b="0" i="0" u="none" strike="noStrike" kern="1200" cap="none" normalizeH="0" baseline="0" noProof="0" dirty="0">
                <a:ln>
                  <a:noFill/>
                </a:ln>
                <a:solidFill>
                  <a:schemeClr val="bg1">
                    <a:lumMod val="50000"/>
                  </a:schemeClr>
                </a:solidFill>
                <a:effectLst/>
                <a:uLnTx/>
                <a:uFillTx/>
                <a:latin typeface="Segoe UI Light"/>
                <a:ea typeface="+mn-ea"/>
                <a:cs typeface="Segoe UI Semibold" panose="020B0702040204020203" pitchFamily="34" charset="0"/>
              </a:rPr>
              <a:t>More agility and flexibility</a:t>
            </a:r>
            <a:r>
              <a:rPr kumimoji="0" lang="en-US" sz="2800" b="0" i="0" u="none" strike="noStrike" kern="1200" cap="none" normalizeH="0" noProof="0" dirty="0">
                <a:ln>
                  <a:noFill/>
                </a:ln>
                <a:solidFill>
                  <a:schemeClr val="bg1">
                    <a:lumMod val="50000"/>
                  </a:schemeClr>
                </a:solidFill>
                <a:effectLst/>
                <a:uLnTx/>
                <a:uFillTx/>
                <a:latin typeface="Segoe UI Light"/>
                <a:ea typeface="+mn-ea"/>
                <a:cs typeface="Segoe UI Semibold" panose="020B0702040204020203" pitchFamily="34" charset="0"/>
              </a:rPr>
              <a:t> </a:t>
            </a:r>
            <a:r>
              <a:rPr kumimoji="0" lang="en-US" sz="2800" b="0" i="0" u="none" strike="noStrike" kern="1200" cap="none" normalizeH="0" baseline="0" noProof="0" dirty="0">
                <a:ln>
                  <a:noFill/>
                </a:ln>
                <a:solidFill>
                  <a:schemeClr val="bg1">
                    <a:lumMod val="50000"/>
                  </a:schemeClr>
                </a:solidFill>
                <a:effectLst/>
                <a:uLnTx/>
                <a:uFillTx/>
                <a:latin typeface="Segoe UI Light"/>
                <a:ea typeface="+mn-ea"/>
                <a:cs typeface="Segoe UI Semibold" panose="020B0702040204020203" pitchFamily="34" charset="0"/>
              </a:rPr>
              <a:t>for </a:t>
            </a:r>
            <a:r>
              <a:rPr kumimoji="0" lang="en-US" sz="2800" b="0" i="0" u="none" strike="noStrike" kern="1200" cap="none" spc="20" normalizeH="0" noProof="0" dirty="0">
                <a:ln>
                  <a:noFill/>
                </a:ln>
                <a:solidFill>
                  <a:schemeClr val="bg1">
                    <a:lumMod val="50000"/>
                  </a:schemeClr>
                </a:solidFill>
                <a:effectLst/>
                <a:uLnTx/>
                <a:uFillTx/>
                <a:latin typeface="Segoe UI Light"/>
                <a:ea typeface="+mn-ea"/>
                <a:cs typeface="Segoe UI Semibold" panose="020B0702040204020203" pitchFamily="34" charset="0"/>
              </a:rPr>
              <a:t>continuous value delivery</a:t>
            </a:r>
          </a:p>
        </p:txBody>
      </p:sp>
      <p:sp>
        <p:nvSpPr>
          <p:cNvPr id="99" name="TextBox 98"/>
          <p:cNvSpPr txBox="1"/>
          <p:nvPr/>
        </p:nvSpPr>
        <p:spPr>
          <a:xfrm>
            <a:off x="6441684" y="2859014"/>
            <a:ext cx="5768783" cy="1268562"/>
          </a:xfrm>
          <a:prstGeom prst="rect">
            <a:avLst/>
          </a:prstGeom>
          <a:noFill/>
        </p:spPr>
        <p:txBody>
          <a:bodyPr wrap="square" lIns="182880" tIns="0" bIns="0" rtlCol="0" anchor="ctr" anchorCtr="0">
            <a:noAutofit/>
          </a:bodyPr>
          <a:lstStyle/>
          <a:p>
            <a:pPr marL="0" marR="0" lvl="0" indent="0" algn="ctr" defTabSz="932742" rtl="0" eaLnBrk="1" fontAlgn="auto" latinLnBrk="0" hangingPunct="1">
              <a:lnSpc>
                <a:spcPct val="100000"/>
              </a:lnSpc>
              <a:spcBef>
                <a:spcPts val="0"/>
              </a:spcBef>
              <a:spcAft>
                <a:spcPts val="1110"/>
              </a:spcAft>
              <a:buClrTx/>
              <a:buSzTx/>
              <a:buFontTx/>
              <a:buNone/>
              <a:tabLst/>
              <a:defRPr/>
            </a:pPr>
            <a:r>
              <a:rPr lang="en-US" sz="2800" spc="20" dirty="0">
                <a:solidFill>
                  <a:schemeClr val="bg1">
                    <a:lumMod val="50000"/>
                  </a:schemeClr>
                </a:solidFill>
                <a:latin typeface="Segoe UI Light"/>
                <a:cs typeface="Segoe UI Semibold" panose="020B0702040204020203" pitchFamily="34" charset="0"/>
              </a:rPr>
              <a:t>Unlocks</a:t>
            </a:r>
            <a:r>
              <a:rPr kumimoji="0" lang="en-US" sz="2800" b="0" i="0" u="none" strike="noStrike" kern="1200" cap="none" spc="20" normalizeH="0" baseline="0" noProof="0" dirty="0">
                <a:ln>
                  <a:noFill/>
                </a:ln>
                <a:solidFill>
                  <a:schemeClr val="bg1">
                    <a:lumMod val="50000"/>
                  </a:schemeClr>
                </a:solidFill>
                <a:effectLst/>
                <a:uLnTx/>
                <a:uFillTx/>
                <a:latin typeface="Segoe UI Light"/>
                <a:cs typeface="Segoe UI Semibold" panose="020B0702040204020203" pitchFamily="34" charset="0"/>
              </a:rPr>
              <a:t> a greater ecosystem and</a:t>
            </a:r>
            <a:br>
              <a:rPr kumimoji="0" lang="en-US" sz="2800" b="0" i="0" u="none" strike="noStrike" kern="1200" cap="none" spc="20" normalizeH="0" baseline="0" noProof="0" dirty="0">
                <a:ln>
                  <a:noFill/>
                </a:ln>
                <a:solidFill>
                  <a:schemeClr val="bg1">
                    <a:lumMod val="50000"/>
                  </a:schemeClr>
                </a:solidFill>
                <a:effectLst/>
                <a:uLnTx/>
                <a:uFillTx/>
                <a:latin typeface="Segoe UI Light"/>
                <a:cs typeface="Segoe UI Semibold" panose="020B0702040204020203" pitchFamily="34" charset="0"/>
              </a:rPr>
            </a:br>
            <a:r>
              <a:rPr kumimoji="0" lang="en-US" sz="2800" b="0" i="0" u="none" strike="noStrike" kern="1200" cap="none" normalizeH="0" baseline="0" noProof="0" dirty="0">
                <a:ln>
                  <a:noFill/>
                </a:ln>
                <a:solidFill>
                  <a:schemeClr val="bg1">
                    <a:lumMod val="50000"/>
                  </a:schemeClr>
                </a:solidFill>
                <a:effectLst/>
                <a:uLnTx/>
                <a:uFillTx/>
                <a:latin typeface="Segoe UI Light"/>
                <a:cs typeface="Segoe UI Semibold" panose="020B0702040204020203" pitchFamily="34" charset="0"/>
              </a:rPr>
              <a:t>works with what you already use</a:t>
            </a:r>
          </a:p>
        </p:txBody>
      </p:sp>
      <p:sp>
        <p:nvSpPr>
          <p:cNvPr id="103" name="Rectangle 102"/>
          <p:cNvSpPr/>
          <p:nvPr/>
        </p:nvSpPr>
        <p:spPr bwMode="auto">
          <a:xfrm>
            <a:off x="7166075" y="4317183"/>
            <a:ext cx="4320000" cy="103298"/>
          </a:xfrm>
          <a:prstGeom prst="rect">
            <a:avLst/>
          </a:prstGeom>
          <a:solidFill>
            <a:schemeClr val="accent3">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p:cNvSpPr/>
          <p:nvPr/>
        </p:nvSpPr>
        <p:spPr bwMode="auto">
          <a:xfrm>
            <a:off x="7166075" y="2566109"/>
            <a:ext cx="4320000" cy="103298"/>
          </a:xfrm>
          <a:prstGeom prst="rect">
            <a:avLst/>
          </a:prstGeom>
          <a:solidFill>
            <a:schemeClr val="accent3">
              <a:alpha val="3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p:cNvPicPr>
            <a:picLocks noChangeAspect="1"/>
          </p:cNvPicPr>
          <p:nvPr/>
        </p:nvPicPr>
        <p:blipFill rotWithShape="1">
          <a:blip r:embed="rId4">
            <a:lum bright="70000" contrast="-70000"/>
          </a:blip>
          <a:srcRect r="44359" b="54837"/>
          <a:stretch/>
        </p:blipFill>
        <p:spPr>
          <a:xfrm>
            <a:off x="3182379" y="1367486"/>
            <a:ext cx="716612" cy="601807"/>
          </a:xfrm>
          <a:prstGeom prst="rect">
            <a:avLst/>
          </a:prstGeom>
        </p:spPr>
      </p:pic>
      <p:pic>
        <p:nvPicPr>
          <p:cNvPr id="108" name="Picture 107"/>
          <p:cNvPicPr>
            <a:picLocks noChangeAspect="1"/>
          </p:cNvPicPr>
          <p:nvPr/>
        </p:nvPicPr>
        <p:blipFill>
          <a:blip r:embed="rId5"/>
          <a:stretch>
            <a:fillRect/>
          </a:stretch>
        </p:blipFill>
        <p:spPr>
          <a:xfrm>
            <a:off x="2725268" y="1359694"/>
            <a:ext cx="521169" cy="521169"/>
          </a:xfrm>
          <a:prstGeom prst="rect">
            <a:avLst/>
          </a:prstGeom>
        </p:spPr>
      </p:pic>
      <p:sp>
        <p:nvSpPr>
          <p:cNvPr id="109" name="Freeform 108"/>
          <p:cNvSpPr>
            <a:spLocks noChangeAspect="1" noEditPoints="1"/>
          </p:cNvSpPr>
          <p:nvPr/>
        </p:nvSpPr>
        <p:spPr bwMode="black">
          <a:xfrm>
            <a:off x="2251862" y="1460390"/>
            <a:ext cx="410895" cy="40922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1" name="Picture 110"/>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953111" y="1424846"/>
            <a:ext cx="634338" cy="405753"/>
          </a:xfrm>
          <a:prstGeom prst="rect">
            <a:avLst/>
          </a:prstGeom>
        </p:spPr>
      </p:pic>
      <p:pic>
        <p:nvPicPr>
          <p:cNvPr id="112" name="Picture 111" descr="KeynoteIllustrations_BrianHa 2.png"/>
          <p:cNvPicPr>
            <a:picLocks noChangeAspect="1"/>
          </p:cNvPicPr>
          <p:nvPr/>
        </p:nvPicPr>
        <p:blipFill rotWithShape="1">
          <a:blip r:embed="rId8">
            <a:extLst>
              <a:ext uri="{28A0092B-C50C-407E-A947-70E740481C1C}">
                <a14:useLocalDpi xmlns:a14="http://schemas.microsoft.com/office/drawing/2010/main" val="0"/>
              </a:ext>
            </a:extLst>
          </a:blip>
          <a:srcRect r="13369"/>
          <a:stretch/>
        </p:blipFill>
        <p:spPr>
          <a:xfrm>
            <a:off x="3749335" y="3776595"/>
            <a:ext cx="2468902" cy="3298099"/>
          </a:xfrm>
          <a:prstGeom prst="rect">
            <a:avLst/>
          </a:prstGeom>
        </p:spPr>
      </p:pic>
      <p:pic>
        <p:nvPicPr>
          <p:cNvPr id="114" name="Picture 113"/>
          <p:cNvPicPr>
            <a:picLocks noChangeAspect="1"/>
          </p:cNvPicPr>
          <p:nvPr/>
        </p:nvPicPr>
        <p:blipFill rotWithShape="1">
          <a:blip r:embed="rId4">
            <a:duotone>
              <a:prstClr val="black"/>
              <a:schemeClr val="accent1">
                <a:tint val="45000"/>
                <a:satMod val="400000"/>
              </a:schemeClr>
            </a:duotone>
          </a:blip>
          <a:srcRect r="44359" b="54837"/>
          <a:stretch/>
        </p:blipFill>
        <p:spPr>
          <a:xfrm>
            <a:off x="3182379" y="4872687"/>
            <a:ext cx="716612" cy="601807"/>
          </a:xfrm>
          <a:prstGeom prst="rect">
            <a:avLst/>
          </a:prstGeom>
        </p:spPr>
      </p:pic>
      <p:sp>
        <p:nvSpPr>
          <p:cNvPr id="116" name="Isosceles Triangle 115"/>
          <p:cNvSpPr/>
          <p:nvPr/>
        </p:nvSpPr>
        <p:spPr bwMode="auto">
          <a:xfrm rot="10800000" flipH="1">
            <a:off x="5368131" y="5519349"/>
            <a:ext cx="392906" cy="564742"/>
          </a:xfrm>
          <a:prstGeom prst="triangle">
            <a:avLst>
              <a:gd name="adj" fmla="val 0"/>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7" name="Picture 116"/>
          <p:cNvPicPr>
            <a:picLocks noChangeAspect="1"/>
          </p:cNvPicPr>
          <p:nvPr/>
        </p:nvPicPr>
        <p:blipFill>
          <a:blip r:embed="rId5">
            <a:duotone>
              <a:prstClr val="black"/>
              <a:schemeClr val="accent1">
                <a:tint val="45000"/>
                <a:satMod val="400000"/>
              </a:schemeClr>
            </a:duotone>
          </a:blip>
          <a:stretch>
            <a:fillRect/>
          </a:stretch>
        </p:blipFill>
        <p:spPr>
          <a:xfrm>
            <a:off x="2725268" y="4864894"/>
            <a:ext cx="521169" cy="521169"/>
          </a:xfrm>
          <a:prstGeom prst="rect">
            <a:avLst/>
          </a:prstGeom>
        </p:spPr>
      </p:pic>
      <p:sp>
        <p:nvSpPr>
          <p:cNvPr id="122" name="Freeform 121"/>
          <p:cNvSpPr>
            <a:spLocks noChangeAspect="1" noEditPoints="1"/>
          </p:cNvSpPr>
          <p:nvPr/>
        </p:nvSpPr>
        <p:spPr bwMode="black">
          <a:xfrm>
            <a:off x="2251862" y="4925422"/>
            <a:ext cx="410895" cy="409227"/>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lumMod val="40000"/>
              <a:lumOff val="60000"/>
            </a:schemeClr>
          </a:solidFill>
          <a:ln>
            <a:noFill/>
          </a:ln>
          <a:extLst/>
        </p:spPr>
        <p:txBody>
          <a:bodyPr vert="horz" wrap="square" lIns="91440" tIns="45720" rIns="91440" bIns="45720" numCol="1" anchor="t" anchorCtr="0" compatLnSpc="1">
            <a:prstTxWarp prst="textNoShape">
              <a:avLst/>
            </a:prstTxWarp>
          </a:bodyPr>
          <a:lstStyle/>
          <a:p>
            <a:pPr marL="0" marR="0" lvl="0" indent="0" algn="l" defTabSz="932218"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23" name="Picture 122"/>
          <p:cNvPicPr>
            <a:picLocks noChangeAspect="1"/>
          </p:cNvPicPr>
          <p:nvPr/>
        </p:nvPicPr>
        <p:blipFill>
          <a:blip r:embed="rId6">
            <a:duotone>
              <a:prstClr val="black"/>
              <a:schemeClr val="accent1">
                <a:tint val="45000"/>
                <a:satMod val="400000"/>
              </a:schemeClr>
            </a:duotone>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3953111" y="4941094"/>
            <a:ext cx="634338" cy="405753"/>
          </a:xfrm>
          <a:prstGeom prst="rect">
            <a:avLst/>
          </a:prstGeom>
        </p:spPr>
      </p:pic>
    </p:spTree>
    <p:extLst>
      <p:ext uri="{BB962C8B-B14F-4D97-AF65-F5344CB8AC3E}">
        <p14:creationId xmlns:p14="http://schemas.microsoft.com/office/powerpoint/2010/main" val="288085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p:cNvSpPr txBox="1">
            <a:spLocks/>
          </p:cNvSpPr>
          <p:nvPr/>
        </p:nvSpPr>
        <p:spPr>
          <a:xfrm>
            <a:off x="212296" y="2760786"/>
            <a:ext cx="10506075" cy="1465016"/>
          </a:xfrm>
          <a:prstGeom prst="rect">
            <a:avLst/>
          </a:prstGeom>
          <a:noFill/>
        </p:spPr>
        <p:txBody>
          <a:bodyPr vert="horz" wrap="square" lIns="182880" tIns="146304" rIns="182880" bIns="146304" rtlCol="0">
            <a:spAutoFit/>
          </a:bodyPr>
          <a:lstStyle>
            <a:lvl1pPr marL="0" marR="0" indent="0" algn="l" defTabSz="931710" rtl="0" eaLnBrk="1" fontAlgn="auto" latinLnBrk="0" hangingPunct="1">
              <a:lnSpc>
                <a:spcPct val="90000"/>
              </a:lnSpc>
              <a:spcBef>
                <a:spcPts val="0"/>
              </a:spcBef>
              <a:spcAft>
                <a:spcPts val="0"/>
              </a:spcAft>
              <a:buClr>
                <a:schemeClr val="bg1"/>
              </a:buClr>
              <a:buSzPct val="100000"/>
              <a:buFontTx/>
              <a:buNone/>
              <a:tabLst/>
              <a:defRPr sz="4200" kern="1200" spc="0" baseline="0">
                <a:gradFill>
                  <a:gsLst>
                    <a:gs pos="0">
                      <a:schemeClr val="tx1"/>
                    </a:gs>
                    <a:gs pos="100000">
                      <a:schemeClr val="tx1"/>
                    </a:gs>
                  </a:gsLst>
                  <a:lin ang="5400000" scaled="0"/>
                </a:gra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a:lnSpc>
                <a:spcPct val="100000"/>
              </a:lnSpc>
            </a:pPr>
            <a:r>
              <a:rPr lang="en-US" sz="2800" dirty="0">
                <a:solidFill>
                  <a:schemeClr val="bg1">
                    <a:lumMod val="50000"/>
                  </a:schemeClr>
                </a:solidFill>
              </a:rPr>
              <a:t>The Microsoft DevOps solution</a:t>
            </a:r>
          </a:p>
          <a:p>
            <a:pPr>
              <a:lnSpc>
                <a:spcPct val="100000"/>
              </a:lnSpc>
            </a:pPr>
            <a:r>
              <a:rPr lang="de-DE" sz="4800" dirty="0">
                <a:solidFill>
                  <a:schemeClr val="bg1">
                    <a:lumMod val="50000"/>
                  </a:schemeClr>
                </a:solidFill>
              </a:rPr>
              <a:t>Overview</a:t>
            </a:r>
          </a:p>
        </p:txBody>
      </p:sp>
      <p:pic>
        <p:nvPicPr>
          <p:cNvPr id="10" name="Picture 9" descr="KeynoteIllustrations_BrianHa 2.png"/>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9647237" y="3776595"/>
            <a:ext cx="2849902" cy="329809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7837" y="2121694"/>
            <a:ext cx="4072919" cy="4073151"/>
          </a:xfrm>
          <a:prstGeom prst="rect">
            <a:avLst/>
          </a:prstGeom>
        </p:spPr>
      </p:pic>
    </p:spTree>
    <p:extLst>
      <p:ext uri="{BB962C8B-B14F-4D97-AF65-F5344CB8AC3E}">
        <p14:creationId xmlns:p14="http://schemas.microsoft.com/office/powerpoint/2010/main" val="6016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p:cNvSpPr>
            <a:spLocks noGrp="1"/>
          </p:cNvSpPr>
          <p:nvPr>
            <p:ph type="body" sz="quarter" idx="10"/>
          </p:nvPr>
        </p:nvSpPr>
        <p:spPr/>
        <p:txBody>
          <a:bodyPr>
            <a:normAutofit/>
          </a:bodyPr>
          <a:lstStyle/>
          <a:p>
            <a:r>
              <a:rPr lang="de-DE" sz="4400">
                <a:solidFill>
                  <a:schemeClr val="bg1">
                    <a:lumMod val="50000"/>
                  </a:schemeClr>
                </a:solidFill>
              </a:rPr>
              <a:t>The Microsoft DevOps solution</a:t>
            </a:r>
            <a:endParaRPr lang="en-US" sz="4400"/>
          </a:p>
        </p:txBody>
      </p:sp>
      <p:sp>
        <p:nvSpPr>
          <p:cNvPr id="16" name="Text Placeholder 15"/>
          <p:cNvSpPr>
            <a:spLocks noGrp="1"/>
          </p:cNvSpPr>
          <p:nvPr>
            <p:ph type="body" sz="quarter" idx="11"/>
          </p:nvPr>
        </p:nvSpPr>
        <p:spPr/>
        <p:txBody>
          <a:bodyPr>
            <a:noAutofit/>
          </a:bodyPr>
          <a:lstStyle/>
          <a:p>
            <a:pPr lvl="0"/>
            <a:r>
              <a:rPr lang="en-US" sz="2800"/>
              <a:t>An integrated, end-to-end solution for teams of any size to design, build and manage enterprise solutions and cross-platform mobile business apps.</a:t>
            </a:r>
          </a:p>
        </p:txBody>
      </p:sp>
      <p:sp>
        <p:nvSpPr>
          <p:cNvPr id="4" name="Rectangle 3"/>
          <p:cNvSpPr/>
          <p:nvPr/>
        </p:nvSpPr>
        <p:spPr bwMode="auto">
          <a:xfrm>
            <a:off x="9319419" y="2569914"/>
            <a:ext cx="2941637" cy="4416674"/>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p:nvSpPr>
        <p:spPr bwMode="auto">
          <a:xfrm>
            <a:off x="175419" y="2569914"/>
            <a:ext cx="2941637" cy="4416674"/>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p:nvSpPr>
        <p:spPr bwMode="auto">
          <a:xfrm>
            <a:off x="3223419" y="2569914"/>
            <a:ext cx="2941637" cy="4416674"/>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p:cNvSpPr/>
          <p:nvPr/>
        </p:nvSpPr>
        <p:spPr bwMode="auto">
          <a:xfrm>
            <a:off x="6271419" y="2573248"/>
            <a:ext cx="2941637" cy="4416674"/>
          </a:xfrm>
          <a:prstGeom prst="rect">
            <a:avLst/>
          </a:prstGeom>
          <a:solidFill>
            <a:schemeClr val="accent3"/>
          </a:solidFill>
          <a:ln w="10795" cap="flat" cmpd="sng" algn="ctr">
            <a:noFill/>
            <a:prstDash val="solid"/>
            <a:headEnd type="none" w="med" len="med"/>
            <a:tailEnd type="none" w="med" len="med"/>
          </a:ln>
          <a:effectLst/>
        </p:spPr>
        <p:txBody>
          <a:bodyPr vert="horz" wrap="square" lIns="91320" tIns="45659" rIns="91320" bIns="45659" numCol="1" rtlCol="0" anchor="ctr" anchorCtr="0" compatLnSpc="1">
            <a:prstTxWarp prst="textNoShape">
              <a:avLst/>
            </a:prstTxWarp>
          </a:bodyPr>
          <a:lstStyle/>
          <a:p>
            <a:pPr marL="0" marR="0" lvl="0" indent="0" algn="ctr" defTabSz="912938" eaLnBrk="1" fontAlgn="base" latinLnBrk="0" hangingPunct="1">
              <a:lnSpc>
                <a:spcPct val="90000"/>
              </a:lnSpc>
              <a:spcBef>
                <a:spcPct val="0"/>
              </a:spcBef>
              <a:spcAft>
                <a:spcPct val="0"/>
              </a:spcAft>
              <a:buClrTx/>
              <a:buSzTx/>
              <a:buFontTx/>
              <a:buNone/>
              <a:tabLst/>
              <a:defRPr/>
            </a:pPr>
            <a:endParaRPr kumimoji="0" lang="en-US" sz="1998"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extBox 7"/>
          <p:cNvSpPr txBox="1"/>
          <p:nvPr/>
        </p:nvSpPr>
        <p:spPr>
          <a:xfrm>
            <a:off x="175419" y="2569234"/>
            <a:ext cx="2941637" cy="1113752"/>
          </a:xfrm>
          <a:prstGeom prst="rect">
            <a:avLst/>
          </a:prstGeom>
          <a:noFill/>
        </p:spPr>
        <p:txBody>
          <a:bodyPr wrap="square" lIns="144000" tIns="202685" rIns="144000" bIns="202685" rtlCol="0">
            <a:spAutoFit/>
          </a:bodyPr>
          <a:lstStyle/>
          <a:p>
            <a:pPr algn="ctr" defTabSz="407757">
              <a:lnSpc>
                <a:spcPct val="120000"/>
              </a:lnSpc>
              <a:buClr>
                <a:srgbClr val="000000"/>
              </a:buClr>
              <a:defRPr/>
            </a:pPr>
            <a:r>
              <a:rPr lang="en-US" sz="2000" dirty="0">
                <a:solidFill>
                  <a:srgbClr val="FFFFFF"/>
                </a:solidFill>
                <a:latin typeface="+mj-lt"/>
                <a:cs typeface="Segoe UI Semibold" panose="020B0702040204020203" pitchFamily="34" charset="0"/>
              </a:rPr>
              <a:t>Shorten cycle times</a:t>
            </a:r>
            <a:br>
              <a:rPr lang="en-US" sz="2000" dirty="0">
                <a:solidFill>
                  <a:srgbClr val="FFFFFF"/>
                </a:solidFill>
                <a:latin typeface="+mj-lt"/>
                <a:cs typeface="Segoe UI Semibold" panose="020B0702040204020203" pitchFamily="34" charset="0"/>
              </a:rPr>
            </a:br>
            <a:r>
              <a:rPr lang="en-US" sz="2000" dirty="0">
                <a:solidFill>
                  <a:srgbClr val="FFFFFF"/>
                </a:solidFill>
                <a:latin typeface="+mj-lt"/>
                <a:cs typeface="Segoe UI Semibold" panose="020B0702040204020203" pitchFamily="34" charset="0"/>
              </a:rPr>
              <a:t>and deliver value faster</a:t>
            </a:r>
          </a:p>
        </p:txBody>
      </p:sp>
      <p:sp>
        <p:nvSpPr>
          <p:cNvPr id="9" name="TextBox 8"/>
          <p:cNvSpPr txBox="1"/>
          <p:nvPr/>
        </p:nvSpPr>
        <p:spPr>
          <a:xfrm>
            <a:off x="3223419" y="2569914"/>
            <a:ext cx="2941637" cy="1147992"/>
          </a:xfrm>
          <a:prstGeom prst="rect">
            <a:avLst/>
          </a:prstGeom>
          <a:noFill/>
        </p:spPr>
        <p:txBody>
          <a:bodyPr wrap="square" lIns="144000" tIns="202685" rIns="144000" bIns="202685" rtlCol="0">
            <a:spAutoFit/>
          </a:bodyPr>
          <a:lstStyle>
            <a:defPPr>
              <a:defRPr lang="en-US"/>
            </a:defPPr>
            <a:lvl1pPr algn="ctr" defTabSz="407757">
              <a:lnSpc>
                <a:spcPct val="120000"/>
              </a:lnSpc>
              <a:buClr>
                <a:srgbClr val="000000"/>
              </a:buClr>
              <a:defRPr sz="2000">
                <a:solidFill>
                  <a:srgbClr val="FFFFFF"/>
                </a:solidFill>
                <a:latin typeface="Segoe UI Semibold" panose="020B0702040204020203" pitchFamily="34" charset="0"/>
                <a:cs typeface="Segoe UI Semibold" panose="020B0702040204020203" pitchFamily="34" charset="0"/>
              </a:defRPr>
            </a:lvl1pPr>
          </a:lstStyle>
          <a:p>
            <a:r>
              <a:rPr lang="en-US" spc="20" dirty="0">
                <a:latin typeface="+mj-lt"/>
              </a:rPr>
              <a:t>Improve quality</a:t>
            </a:r>
            <a:br>
              <a:rPr lang="en-US" spc="20" dirty="0">
                <a:latin typeface="+mj-lt"/>
              </a:rPr>
            </a:br>
            <a:r>
              <a:rPr lang="en-US" spc="20" dirty="0">
                <a:latin typeface="+mj-lt"/>
              </a:rPr>
              <a:t>and</a:t>
            </a:r>
            <a:r>
              <a:rPr lang="en-US" dirty="0">
                <a:latin typeface="+mj-lt"/>
              </a:rPr>
              <a:t> </a:t>
            </a:r>
            <a:r>
              <a:rPr lang="en-US" spc="-20" dirty="0">
                <a:latin typeface="+mj-lt"/>
              </a:rPr>
              <a:t>availability</a:t>
            </a:r>
          </a:p>
        </p:txBody>
      </p:sp>
      <p:sp>
        <p:nvSpPr>
          <p:cNvPr id="10" name="TextBox 9"/>
          <p:cNvSpPr txBox="1"/>
          <p:nvPr/>
        </p:nvSpPr>
        <p:spPr>
          <a:xfrm>
            <a:off x="6271419" y="2569914"/>
            <a:ext cx="2941637" cy="1113752"/>
          </a:xfrm>
          <a:prstGeom prst="rect">
            <a:avLst/>
          </a:prstGeom>
          <a:noFill/>
        </p:spPr>
        <p:txBody>
          <a:bodyPr wrap="square" lIns="144000" tIns="202685" rIns="144000" bIns="202685" rtlCol="0">
            <a:spAutoFit/>
          </a:bodyPr>
          <a:lstStyle/>
          <a:p>
            <a:pPr algn="ctr" defTabSz="407757">
              <a:lnSpc>
                <a:spcPct val="120000"/>
              </a:lnSpc>
              <a:buClr>
                <a:srgbClr val="000000"/>
              </a:buClr>
              <a:defRPr/>
            </a:pPr>
            <a:r>
              <a:rPr lang="en-US" sz="2000" dirty="0">
                <a:solidFill>
                  <a:srgbClr val="FFFFFF"/>
                </a:solidFill>
                <a:latin typeface="+mj-lt"/>
                <a:cs typeface="Segoe UI Semibold" panose="020B0702040204020203" pitchFamily="34" charset="0"/>
              </a:rPr>
              <a:t>Optimize resources</a:t>
            </a:r>
            <a:br>
              <a:rPr lang="en-US" sz="2000" dirty="0">
                <a:solidFill>
                  <a:srgbClr val="FFFFFF"/>
                </a:solidFill>
                <a:latin typeface="+mj-lt"/>
                <a:cs typeface="Segoe UI Semibold" panose="020B0702040204020203" pitchFamily="34" charset="0"/>
              </a:rPr>
            </a:br>
            <a:r>
              <a:rPr lang="en-US" sz="2000" dirty="0">
                <a:solidFill>
                  <a:srgbClr val="FFFFFF"/>
                </a:solidFill>
                <a:latin typeface="+mj-lt"/>
                <a:cs typeface="Segoe UI Semibold" panose="020B0702040204020203" pitchFamily="34" charset="0"/>
              </a:rPr>
              <a:t>and eliminate waste</a:t>
            </a:r>
          </a:p>
        </p:txBody>
      </p:sp>
      <p:sp>
        <p:nvSpPr>
          <p:cNvPr id="11" name="TextBox 10"/>
          <p:cNvSpPr txBox="1"/>
          <p:nvPr/>
        </p:nvSpPr>
        <p:spPr>
          <a:xfrm>
            <a:off x="9319419" y="2569914"/>
            <a:ext cx="2941637" cy="1147992"/>
          </a:xfrm>
          <a:prstGeom prst="rect">
            <a:avLst/>
          </a:prstGeom>
          <a:noFill/>
        </p:spPr>
        <p:txBody>
          <a:bodyPr wrap="square" lIns="144000" tIns="202685" rIns="144000" bIns="202685" rtlCol="0">
            <a:spAutoFit/>
          </a:bodyPr>
          <a:lstStyle/>
          <a:p>
            <a:pPr algn="ctr" defTabSz="407757">
              <a:lnSpc>
                <a:spcPct val="120000"/>
              </a:lnSpc>
              <a:buClr>
                <a:srgbClr val="000000"/>
              </a:buClr>
              <a:defRPr/>
            </a:pPr>
            <a:r>
              <a:rPr lang="en-US" sz="2000" spc="-60" dirty="0">
                <a:solidFill>
                  <a:srgbClr val="FFFFFF"/>
                </a:solidFill>
                <a:latin typeface="+mj-lt"/>
                <a:cs typeface="Segoe UI Semibold" panose="020B0702040204020203" pitchFamily="34" charset="0"/>
              </a:rPr>
              <a:t>Deliver mobile apps with digital-era velocity</a:t>
            </a:r>
            <a:endParaRPr lang="en-US" sz="2000" dirty="0">
              <a:solidFill>
                <a:srgbClr val="FFFFFF"/>
              </a:solidFill>
              <a:latin typeface="+mj-lt"/>
              <a:cs typeface="Segoe UI Semibold" panose="020B0702040204020203" pitchFamily="34" charset="0"/>
            </a:endParaRPr>
          </a:p>
        </p:txBody>
      </p:sp>
      <p:pic>
        <p:nvPicPr>
          <p:cNvPr id="13" name="Picture 12" descr="cycle.png"/>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98585" y="4331494"/>
            <a:ext cx="2695304" cy="2139280"/>
          </a:xfrm>
          <a:prstGeom prst="rect">
            <a:avLst/>
          </a:prstGeom>
        </p:spPr>
      </p:pic>
      <p:pic>
        <p:nvPicPr>
          <p:cNvPr id="14" name="Picture 13"/>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3551237" y="3925857"/>
            <a:ext cx="2359356" cy="2920237"/>
          </a:xfrm>
          <a:prstGeom prst="rect">
            <a:avLst/>
          </a:prstGeom>
        </p:spPr>
      </p:pic>
      <p:pic>
        <p:nvPicPr>
          <p:cNvPr id="3" name="Picture 2"/>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6446837" y="4102894"/>
            <a:ext cx="2667000" cy="2341033"/>
          </a:xfrm>
          <a:prstGeom prst="rect">
            <a:avLst/>
          </a:prstGeom>
        </p:spPr>
      </p:pic>
      <p:pic>
        <p:nvPicPr>
          <p:cNvPr id="20" name="Picture 19"/>
          <p:cNvPicPr>
            <a:picLocks noChangeAspect="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Lst>
          </a:blip>
          <a:stretch>
            <a:fillRect/>
          </a:stretch>
        </p:blipFill>
        <p:spPr>
          <a:xfrm>
            <a:off x="9458146" y="4560094"/>
            <a:ext cx="2664183" cy="1658256"/>
          </a:xfrm>
          <a:prstGeom prst="rect">
            <a:avLst/>
          </a:prstGeom>
        </p:spPr>
      </p:pic>
    </p:spTree>
    <p:extLst>
      <p:ext uri="{BB962C8B-B14F-4D97-AF65-F5344CB8AC3E}">
        <p14:creationId xmlns:p14="http://schemas.microsoft.com/office/powerpoint/2010/main" val="253882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Solution overview, including graphical representation of solution architecture and key differentiation messaging, and sales pitch (3-5 slides)</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feedback requests</TermName>
          <TermId xmlns="http://schemas.microsoft.com/office/infopath/2007/PartnerControls">00ce1828-98a3-430e-af54-eda270e1be04</TermId>
        </TermInfo>
        <TermInfo xmlns="http://schemas.microsoft.com/office/infopath/2007/PartnerControls">
          <TermName xmlns="http://schemas.microsoft.com/office/infopath/2007/PartnerControls">solution overviews</TermName>
          <TermId xmlns="http://schemas.microsoft.com/office/infopath/2007/PartnerControls">9d645bcd-a571-45cf-a991-f5f20de43ed9</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wner xmlns="230e9df3-be65-4c73-a93b-d1236ebd677e">
      <UserInfo>
        <DisplayName>Edouard de Cremiers</DisplayName>
        <AccountId>4438</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s>
    </l3c3ea61849e4288a8acc49bb5388e8c>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i:0#.f|membership|v-hanram@microsoft.com</DisplayName>
        <AccountId>108912</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cloud applications</TermName>
          <TermId xmlns="http://schemas.microsoft.com/office/infopath/2007/PartnerControls">84f5d7db-9b0a-4ab7-8b87-7a41fbd368ed</TermId>
        </TermInfo>
        <TermInfo xmlns="http://schemas.microsoft.com/office/infopath/2007/PartnerControls">
          <TermName xmlns="http://schemas.microsoft.com/office/infopath/2007/PartnerControls">Xamarin</TermName>
          <TermId xmlns="http://schemas.microsoft.com/office/infopath/2007/PartnerControls">d29d8608-7dd7-419a-86d0-8d12f2699262</TermId>
        </TermInfo>
        <TermInfo xmlns="http://schemas.microsoft.com/office/infopath/2007/PartnerControls">
          <TermName xmlns="http://schemas.microsoft.com/office/infopath/2007/PartnerControls">Microsoft 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Media Services solution</TermName>
          <TermId xmlns="http://schemas.microsoft.com/office/infopath/2007/PartnerControls">f2ea6868-f141-4a93-a826-385d2b50c540</TermId>
        </TermInfo>
      </Terms>
    </i0d941ee1e744ffea7aeee9924c91cbb>
    <RoutingRuleDescription xmlns="http://schemas.microsoft.com/sharepoint/v3" xsi:nil="true"/>
    <PublishingExpirationDate xmlns="http://schemas.microsoft.com/sharepoint/v3" xsi:nil="true"/>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s>
    </i1b478372f814787abd313030b81fcb2>
    <b4224c12c78d42ea9b214de0badf8358 xmlns="230e9df3-be65-4c73-a93b-d1236ebd677e">
      <Terms xmlns="http://schemas.microsoft.com/office/infopath/2007/PartnerControls"/>
    </b4224c12c78d42ea9b214de0badf8358>
    <TaxCatchAll xmlns="230e9df3-be65-4c73-a93b-d1236ebd677e">
      <Value>660</Value>
      <Value>30</Value>
      <Value>26</Value>
      <Value>1911</Value>
      <Value>1947</Value>
      <Value>1872</Value>
      <Value>21</Value>
      <Value>20</Value>
      <Value>351</Value>
      <Value>734</Value>
      <Value>1088</Value>
      <Value>14</Value>
      <Value>1824</Value>
      <Value>42</Value>
      <Value>222</Value>
    </TaxCatchAll>
    <mb88723863e1404388ba3733387d48df xmlns="230e9df3-be65-4c73-a93b-d1236ebd677e">
      <Terms xmlns="http://schemas.microsoft.com/office/infopath/2007/PartnerControls"/>
    </mb88723863e1404388ba3733387d48df>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Info xmlns="http://schemas.microsoft.com/office/infopath/2007/PartnerControls">
          <TermName xmlns="http://schemas.microsoft.com/office/infopath/2007/PartnerControls">Fiscal Year 2017</TermName>
          <TermId xmlns="http://schemas.microsoft.com/office/infopath/2007/PartnerControls">0333f36a-de9c-455f-9424-98bd460c0b2e</TermId>
        </TermInfo>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G01KC-99682991-17186</_dlc_DocId>
    <_dlc_DocIdUrl xmlns="230e9df3-be65-4c73-a93b-d1236ebd677e">
      <Url>https://microsoft.sharepoint.com/sites/Infopedia_G01KC/_layouts/15/DocIdRedir.aspx?ID=G01KC-99682991-17186</Url>
      <Description>G01KC-99682991-17186</Description>
    </_dlc_DocIdUrl>
    <ODSWF2_x0028_1_x0029_ xmlns="b3bc04a5-d503-43b1-b98c-a8cf663329d9">
      <Url xsi:nil="true"/>
      <Description xsi:nil="true"/>
    </ODSWF2_x0028_1_x0029_>
    <ODSWF2 xmlns="b3bc04a5-d503-43b1-b98c-a8cf663329d9">
      <Url xsi:nil="true"/>
      <Description xsi:nil="true"/>
    </ODSWF2>
    <ODSWF_x0028_1_x0029_ xmlns="b3bc04a5-d503-43b1-b98c-a8cf663329d9">
      <Url xsi:nil="true"/>
      <Description xsi:nil="true"/>
    </ODSWF_x0028_1_x0029_>
    <ODSWF_x0028_1_x0029_0 xmlns="b3bc04a5-d503-43b1-b98c-a8cf663329d9">
      <Url xsi:nil="true"/>
      <Description xsi:nil="true"/>
    </ODSWF_x0028_1_x0029_0>
    <Update_x0020_Parent_x0020_Child_x0020_Relation_x0028_1_x0029_1 xmlns="b3bc04a5-d503-43b1-b98c-a8cf663329d9">
      <Url xsi:nil="true"/>
      <Description xsi:nil="true"/>
    </Update_x0020_Parent_x0020_Child_x0020_Relation_x0028_1_x0029_1>
    <ODSWF1 xmlns="b3bc04a5-d503-43b1-b98c-a8cf663329d9">
      <Url xsi:nil="true"/>
      <Description xsi:nil="true"/>
    </ODSWF1>
    <ODSWF2_x0028_1_x0029_0 xmlns="b3bc04a5-d503-43b1-b98c-a8cf663329d9">
      <Url xsi:nil="true"/>
      <Description xsi:nil="true"/>
    </ODSWF2_x0028_1_x0029_0>
    <ODSWF_x0028_1_x0029_1 xmlns="b3bc04a5-d503-43b1-b98c-a8cf663329d9">
      <Url xsi:nil="true"/>
      <Description xsi:nil="true"/>
    </ODSWF_x0028_1_x0029_1>
  </documentManagement>
</p:properties>
</file>

<file path=customXml/item2.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6" ma:contentTypeDescription="A document content type used by Infopedia." ma:contentTypeScope="" ma:versionID="b06500e57e43ea8b5bfe02822221a93d">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3d5b5bc8cbbe6276a76adcea962debfd"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30e9df3-be65-4c73-a93b-d1236ebd677e"/>
    <ds:schemaRef ds:uri="230E9DF3-BE65-4C73-A93B-D1236EBD677E"/>
    <ds:schemaRef ds:uri="http://schemas.microsoft.com/sharepoint/v3"/>
    <ds:schemaRef ds:uri="b3bc04a5-d503-43b1-b98c-a8cf663329d9"/>
  </ds:schemaRefs>
</ds:datastoreItem>
</file>

<file path=customXml/itemProps2.xml><?xml version="1.0" encoding="utf-8"?>
<ds:datastoreItem xmlns:ds="http://schemas.openxmlformats.org/officeDocument/2006/customXml" ds:itemID="{1713E0FB-9BA1-4CE5-B94C-1D5D29FF6A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DCE9656-32FB-4A5D-B820-2C2D5C99E599}">
  <ds:schemaRefs>
    <ds:schemaRef ds:uri="http://schemas.microsoft.com/sharepoint/events"/>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TechEd_2014_Template</Template>
  <TotalTime>577</TotalTime>
  <Words>4237</Words>
  <Application>Microsoft Office PowerPoint</Application>
  <PresentationFormat>Custom</PresentationFormat>
  <Paragraphs>886</Paragraphs>
  <Slides>60</Slides>
  <Notes>1</Notes>
  <HiddenSlides>17</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60</vt:i4>
      </vt:variant>
    </vt:vector>
  </HeadingPairs>
  <TitlesOfParts>
    <vt:vector size="73" baseType="lpstr">
      <vt:lpstr>ＭＳ Ｐゴシック</vt:lpstr>
      <vt:lpstr>Arial</vt:lpstr>
      <vt:lpstr>Bodoni MT</vt:lpstr>
      <vt:lpstr>Bodoni Std Bold Italic</vt:lpstr>
      <vt:lpstr>Calibri</vt:lpstr>
      <vt:lpstr>MS Mincho</vt:lpstr>
      <vt:lpstr>Segoe UI</vt:lpstr>
      <vt:lpstr>Segoe UI Light</vt:lpstr>
      <vt:lpstr>Segoe UI Semibold</vt:lpstr>
      <vt:lpstr>Segoe UI Semilight</vt:lpstr>
      <vt:lpstr>Times New Roman</vt:lpstr>
      <vt:lpstr>Wingdings</vt:lpstr>
      <vt:lpstr>1_C+E Deck</vt:lpstr>
      <vt:lpstr>DevOps  Kevin Remde Sr. Technical Evangelist Microsoft Corporation</vt:lpstr>
      <vt:lpstr>PowerPoint Presentation</vt:lpstr>
      <vt:lpstr>PowerPoint Presentation</vt:lpstr>
      <vt:lpstr>PowerPoint Presentation</vt:lpstr>
      <vt:lpstr>The DevOps conversation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Xamarin  test cloud</vt:lpstr>
      <vt:lpstr>HockeyApp beta distribution</vt:lpstr>
      <vt:lpstr>Beta test coverage</vt:lpstr>
      <vt:lpstr>User feedback management</vt:lpstr>
      <vt:lpstr>HockeyApp crash 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instructions</vt:lpstr>
      <vt:lpstr>DevOps solution details </vt:lpstr>
      <vt:lpstr>PowerPoint Presentation</vt:lpstr>
      <vt:lpstr>PowerPoint Presentation</vt:lpstr>
      <vt:lpstr>ISV solutions slide </vt:lpstr>
      <vt:lpstr>Top ISV solutions in Dev Ops/Dev Test solutions</vt:lpstr>
      <vt:lpstr>Visual Studio features slides </vt:lpstr>
      <vt:lpstr>PowerPoint Presentation</vt:lpstr>
      <vt:lpstr>PowerPoint Presentation</vt:lpstr>
      <vt:lpstr>PowerPoint Presentation</vt:lpstr>
      <vt:lpstr>PowerPoint Presentation</vt:lpstr>
      <vt:lpstr>PowerPoint Presentation</vt:lpstr>
      <vt:lpstr>Xamarin SKU slide </vt:lpstr>
      <vt:lpstr>PowerPoint Presentation</vt:lpstr>
      <vt:lpstr>VSTS &amp; TFS SKU slides</vt:lpstr>
      <vt:lpstr>PowerPoint Presentation</vt:lpstr>
      <vt:lpstr>PowerPoint Presentation</vt:lpstr>
      <vt:lpstr>PowerPoint Presentation</vt:lpstr>
      <vt:lpstr>PowerPoint Presentation</vt:lpstr>
      <vt:lpstr>PowerPoint Presentation</vt:lpstr>
      <vt:lpstr>PowerPoint Presentation</vt:lpstr>
    </vt:vector>
  </TitlesOfParts>
  <Manager>&lt;Speech writer name goes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 Solution Pitch Deck</dc:title>
  <dc:subject>Connect (); // 2015</dc:subject>
  <dc:creator>Mindseye</dc:creator>
  <cp:keywords/>
  <dc:description>Template: Jordan Cayabyab, Artitudes Design
Formatting: 
Audience Type:</dc:description>
  <cp:lastModifiedBy>Kevin Remde</cp:lastModifiedBy>
  <cp:revision>966</cp:revision>
  <dcterms:created xsi:type="dcterms:W3CDTF">2014-06-18T20:55:12Z</dcterms:created>
  <dcterms:modified xsi:type="dcterms:W3CDTF">2017-04-21T18:05:03Z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18;#George R. Brown Convention Center|6c33c07d-d6c4-4c5e-b5d0-7afd8a7a4e7d</vt:lpwstr>
  </property>
  <property fmtid="{D5CDD505-2E9C-101B-9397-08002B2CF9AE}" pid="7" name="Track">
    <vt:lpwstr/>
  </property>
  <property fmtid="{D5CDD505-2E9C-101B-9397-08002B2CF9AE}" pid="8" name="Event Location">
    <vt:lpwstr>17;#Houston|b97448fd-4b6d-4055-9328-60bf1c4ceb26</vt:lpwstr>
  </property>
  <property fmtid="{D5CDD505-2E9C-101B-9397-08002B2CF9AE}" pid="9" name="Campaign">
    <vt:lpwstr/>
  </property>
  <property fmtid="{D5CDD505-2E9C-101B-9397-08002B2CF9AE}" pid="10" name="Audience1">
    <vt:lpwstr>9;#developers|8e4a08dc-5d95-4156-ab65-f22579a1592a</vt:lpwstr>
  </property>
  <property fmtid="{D5CDD505-2E9C-101B-9397-08002B2CF9AE}" pid="11" name="Event Name">
    <vt:lpwstr>16;#Microsoft Tech Ed|30c8c6b6-2916-412b-8e18-b132d138380c</vt:lpwstr>
  </property>
  <property fmtid="{D5CDD505-2E9C-101B-9397-08002B2CF9AE}" pid="12" name="TaxKeyword">
    <vt:lpwstr/>
  </property>
  <property fmtid="{D5CDD505-2E9C-101B-9397-08002B2CF9AE}" pid="13" name="Audiences">
    <vt:lpwstr/>
  </property>
  <property fmtid="{D5CDD505-2E9C-101B-9397-08002B2CF9AE}" pid="14" name="Region">
    <vt:lpwstr/>
  </property>
  <property fmtid="{D5CDD505-2E9C-101B-9397-08002B2CF9AE}" pid="15" name="Confidentiality">
    <vt:lpwstr>14;#customer ready|8986c41d-21c5-4f8f-8a12-ea4625b46858</vt:lpwstr>
  </property>
  <property fmtid="{D5CDD505-2E9C-101B-9397-08002B2CF9AE}" pid="16" name="Industries">
    <vt:lpwstr/>
  </property>
  <property fmtid="{D5CDD505-2E9C-101B-9397-08002B2CF9AE}" pid="17" name="Roles">
    <vt:lpwstr/>
  </property>
  <property fmtid="{D5CDD505-2E9C-101B-9397-08002B2CF9AE}" pid="18" name="Competitors">
    <vt:lpwstr/>
  </property>
  <property fmtid="{D5CDD505-2E9C-101B-9397-08002B2CF9AE}" pid="19" name="SMSGDomain">
    <vt:lpwstr>20;#Microsoft Azure Domain|d600a391-d529-4311-892b-2c05c1ab2538;#21;#Cloud and Enterprise|adc2fe87-c79a-4ded-a449-3f86b954069d</vt:lpwstr>
  </property>
  <property fmtid="{D5CDD505-2E9C-101B-9397-08002B2CF9AE}" pid="20" name="BusinessArchitecture">
    <vt:lpwstr>734;#Media Services solution|f2ea6868-f141-4a93-a826-385d2b50c540</vt:lpwstr>
  </property>
  <property fmtid="{D5CDD505-2E9C-101B-9397-08002B2CF9AE}" pid="21" name="Products">
    <vt:lpwstr>660;#cloud applications|84f5d7db-9b0a-4ab7-8b87-7a41fbd368ed;#1824;#Xamarin|d29d8608-7dd7-419a-86d0-8d12f2699262;#26;#Microsoft Azure|669a3112-5edf-444b-a003-630063601f07</vt:lpwstr>
  </property>
  <property fmtid="{D5CDD505-2E9C-101B-9397-08002B2CF9AE}" pid="22" name="ActivitiesAndPrograms">
    <vt:lpwstr>1872;#Cloud Application Development|3a7aceec-a821-419b-a538-072d1024ae27;#1947;#Priority Solution Areas|c23d8183-ce20-44cd-b13b-640d45c2d6c2</vt:lpwstr>
  </property>
  <property fmtid="{D5CDD505-2E9C-101B-9397-08002B2CF9AE}" pid="23" name="Segments">
    <vt:lpwstr/>
  </property>
  <property fmtid="{D5CDD505-2E9C-101B-9397-08002B2CF9AE}" pid="24" name="Partners">
    <vt:lpwstr/>
  </property>
  <property fmtid="{D5CDD505-2E9C-101B-9397-08002B2CF9AE}" pid="25" name="Topics">
    <vt:lpwstr>30;#hub subset|c6bfd112-b986-4a0a-aa8d-90e767bfdfa6;#1911;#Fiscal Year 2017|0333f36a-de9c-455f-9424-98bd460c0b2e;#222;#readiness|0bad9107-5243-4424-8599-de9537dda9af</vt:lpwstr>
  </property>
  <property fmtid="{D5CDD505-2E9C-101B-9397-08002B2CF9AE}" pid="26" name="Groups">
    <vt:lpwstr>42;#Cloud and Enterprise Marketing Group|4f75e184-e5aa-4234-a07f-b032d60df254</vt:lpwstr>
  </property>
  <property fmtid="{D5CDD505-2E9C-101B-9397-08002B2CF9AE}" pid="27" name="_dlc_policyId">
    <vt:lpwstr/>
  </property>
  <property fmtid="{D5CDD505-2E9C-101B-9397-08002B2CF9AE}" pid="28" name="ItemRetentionFormula">
    <vt:lpwstr/>
  </property>
  <property fmtid="{D5CDD505-2E9C-101B-9397-08002B2CF9AE}" pid="29" name="_dlc_DocIdItemGuid">
    <vt:lpwstr>b25c73b4-e392-4ffa-91d9-704ea170f8c0</vt:lpwstr>
  </property>
  <property fmtid="{D5CDD505-2E9C-101B-9397-08002B2CF9AE}" pid="30" name="of67e5d4b76f4a9db8769983fda9cec0">
    <vt:lpwstr/>
  </property>
  <property fmtid="{D5CDD505-2E9C-101B-9397-08002B2CF9AE}" pid="31" name="NewsType">
    <vt:lpwstr/>
  </property>
  <property fmtid="{D5CDD505-2E9C-101B-9397-08002B2CF9AE}" pid="32" name="ItemType">
    <vt:lpwstr>351;#feedback requests|00ce1828-98a3-430e-af54-eda270e1be04;#1088;#solution overviews|9d645bcd-a571-45cf-a991-f5f20de43ed9</vt:lpwstr>
  </property>
  <property fmtid="{D5CDD505-2E9C-101B-9397-08002B2CF9AE}" pid="33" name="ga0c0bf70a6644469c61b3efa7025301">
    <vt:lpwstr/>
  </property>
  <property fmtid="{D5CDD505-2E9C-101B-9397-08002B2CF9AE}" pid="34" name="MSProducts">
    <vt:lpwstr/>
  </property>
  <property fmtid="{D5CDD505-2E9C-101B-9397-08002B2CF9AE}" pid="35" name="ExperienceContentType">
    <vt:lpwstr/>
  </property>
  <property fmtid="{D5CDD505-2E9C-101B-9397-08002B2CF9AE}" pid="36" name="MSPhysicalGeography">
    <vt:lpwstr/>
  </property>
  <property fmtid="{D5CDD505-2E9C-101B-9397-08002B2CF9AE}" pid="37" name="EnterpriseDomainTags">
    <vt:lpwstr/>
  </property>
  <property fmtid="{D5CDD505-2E9C-101B-9397-08002B2CF9AE}" pid="38" name="j3562c58ee414e028925bc902cfc01a1">
    <vt:lpwstr/>
  </property>
  <property fmtid="{D5CDD505-2E9C-101B-9397-08002B2CF9AE}" pid="39" name="l6f004f21209409da86a713c0f24627d">
    <vt:lpwstr/>
  </property>
  <property fmtid="{D5CDD505-2E9C-101B-9397-08002B2CF9AE}" pid="40" name="la4444b61d19467597d63190b69ac227">
    <vt:lpwstr/>
  </property>
  <property fmtid="{D5CDD505-2E9C-101B-9397-08002B2CF9AE}" pid="41" name="MSProductsTaxHTField0">
    <vt:lpwstr/>
  </property>
  <property fmtid="{D5CDD505-2E9C-101B-9397-08002B2CF9AE}" pid="42" name="Languages">
    <vt:lpwstr/>
  </property>
  <property fmtid="{D5CDD505-2E9C-101B-9397-08002B2CF9AE}" pid="43" name="e8080b0481964c759b2c36ae49591b31">
    <vt:lpwstr/>
  </property>
  <property fmtid="{D5CDD505-2E9C-101B-9397-08002B2CF9AE}" pid="44" name="TechnicalLevel">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NewsSource">
    <vt:lpwstr/>
  </property>
  <property fmtid="{D5CDD505-2E9C-101B-9397-08002B2CF9AE}" pid="49" name="SMSGTags">
    <vt:lpwstr/>
  </property>
  <property fmtid="{D5CDD505-2E9C-101B-9397-08002B2CF9AE}" pid="50" name="_docset_NoMedatataSyncRequired">
    <vt:lpwstr>False</vt:lpwstr>
  </property>
  <property fmtid="{D5CDD505-2E9C-101B-9397-08002B2CF9AE}" pid="51" name="SharedWithUsers">
    <vt:lpwstr>18494;#Jeff Baker (CSA)</vt:lpwstr>
  </property>
  <property fmtid="{D5CDD505-2E9C-101B-9397-08002B2CF9AE}" pid="52" name="FolderExtensions">
    <vt:lpwstr/>
  </property>
  <property fmtid="{D5CDD505-2E9C-101B-9397-08002B2CF9AE}" pid="53" name="ParentID1">
    <vt:lpwstr>G01KC-1-22125</vt:lpwstr>
  </property>
</Properties>
</file>